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7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78029"/>
  </p:normalViewPr>
  <p:slideViewPr>
    <p:cSldViewPr snapToGrid="0">
      <p:cViewPr varScale="1">
        <p:scale>
          <a:sx n="91" d="100"/>
          <a:sy n="91" d="100"/>
        </p:scale>
        <p:origin x="2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3F64A844-79E7-4744-8483-D2E831F77D9E}" type="slidenum">
              <a:rPr lang="en-US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Hand out Deadlock and starvation Quiz.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9D973F43-A047-412B-819A-C6820592F2BA}" type="slidenum">
              <a:rPr lang="en-US" sz="1200">
                <a:solidFill>
                  <a:srgbClr val="111111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If time is available, illustrate this with an example.</a:t>
            </a:r>
            <a:endParaRPr/>
          </a:p>
          <a:p>
            <a:endParaRPr/>
          </a:p>
          <a:p>
            <a:r>
              <a:rPr lang="en-US"/>
              <a:t>e.g., F:R </a:t>
            </a:r>
            <a:r>
              <a:rPr lang="en-US">
                <a:latin typeface="Wingdings"/>
              </a:rPr>
              <a:t> N</a:t>
            </a:r>
            <a:endParaRPr/>
          </a:p>
          <a:p>
            <a:endParaRPr/>
          </a:p>
          <a:p>
            <a:r>
              <a:rPr lang="en-US">
                <a:latin typeface="Wingdings"/>
              </a:rPr>
              <a:t>F(optical drive) = 1</a:t>
            </a:r>
            <a:endParaRPr/>
          </a:p>
          <a:p>
            <a:r>
              <a:rPr lang="en-US">
                <a:latin typeface="Wingdings"/>
              </a:rPr>
              <a:t>F(disk drive) = 5</a:t>
            </a:r>
            <a:endParaRPr/>
          </a:p>
          <a:p>
            <a:r>
              <a:rPr lang="en-US">
                <a:latin typeface="Wingdings"/>
              </a:rPr>
              <a:t>F(printer) = 12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198B93D5-77C8-4456-9298-98DBCA25EE83}" type="slidenum">
              <a:rPr lang="en-US" sz="2300">
                <a:solidFill>
                  <a:srgbClr val="000000"/>
                </a:solidFill>
                <a:latin typeface="Arial"/>
                <a:ea typeface="ＭＳ Ｐゴシック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Write this example on the board.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US"/>
              <a:t> </a:t>
            </a:r>
            <a:r>
              <a:rPr lang="en-US" sz="2800">
                <a:latin typeface="Arial"/>
                <a:ea typeface="ＭＳ Ｐゴシック"/>
              </a:rPr>
              <a:t> </a:t>
            </a:r>
            <a:r>
              <a:rPr lang="en-US" sz="2800" i="1">
                <a:latin typeface="Arial"/>
                <a:ea typeface="ＭＳ Ｐゴシック"/>
              </a:rPr>
              <a:t>P</a:t>
            </a:r>
            <a:r>
              <a:rPr lang="en-US" sz="2800">
                <a:latin typeface="Arial"/>
                <a:ea typeface="ＭＳ Ｐゴシック"/>
              </a:rPr>
              <a:t>0		   </a:t>
            </a:r>
            <a:r>
              <a:rPr lang="en-US" sz="2800" i="1">
                <a:latin typeface="Arial"/>
                <a:ea typeface="ＭＳ Ｐゴシック"/>
              </a:rPr>
              <a:t>P</a:t>
            </a:r>
            <a:r>
              <a:rPr lang="en-US" sz="2800">
                <a:latin typeface="Arial"/>
                <a:ea typeface="ＭＳ Ｐゴシック"/>
              </a:rPr>
              <a:t>1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FF"/>
                </a:solidFill>
                <a:latin typeface="Arial"/>
                <a:ea typeface="ＭＳ Ｐゴシック"/>
              </a:rPr>
              <a:t>wait (A);		wait(B)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FF"/>
                </a:solidFill>
                <a:latin typeface="Arial"/>
                <a:ea typeface="ＭＳ Ｐゴシック"/>
              </a:rPr>
              <a:t>wait (B);		wait(A)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FF"/>
                </a:solidFill>
                <a:latin typeface="Arial"/>
                <a:ea typeface="ＭＳ Ｐゴシック"/>
              </a:rPr>
              <a:t>Discuss it with students.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6BBDF146-A7EB-4615-A3BC-E5B5B1263F36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8F747DA1-C943-48F1-92CD-006406896895}" type="slidenum">
              <a:rPr lang="en-US" sz="1400">
                <a:solidFill>
                  <a:srgbClr val="000000"/>
                </a:solidFill>
                <a:latin typeface="Times New Roman"/>
                <a:ea typeface="ＭＳ Ｐゴシック"/>
              </a:rPr>
              <a:t>3</a:t>
            </a:fld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>
                <a:ea typeface="ＭＳ Ｐゴシック"/>
              </a:rPr>
              <a:t>These are examples of </a:t>
            </a:r>
            <a:r>
              <a:rPr lang="en-US" b="1">
                <a:ea typeface="ＭＳ Ｐゴシック"/>
              </a:rPr>
              <a:t>reusable</a:t>
            </a:r>
            <a:r>
              <a:rPr lang="en-US">
                <a:ea typeface="ＭＳ Ｐゴシック"/>
              </a:rPr>
              <a:t> resources – used by one process at a time and not depleted with use</a:t>
            </a:r>
            <a:endParaRPr/>
          </a:p>
          <a:p>
            <a:endParaRPr/>
          </a:p>
          <a:p>
            <a:r>
              <a:rPr lang="en-US">
                <a:ea typeface="ＭＳ Ｐゴシック"/>
              </a:rPr>
              <a:t>Other examples of reusable resources:</a:t>
            </a:r>
            <a:endParaRPr/>
          </a:p>
          <a:p>
            <a:endParaRPr/>
          </a:p>
          <a:p>
            <a:r>
              <a:rPr lang="en-US">
                <a:ea typeface="ＭＳ Ｐゴシック"/>
              </a:rPr>
              <a:t>printer </a:t>
            </a:r>
            <a:endParaRPr/>
          </a:p>
          <a:p>
            <a:r>
              <a:rPr lang="en-US">
                <a:ea typeface="ＭＳ Ｐゴシック"/>
              </a:rPr>
              <a:t>tape </a:t>
            </a:r>
            <a:endParaRPr/>
          </a:p>
          <a:p>
            <a:r>
              <a:rPr lang="en-US">
                <a:ea typeface="ＭＳ Ｐゴシック"/>
              </a:rPr>
              <a:t>disk </a:t>
            </a:r>
            <a:endParaRPr/>
          </a:p>
          <a:p>
            <a:r>
              <a:rPr lang="en-US">
                <a:ea typeface="ＭＳ Ｐゴシック"/>
              </a:rPr>
              <a:t>Semaphores</a:t>
            </a:r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Draw a figure on the board using n = 4.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B7F9AAA5-7C33-4119-9610-4256DC9FF407}" type="slidenum">
              <a:rPr lang="en-US" sz="2300">
                <a:solidFill>
                  <a:srgbClr val="000000"/>
                </a:solidFill>
                <a:latin typeface="Verdana"/>
                <a:ea typeface="ＭＳ Ｐゴシック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Deadlocks can be described more precisely using a directed graph called a system resource-allocation graph.  This graph consists of a set of vertices and a set of edges---a total of three sets P, R, and E.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EA0AB109-425E-454C-9C29-D6DBA36727C3}" type="slidenum">
              <a:rPr lang="en-US" sz="2300">
                <a:solidFill>
                  <a:srgbClr val="000000"/>
                </a:solidFill>
                <a:latin typeface="Verdana"/>
                <a:ea typeface="ＭＳ Ｐゴシック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D774A444-0B0E-4C0A-AC1D-BD41A09489FA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7</a:t>
            </a:fld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Have students describe this RAG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b="1"/>
              <a:t>Q1 Do 1.a with class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C823486A-E824-4423-805A-F095DC5CA79D}" type="slidenum">
              <a:rPr lang="en-US" sz="2300">
                <a:solidFill>
                  <a:srgbClr val="000000"/>
                </a:solidFill>
                <a:latin typeface="Arial"/>
                <a:ea typeface="ＭＳ Ｐゴシック"/>
              </a:rPr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Have students answer question 2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2930DF43-35EA-4A9C-9759-E92FD4790891}" type="slidenum">
              <a:rPr lang="en-US" sz="2300">
                <a:solidFill>
                  <a:srgbClr val="000000"/>
                </a:solidFill>
                <a:latin typeface="Arial"/>
                <a:ea typeface="ＭＳ Ｐゴシック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Prevent one of these conditions from occurring. </a:t>
            </a:r>
            <a:endParaRPr/>
          </a:p>
          <a:p>
            <a:endParaRPr/>
          </a:p>
          <a:p>
            <a:r>
              <a:rPr lang="en-US"/>
              <a:t>Example of sharable resources (e.g., read only file)</a:t>
            </a:r>
            <a:endParaRPr/>
          </a:p>
          <a:p>
            <a:r>
              <a:rPr lang="en-US"/>
              <a:t>Any number of processes can access that resource simultaneously</a:t>
            </a:r>
            <a:endParaRPr/>
          </a:p>
          <a:p>
            <a:endParaRPr/>
          </a:p>
          <a:p>
            <a:r>
              <a:rPr lang="en-US"/>
              <a:t>Non-sharable resources include (printer, CPU)</a:t>
            </a:r>
            <a:endParaRPr/>
          </a:p>
          <a:p>
            <a:r>
              <a:rPr lang="en-US"/>
              <a:t>Only one process can use this resource at a time.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289C167A-15B5-4CD7-B439-1F17E6E7C7B2}" type="slidenum">
              <a:rPr lang="en-US" sz="2300">
                <a:solidFill>
                  <a:srgbClr val="000000"/>
                </a:solidFill>
                <a:latin typeface="Arial"/>
                <a:ea typeface="ＭＳ Ｐゴシック"/>
              </a:rPr>
              <a:t>15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28FD-411B-49F6-86C0-4CD15F3574AD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60AF-3FE6-48D2-9153-1B672D85D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6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28FD-411B-49F6-86C0-4CD15F3574AD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60AF-3FE6-48D2-9153-1B672D85D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3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28FD-411B-49F6-86C0-4CD15F3574AD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60AF-3FE6-48D2-9153-1B672D85D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3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28FD-411B-49F6-86C0-4CD15F3574AD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60AF-3FE6-48D2-9153-1B672D85D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28FD-411B-49F6-86C0-4CD15F3574AD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60AF-3FE6-48D2-9153-1B672D85D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1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28FD-411B-49F6-86C0-4CD15F3574AD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60AF-3FE6-48D2-9153-1B672D85D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3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28FD-411B-49F6-86C0-4CD15F3574AD}" type="datetimeFigureOut">
              <a:rPr lang="en-US" smtClean="0"/>
              <a:t>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60AF-3FE6-48D2-9153-1B672D85D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28FD-411B-49F6-86C0-4CD15F3574AD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60AF-3FE6-48D2-9153-1B672D85D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1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28FD-411B-49F6-86C0-4CD15F3574AD}" type="datetimeFigureOut">
              <a:rPr lang="en-US" smtClean="0"/>
              <a:t>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60AF-3FE6-48D2-9153-1B672D85D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0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28FD-411B-49F6-86C0-4CD15F3574AD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60AF-3FE6-48D2-9153-1B672D85D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28FD-411B-49F6-86C0-4CD15F3574AD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60AF-3FE6-48D2-9153-1B672D85D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6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28FD-411B-49F6-86C0-4CD15F3574AD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060AF-3FE6-48D2-9153-1B672D85D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6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1828800"/>
            <a:ext cx="8228160" cy="17701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111111"/>
                </a:solidFill>
                <a:latin typeface="Trade Gothic LT Std"/>
              </a:rPr>
              <a:t>Deadlock and Starvation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61880" y="3705480"/>
            <a:ext cx="8223480" cy="17510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CSSE 332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Operating Systems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Rose-Hulman Institute of Technology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Calibri"/>
              </a:rPr>
              <a:t>RAG with cycle but no deadlock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8" y="1881187"/>
            <a:ext cx="4229100" cy="4526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Calibri"/>
              </a:rPr>
              <a:t>Basic facts</a:t>
            </a:r>
            <a:endParaRPr dirty="0"/>
          </a:p>
        </p:txBody>
      </p:sp>
      <p:sp>
        <p:nvSpPr>
          <p:cNvPr id="14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Constantia"/>
              </a:rPr>
              <a:t>If graph contains no cycles 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179779"/>
                </a:solidFill>
                <a:latin typeface="Constantia"/>
              </a:rPr>
              <a:t>no deadlock.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Constantia"/>
              </a:rPr>
              <a:t>If graph contains a cycle 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179779"/>
                </a:solidFill>
                <a:latin typeface="Constantia"/>
              </a:rPr>
              <a:t>if only one instance of each resource type, then deadlock.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179779"/>
                </a:solidFill>
                <a:latin typeface="Constantia"/>
              </a:rPr>
              <a:t>if several instances per resource type, </a:t>
            </a:r>
            <a:r>
              <a:rPr lang="en-US" sz="2800" i="1" dirty="0">
                <a:solidFill>
                  <a:srgbClr val="C00000"/>
                </a:solidFill>
                <a:latin typeface="Constantia"/>
              </a:rPr>
              <a:t>possibility</a:t>
            </a:r>
            <a:r>
              <a:rPr lang="en-US" sz="2800" dirty="0">
                <a:solidFill>
                  <a:srgbClr val="EAEAEA"/>
                </a:solidFill>
                <a:latin typeface="Constantia"/>
              </a:rPr>
              <a:t> </a:t>
            </a:r>
            <a:r>
              <a:rPr lang="en-US" sz="2800" dirty="0">
                <a:solidFill>
                  <a:srgbClr val="179779"/>
                </a:solidFill>
                <a:latin typeface="Constantia"/>
              </a:rPr>
              <a:t>of deadlock.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Calibri"/>
              </a:rPr>
              <a:t>Approaches to deadlock handling</a:t>
            </a:r>
            <a:endParaRPr dirty="0"/>
          </a:p>
        </p:txBody>
      </p:sp>
      <p:sp>
        <p:nvSpPr>
          <p:cNvPr id="14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dirty="0">
                <a:latin typeface="Constantia"/>
              </a:rPr>
              <a:t>Ignore Deadlock (Ostrich approach)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600" dirty="0">
                <a:latin typeface="Constantia"/>
              </a:rPr>
              <a:t>If infrequent enough and result is not serious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600" dirty="0">
                <a:latin typeface="Constantia"/>
              </a:rPr>
              <a:t>Used by most operating systems, including UNIX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dirty="0">
                <a:latin typeface="Constantia"/>
              </a:rPr>
              <a:t>Deadlock Prevention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600" dirty="0">
                <a:latin typeface="Constantia"/>
              </a:rPr>
              <a:t>Prevent one of the necessary/sufficient conditions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dirty="0">
                <a:latin typeface="Constantia"/>
              </a:rPr>
              <a:t>Deadlock Avoidance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600" dirty="0">
                <a:latin typeface="Constantia"/>
              </a:rPr>
              <a:t>Allow the 3 necessary conditions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600" dirty="0">
                <a:latin typeface="Constantia"/>
              </a:rPr>
              <a:t>Dynamically make choices to avoid deadlock</a:t>
            </a:r>
            <a:endParaRPr dirty="0"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600" dirty="0">
                <a:latin typeface="Constantia"/>
              </a:rPr>
              <a:t>decide based on knowledge of future requests</a:t>
            </a:r>
            <a:endParaRPr dirty="0"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600" dirty="0">
                <a:latin typeface="Constantia"/>
              </a:rPr>
              <a:t>i.e., find a </a:t>
            </a:r>
            <a:r>
              <a:rPr lang="en-US" sz="2600" i="1" u="sng" dirty="0">
                <a:latin typeface="Constantia"/>
              </a:rPr>
              <a:t>safe path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Calibri"/>
              </a:rPr>
              <a:t>Approaches to deadlock handling</a:t>
            </a:r>
            <a:endParaRPr dirty="0"/>
          </a:p>
        </p:txBody>
      </p:sp>
      <p:sp>
        <p:nvSpPr>
          <p:cNvPr id="15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Constantia"/>
              </a:rPr>
              <a:t>Deadlock Detection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latin typeface="Constantia"/>
              </a:rPr>
              <a:t>Periodically run algorithm to detect circular waiting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latin typeface="Constantia"/>
              </a:rPr>
              <a:t>After detecting deadlock,</a:t>
            </a:r>
            <a:endParaRPr dirty="0"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 dirty="0">
                <a:latin typeface="Constantia"/>
              </a:rPr>
              <a:t>run a </a:t>
            </a:r>
            <a:r>
              <a:rPr lang="en-US" sz="2400" i="1" dirty="0">
                <a:latin typeface="Constantia"/>
              </a:rPr>
              <a:t>recovery algorithm</a:t>
            </a:r>
            <a:r>
              <a:rPr lang="en-US" sz="2400" dirty="0">
                <a:latin typeface="Constantia"/>
              </a:rPr>
              <a:t> to remove deadlock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Calibri"/>
              </a:rPr>
              <a:t>Deadlock prevention</a:t>
            </a:r>
            <a:endParaRPr dirty="0"/>
          </a:p>
        </p:txBody>
      </p:sp>
      <p:sp>
        <p:nvSpPr>
          <p:cNvPr id="15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latin typeface="Constantia"/>
              </a:rPr>
              <a:t>Restrain ways a request can be made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i="1" dirty="0">
                <a:latin typeface="Constantia"/>
              </a:rPr>
              <a:t>Direct method</a:t>
            </a:r>
            <a:r>
              <a:rPr lang="en-US" sz="2800" dirty="0">
                <a:latin typeface="Constantia"/>
              </a:rPr>
              <a:t>: prevent circular wait from occurring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i="1" dirty="0">
                <a:latin typeface="Constantia"/>
              </a:rPr>
              <a:t>Indirect method</a:t>
            </a:r>
            <a:r>
              <a:rPr lang="en-US" sz="2800" dirty="0">
                <a:latin typeface="Constantia"/>
              </a:rPr>
              <a:t>: prevent any one of the three  necessary conditions from occurring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latin typeface="Constantia"/>
              </a:rPr>
              <a:t>Mutual Exclusion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latin typeface="Constantia"/>
              </a:rPr>
              <a:t>Hold and Wait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latin typeface="Constantia"/>
              </a:rPr>
              <a:t>No preemption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dirty="0">
                <a:latin typeface="Constantia"/>
              </a:rPr>
              <a:t>Mutual Exclusion 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600" dirty="0">
                <a:latin typeface="Constantia"/>
              </a:rPr>
              <a:t>Not required for sharable resources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600" dirty="0">
                <a:latin typeface="Constantia"/>
              </a:rPr>
              <a:t>Must hold for non-sharable resources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dirty="0">
                <a:latin typeface="Constantia"/>
              </a:rPr>
              <a:t>Hold and Wait 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600" dirty="0">
                <a:latin typeface="Constantia"/>
              </a:rPr>
              <a:t>Must guarantee that whenever a process requests a resource, it does not hold any other resources.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600" dirty="0">
                <a:latin typeface="Constantia"/>
              </a:rPr>
              <a:t>Require process to request and be allocated all its resources before it begins execution, or allow process to request resources only when the process has none.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600" dirty="0">
                <a:latin typeface="Constantia"/>
              </a:rPr>
              <a:t>Low resource utilization; starvation possible.</a:t>
            </a:r>
            <a:endParaRPr dirty="0"/>
          </a:p>
        </p:txBody>
      </p:sp>
      <p:sp>
        <p:nvSpPr>
          <p:cNvPr id="155" name="CustomShape 2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Trade Gothic LT Std"/>
              </a:rPr>
              <a:t>Deadlock prevention: indirect method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Constantia"/>
              </a:rPr>
              <a:t>No Preemption 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latin typeface="Constantia"/>
              </a:rPr>
              <a:t>If a process that is holding some resources requests another resource that cannot be immediately allocated to it, then all resources currently being held are released.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latin typeface="Constantia"/>
              </a:rPr>
              <a:t>Preempted resources are added to the list of resources for which the process is waiting.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latin typeface="Constantia"/>
              </a:rPr>
              <a:t>Process will be restarted only when it can regain its old resources, as well as the new ones that it is requesting.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57" name="CustomShape 2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Trade Gothic LT Std"/>
              </a:rPr>
              <a:t>Deadlock prevention: indirect method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Calibri"/>
              </a:rPr>
              <a:t>Deadlock prevention: direct method </a:t>
            </a:r>
            <a:endParaRPr dirty="0"/>
          </a:p>
        </p:txBody>
      </p:sp>
      <p:sp>
        <p:nvSpPr>
          <p:cNvPr id="15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Constantia"/>
              </a:rPr>
              <a:t>Prevent Circular Wait  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 smtClean="0">
                <a:latin typeface="Constantia"/>
              </a:rPr>
              <a:t>impose </a:t>
            </a:r>
            <a:r>
              <a:rPr lang="en-US" sz="2800" dirty="0">
                <a:latin typeface="Constantia"/>
              </a:rPr>
              <a:t>a </a:t>
            </a:r>
            <a:r>
              <a:rPr lang="en-US" sz="2800" i="1" dirty="0">
                <a:latin typeface="Constantia"/>
              </a:rPr>
              <a:t>total ordering </a:t>
            </a:r>
            <a:r>
              <a:rPr lang="en-US" sz="2800" dirty="0">
                <a:latin typeface="Constantia"/>
              </a:rPr>
              <a:t>of all resource types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latin typeface="Constantia"/>
              </a:rPr>
              <a:t>require that each process requests resources in an </a:t>
            </a:r>
            <a:r>
              <a:rPr lang="en-US" sz="2800" i="1" dirty="0">
                <a:latin typeface="Constantia"/>
              </a:rPr>
              <a:t>increasing order </a:t>
            </a:r>
            <a:r>
              <a:rPr lang="en-US" sz="2800" dirty="0">
                <a:latin typeface="Constantia"/>
              </a:rPr>
              <a:t>of enumeration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Calibri"/>
              </a:rPr>
              <a:t>The deadlock problem</a:t>
            </a:r>
            <a:endParaRPr dirty="0"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 dirty="0">
                <a:latin typeface="Trade Gothic LT Std"/>
              </a:rPr>
              <a:t>A set of blocked processes </a:t>
            </a:r>
            <a:r>
              <a:rPr lang="en-US" sz="3200" dirty="0">
                <a:solidFill>
                  <a:srgbClr val="179779"/>
                </a:solidFill>
                <a:latin typeface="Trade Gothic LT Std"/>
              </a:rPr>
              <a:t>each holding a resource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 </a:t>
            </a:r>
            <a:r>
              <a:rPr lang="en-US" sz="3200" dirty="0">
                <a:latin typeface="Trade Gothic LT Std"/>
              </a:rPr>
              <a:t>and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rade Gothic LT Std"/>
              </a:rPr>
              <a:t>waiting to acquire a resource </a:t>
            </a:r>
            <a:r>
              <a:rPr lang="en-US" sz="3200" dirty="0">
                <a:latin typeface="Trade Gothic LT Std"/>
              </a:rPr>
              <a:t>held by another process in the set</a:t>
            </a: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 dirty="0">
                <a:latin typeface="Trade Gothic LT Std"/>
              </a:rPr>
              <a:t>Example 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latin typeface="Trade Gothic LT Std"/>
              </a:rPr>
              <a:t>System has 2 disk drives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latin typeface="Trade Gothic LT Std"/>
              </a:rPr>
              <a:t>P1 and P2 </a:t>
            </a:r>
            <a:r>
              <a:rPr lang="en-US" sz="2800" dirty="0">
                <a:solidFill>
                  <a:srgbClr val="179779"/>
                </a:solidFill>
                <a:latin typeface="Trade Gothic LT Std"/>
              </a:rPr>
              <a:t>each holds one </a:t>
            </a:r>
            <a:r>
              <a:rPr lang="en-US" sz="2800" dirty="0">
                <a:latin typeface="Trade Gothic LT Std"/>
              </a:rPr>
              <a:t>disk drive </a:t>
            </a:r>
            <a:r>
              <a:rPr lang="en-US" sz="2800" dirty="0">
                <a:solidFill>
                  <a:srgbClr val="FF0000"/>
                </a:solidFill>
                <a:latin typeface="Trade Gothic LT Std"/>
              </a:rPr>
              <a:t>and each needs another </a:t>
            </a:r>
            <a:r>
              <a:rPr lang="en-US" sz="2800" dirty="0" smtClean="0">
                <a:solidFill>
                  <a:srgbClr val="FF0000"/>
                </a:solidFill>
                <a:latin typeface="Trade Gothic LT Std"/>
              </a:rPr>
              <a:t>one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rial"/>
                <a:ea typeface="ＭＳ Ｐゴシック"/>
              </a:rPr>
              <a:t>System model – reusable resources</a:t>
            </a:r>
            <a:endParaRPr dirty="0"/>
          </a:p>
        </p:txBody>
      </p:sp>
      <p:sp>
        <p:nvSpPr>
          <p:cNvPr id="10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Trade Gothic LT Std"/>
              </a:rPr>
              <a:t>Resource types R1, R2, . . ., Rm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	</a:t>
            </a:r>
            <a:r>
              <a:rPr lang="en-US" sz="2800" dirty="0">
                <a:solidFill>
                  <a:srgbClr val="179779"/>
                </a:solidFill>
                <a:latin typeface="Trade Gothic LT Std"/>
              </a:rPr>
              <a:t>CPU cycles, memory space, I/O devices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Trade Gothic LT Std"/>
              </a:rPr>
              <a:t>Each resource type </a:t>
            </a:r>
            <a:r>
              <a:rPr lang="en-US" sz="3200" dirty="0" err="1">
                <a:latin typeface="Trade Gothic LT Std"/>
              </a:rPr>
              <a:t>Ri</a:t>
            </a:r>
            <a:r>
              <a:rPr lang="en-US" sz="3200" dirty="0">
                <a:latin typeface="Trade Gothic LT Std"/>
              </a:rPr>
              <a:t> has Wi instances.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Trade Gothic LT Std"/>
              </a:rPr>
              <a:t>Each process utilizes a resource as follows: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179779"/>
                </a:solidFill>
                <a:latin typeface="Trade Gothic LT Std"/>
              </a:rPr>
              <a:t>request 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179779"/>
                </a:solidFill>
                <a:latin typeface="Trade Gothic LT Std"/>
              </a:rPr>
              <a:t>use 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179779"/>
                </a:solidFill>
                <a:latin typeface="Trade Gothic LT Std"/>
              </a:rPr>
              <a:t>release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4777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Calibri"/>
              </a:rPr>
              <a:t>Necessary conditions for deadlock </a:t>
            </a:r>
            <a:endParaRPr dirty="0"/>
          </a:p>
        </p:txBody>
      </p:sp>
      <p:sp>
        <p:nvSpPr>
          <p:cNvPr id="10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FF0000"/>
                </a:solidFill>
                <a:latin typeface="Constantia"/>
              </a:rPr>
              <a:t>Deadlock can arise if 4 conditions hold simultaneously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dirty="0">
                <a:solidFill>
                  <a:srgbClr val="179779"/>
                </a:solidFill>
                <a:latin typeface="Constantia"/>
              </a:rPr>
              <a:t>Mutual exclusion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600" dirty="0">
                <a:latin typeface="Constantia"/>
              </a:rPr>
              <a:t>Only one process may use a resource at a time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dirty="0">
                <a:solidFill>
                  <a:srgbClr val="179779"/>
                </a:solidFill>
                <a:latin typeface="Constantia"/>
              </a:rPr>
              <a:t>Hold-and-wait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600" dirty="0">
                <a:latin typeface="Constantia"/>
              </a:rPr>
              <a:t>A process holding at least one resource is waiting to acquire additional resources held by other processes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dirty="0">
                <a:solidFill>
                  <a:srgbClr val="179779"/>
                </a:solidFill>
                <a:latin typeface="Constantia"/>
              </a:rPr>
              <a:t>No preemption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600" dirty="0">
                <a:latin typeface="Constantia"/>
              </a:rPr>
              <a:t>a resource can be released only voluntarily by the process holding it, after that process has completed its task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Calibri"/>
              </a:rPr>
              <a:t>Necessary conditions for deadlock (2) </a:t>
            </a:r>
            <a:endParaRPr dirty="0"/>
          </a:p>
        </p:txBody>
      </p:sp>
      <p:sp>
        <p:nvSpPr>
          <p:cNvPr id="11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179779"/>
                </a:solidFill>
                <a:latin typeface="Constantia"/>
              </a:rPr>
              <a:t>Circular wait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latin typeface="Constantia"/>
              </a:rPr>
              <a:t>there exists a set </a:t>
            </a:r>
            <a:r>
              <a:rPr lang="en-US" sz="2800" dirty="0">
                <a:solidFill>
                  <a:srgbClr val="FF0000"/>
                </a:solidFill>
                <a:latin typeface="Constantia"/>
              </a:rPr>
              <a:t>{P1, P2, …, </a:t>
            </a:r>
            <a:r>
              <a:rPr lang="en-US" sz="2800" dirty="0" err="1">
                <a:solidFill>
                  <a:srgbClr val="FF0000"/>
                </a:solidFill>
                <a:latin typeface="Constantia"/>
              </a:rPr>
              <a:t>Pn</a:t>
            </a:r>
            <a:r>
              <a:rPr lang="en-US" sz="2800" dirty="0">
                <a:latin typeface="Constantia"/>
              </a:rPr>
              <a:t>} of waiting processes such that</a:t>
            </a:r>
            <a:r>
              <a:rPr lang="en-US" sz="2800" dirty="0">
                <a:solidFill>
                  <a:srgbClr val="EAEAEA"/>
                </a:solidFill>
                <a:latin typeface="Constantia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tantia"/>
              </a:rPr>
              <a:t>P1</a:t>
            </a:r>
            <a:r>
              <a:rPr lang="en-US" sz="2800" dirty="0">
                <a:solidFill>
                  <a:srgbClr val="EAEAEA"/>
                </a:solidFill>
                <a:latin typeface="Constantia"/>
              </a:rPr>
              <a:t> </a:t>
            </a:r>
            <a:r>
              <a:rPr lang="en-US" sz="2800" dirty="0">
                <a:latin typeface="Constantia"/>
              </a:rPr>
              <a:t>is waiting for a resource that is held by</a:t>
            </a:r>
            <a:r>
              <a:rPr lang="en-US" sz="2800" dirty="0">
                <a:solidFill>
                  <a:srgbClr val="EAEAEA"/>
                </a:solidFill>
                <a:latin typeface="Constantia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tantia"/>
              </a:rPr>
              <a:t>P2</a:t>
            </a:r>
            <a:r>
              <a:rPr lang="en-US" sz="2800" dirty="0">
                <a:solidFill>
                  <a:srgbClr val="EAEAEA"/>
                </a:solidFill>
                <a:latin typeface="Constantia"/>
              </a:rPr>
              <a:t>, 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FF0000"/>
                </a:solidFill>
                <a:latin typeface="Constantia"/>
              </a:rPr>
              <a:t>P2</a:t>
            </a:r>
            <a:r>
              <a:rPr lang="en-US" sz="2800" dirty="0">
                <a:solidFill>
                  <a:srgbClr val="EAEAEA"/>
                </a:solidFill>
                <a:latin typeface="Constantia"/>
              </a:rPr>
              <a:t> </a:t>
            </a:r>
            <a:r>
              <a:rPr lang="en-US" sz="2800" dirty="0">
                <a:latin typeface="Constantia"/>
              </a:rPr>
              <a:t>is waiting for a resource that is held by</a:t>
            </a:r>
            <a:r>
              <a:rPr lang="en-US" sz="2800" dirty="0">
                <a:solidFill>
                  <a:srgbClr val="EAEAEA"/>
                </a:solidFill>
                <a:latin typeface="Constantia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tantia"/>
              </a:rPr>
              <a:t>P3</a:t>
            </a:r>
            <a:r>
              <a:rPr lang="en-US" sz="2800" dirty="0">
                <a:solidFill>
                  <a:srgbClr val="EAEAEA"/>
                </a:solidFill>
                <a:latin typeface="Constantia"/>
              </a:rPr>
              <a:t>, 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latin typeface="Constantia"/>
              </a:rPr>
              <a:t>…,</a:t>
            </a:r>
            <a:r>
              <a:rPr lang="en-US" sz="2800" dirty="0">
                <a:solidFill>
                  <a:srgbClr val="EAEAEA"/>
                </a:solidFill>
                <a:latin typeface="Constantia"/>
              </a:rPr>
              <a:t> </a:t>
            </a:r>
            <a:r>
              <a:rPr lang="en-US" sz="2800" dirty="0" err="1">
                <a:latin typeface="Constantia"/>
              </a:rPr>
              <a:t>Pn</a:t>
            </a:r>
            <a:r>
              <a:rPr lang="en-US" sz="2800" dirty="0">
                <a:latin typeface="Constantia"/>
              </a:rPr>
              <a:t>–1 is waiting for a resource that is held by 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 err="1">
                <a:solidFill>
                  <a:srgbClr val="FF0000"/>
                </a:solidFill>
                <a:latin typeface="Constantia"/>
              </a:rPr>
              <a:t>Pn</a:t>
            </a:r>
            <a:r>
              <a:rPr lang="en-US" sz="2800" dirty="0">
                <a:solidFill>
                  <a:srgbClr val="EAEAEA"/>
                </a:solidFill>
                <a:latin typeface="Constantia"/>
              </a:rPr>
              <a:t>, </a:t>
            </a:r>
            <a:r>
              <a:rPr lang="en-US" sz="2800" dirty="0">
                <a:latin typeface="Constantia"/>
              </a:rPr>
              <a:t>and</a:t>
            </a:r>
            <a:r>
              <a:rPr lang="en-US" sz="2800" dirty="0">
                <a:solidFill>
                  <a:srgbClr val="EAEAEA"/>
                </a:solidFill>
                <a:latin typeface="Constantia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tantia"/>
              </a:rPr>
              <a:t>Pn</a:t>
            </a:r>
            <a:r>
              <a:rPr lang="en-US" sz="2800" dirty="0">
                <a:solidFill>
                  <a:srgbClr val="EAEAEA"/>
                </a:solidFill>
                <a:latin typeface="Constantia"/>
              </a:rPr>
              <a:t> </a:t>
            </a:r>
            <a:r>
              <a:rPr lang="en-US" sz="2800" dirty="0">
                <a:latin typeface="Constantia"/>
              </a:rPr>
              <a:t>is waiting for a resource that is held by</a:t>
            </a:r>
            <a:r>
              <a:rPr lang="en-US" sz="2800" dirty="0">
                <a:solidFill>
                  <a:srgbClr val="EAEAEA"/>
                </a:solidFill>
                <a:latin typeface="Constantia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tantia"/>
              </a:rPr>
              <a:t>P1</a:t>
            </a:r>
            <a:r>
              <a:rPr lang="en-US" sz="2800" dirty="0">
                <a:solidFill>
                  <a:srgbClr val="EAEAEA"/>
                </a:solidFill>
                <a:latin typeface="Constantia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Calibri"/>
              </a:rPr>
              <a:t>Resource-Allocation Graph (RAG)</a:t>
            </a:r>
            <a:endParaRPr dirty="0"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Constantia"/>
              </a:rPr>
              <a:t>A set of Vertices </a:t>
            </a:r>
            <a:r>
              <a:rPr lang="en-US" sz="3200" i="1" dirty="0">
                <a:latin typeface="Constantia"/>
              </a:rPr>
              <a:t>V</a:t>
            </a:r>
            <a:r>
              <a:rPr lang="en-US" sz="3200" dirty="0">
                <a:latin typeface="Constantia"/>
              </a:rPr>
              <a:t> and a set of Edges </a:t>
            </a:r>
            <a:r>
              <a:rPr lang="en-US" sz="3200" i="1" dirty="0">
                <a:latin typeface="Constantia"/>
              </a:rPr>
              <a:t>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i="1" dirty="0">
                <a:latin typeface="Constantia"/>
              </a:rPr>
              <a:t>V</a:t>
            </a:r>
            <a:r>
              <a:rPr lang="en-US" sz="3200" dirty="0">
                <a:latin typeface="Constantia"/>
              </a:rPr>
              <a:t> is partitioned into two types: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i="1" dirty="0">
                <a:latin typeface="Constantia"/>
              </a:rPr>
              <a:t>P</a:t>
            </a:r>
            <a:r>
              <a:rPr lang="en-US" sz="2800" dirty="0">
                <a:latin typeface="Constantia"/>
              </a:rPr>
              <a:t> = {</a:t>
            </a:r>
            <a:r>
              <a:rPr lang="en-US" sz="2800" i="1" dirty="0">
                <a:latin typeface="Constantia"/>
              </a:rPr>
              <a:t>P</a:t>
            </a:r>
            <a:r>
              <a:rPr lang="en-US" sz="2800" dirty="0">
                <a:latin typeface="Constantia"/>
              </a:rPr>
              <a:t>1, </a:t>
            </a:r>
            <a:r>
              <a:rPr lang="en-US" sz="2800" i="1" dirty="0">
                <a:latin typeface="Constantia"/>
              </a:rPr>
              <a:t>P</a:t>
            </a:r>
            <a:r>
              <a:rPr lang="en-US" sz="2800" dirty="0">
                <a:latin typeface="Constantia"/>
              </a:rPr>
              <a:t>2, …, </a:t>
            </a:r>
            <a:r>
              <a:rPr lang="en-US" sz="2800" i="1" dirty="0" err="1">
                <a:latin typeface="Constantia"/>
              </a:rPr>
              <a:t>Pn</a:t>
            </a:r>
            <a:r>
              <a:rPr lang="en-US" sz="2800" dirty="0">
                <a:latin typeface="Constantia"/>
              </a:rPr>
              <a:t>}, the set consisting of all the processes in the system.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i="1" dirty="0">
                <a:latin typeface="Constantia"/>
              </a:rPr>
              <a:t>R</a:t>
            </a:r>
            <a:r>
              <a:rPr lang="en-US" sz="2800" dirty="0">
                <a:latin typeface="Constantia"/>
              </a:rPr>
              <a:t> = {</a:t>
            </a:r>
            <a:r>
              <a:rPr lang="en-US" sz="2800" i="1" dirty="0">
                <a:latin typeface="Constantia"/>
              </a:rPr>
              <a:t>R</a:t>
            </a:r>
            <a:r>
              <a:rPr lang="en-US" sz="2800" dirty="0">
                <a:latin typeface="Constantia"/>
              </a:rPr>
              <a:t>1, </a:t>
            </a:r>
            <a:r>
              <a:rPr lang="en-US" sz="2800" i="1" dirty="0">
                <a:latin typeface="Constantia"/>
              </a:rPr>
              <a:t>R</a:t>
            </a:r>
            <a:r>
              <a:rPr lang="en-US" sz="2800" dirty="0">
                <a:latin typeface="Constantia"/>
              </a:rPr>
              <a:t>2, …, </a:t>
            </a:r>
            <a:r>
              <a:rPr lang="en-US" sz="2800" i="1" dirty="0">
                <a:latin typeface="Constantia"/>
              </a:rPr>
              <a:t>Rm</a:t>
            </a:r>
            <a:r>
              <a:rPr lang="en-US" sz="2800" dirty="0">
                <a:latin typeface="Constantia"/>
              </a:rPr>
              <a:t>}, the set consisting of all resource types in the system.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i="1" dirty="0">
                <a:latin typeface="Constantia"/>
              </a:rPr>
              <a:t>request edge</a:t>
            </a:r>
            <a:r>
              <a:rPr lang="en-US" sz="3200" dirty="0">
                <a:latin typeface="Constantia"/>
              </a:rPr>
              <a:t> – directed edge Pi </a:t>
            </a:r>
            <a:r>
              <a:rPr lang="en-US" sz="3200" dirty="0">
                <a:latin typeface="Symbol"/>
              </a:rPr>
              <a:t></a:t>
            </a:r>
            <a:r>
              <a:rPr lang="en-US" sz="3200" dirty="0">
                <a:latin typeface="Constantia"/>
              </a:rPr>
              <a:t> </a:t>
            </a:r>
            <a:r>
              <a:rPr lang="en-US" sz="3200" dirty="0" err="1">
                <a:latin typeface="Constantia"/>
              </a:rPr>
              <a:t>Rj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i="1" dirty="0">
                <a:latin typeface="Constantia"/>
              </a:rPr>
              <a:t>assignment edge</a:t>
            </a:r>
            <a:r>
              <a:rPr lang="en-US" sz="3200" dirty="0">
                <a:latin typeface="Constantia"/>
              </a:rPr>
              <a:t> – directed edge </a:t>
            </a:r>
            <a:r>
              <a:rPr lang="en-US" sz="3200" dirty="0" err="1">
                <a:latin typeface="Constantia"/>
              </a:rPr>
              <a:t>Rj</a:t>
            </a:r>
            <a:r>
              <a:rPr lang="en-US" sz="3200" dirty="0">
                <a:latin typeface="Symbol"/>
              </a:rPr>
              <a:t></a:t>
            </a:r>
            <a:r>
              <a:rPr lang="en-US" sz="3200" dirty="0">
                <a:latin typeface="Constantia"/>
              </a:rPr>
              <a:t> Pi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 smtClean="0">
                <a:latin typeface="Trade Gothic LT Std"/>
              </a:rPr>
              <a:t>RAG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1781175"/>
            <a:ext cx="4029075" cy="46350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86313" y="1128713"/>
            <a:ext cx="38990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line from a resource (dot) to a process indicates an assignment.</a:t>
            </a:r>
          </a:p>
          <a:p>
            <a:endParaRPr lang="en-US" sz="3200" dirty="0"/>
          </a:p>
          <a:p>
            <a:r>
              <a:rPr lang="en-US" sz="3200" dirty="0" smtClean="0"/>
              <a:t>A line from a process to a resource (rectangle) indicates a request.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87" y="928687"/>
            <a:ext cx="73866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Let’s do an example.  Let‘s use </a:t>
            </a:r>
            <a:r>
              <a:rPr lang="en-US" sz="2800" smtClean="0"/>
              <a:t>Readers/Writers </a:t>
            </a:r>
            <a:r>
              <a:rPr lang="en-US" sz="2800" smtClean="0"/>
              <a:t>problem.  </a:t>
            </a:r>
            <a:r>
              <a:rPr lang="en-US" sz="2800" dirty="0" smtClean="0"/>
              <a:t>In this case, we have 4 threads R1 R2 W1 W2.  There are two semaphores, </a:t>
            </a:r>
            <a:r>
              <a:rPr lang="en-US" sz="2800" dirty="0" err="1" smtClean="0"/>
              <a:t>WriterSem</a:t>
            </a:r>
            <a:r>
              <a:rPr lang="en-US" sz="2800" dirty="0" smtClean="0"/>
              <a:t> and </a:t>
            </a:r>
            <a:r>
              <a:rPr lang="en-US" sz="2800" dirty="0" err="1" smtClean="0"/>
              <a:t>ReaderCountSem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In the current situation, W1 is currently in the critical section and has acquired </a:t>
            </a:r>
            <a:r>
              <a:rPr lang="en-US" sz="2800" dirty="0" err="1" smtClean="0"/>
              <a:t>WriterSem</a:t>
            </a:r>
            <a:r>
              <a:rPr lang="en-US" sz="2800" dirty="0" smtClean="0"/>
              <a:t>.  W2 has requested </a:t>
            </a:r>
            <a:r>
              <a:rPr lang="en-US" sz="2800" dirty="0" err="1" smtClean="0"/>
              <a:t>WriterSem</a:t>
            </a:r>
            <a:r>
              <a:rPr lang="en-US" sz="2800" dirty="0" smtClean="0"/>
              <a:t>.  R1 has acquired </a:t>
            </a:r>
            <a:r>
              <a:rPr lang="en-US" sz="2800" dirty="0" err="1" smtClean="0"/>
              <a:t>ReaderCountSem</a:t>
            </a:r>
            <a:r>
              <a:rPr lang="en-US" sz="2800" dirty="0" smtClean="0"/>
              <a:t> and has requested </a:t>
            </a:r>
            <a:r>
              <a:rPr lang="en-US" sz="2800" dirty="0" err="1" smtClean="0"/>
              <a:t>WriterSem</a:t>
            </a:r>
            <a:r>
              <a:rPr lang="en-US" sz="2800" dirty="0" smtClean="0"/>
              <a:t>.  R2 has requested </a:t>
            </a:r>
            <a:r>
              <a:rPr lang="en-US" sz="2800" dirty="0" err="1" smtClean="0"/>
              <a:t>ReaderCountSem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963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Calibri"/>
              </a:rPr>
              <a:t>RAG example with a deadlock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73" y="1724025"/>
            <a:ext cx="4672014" cy="4832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</TotalTime>
  <Words>936</Words>
  <Application>Microsoft Macintosh PowerPoint</Application>
  <PresentationFormat>On-screen Show (4:3)</PresentationFormat>
  <Paragraphs>141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Calibri Light</vt:lpstr>
      <vt:lpstr>Constantia</vt:lpstr>
      <vt:lpstr>DejaVu Sans</vt:lpstr>
      <vt:lpstr>ＭＳ Ｐゴシック</vt:lpstr>
      <vt:lpstr>StarSymbol</vt:lpstr>
      <vt:lpstr>Symbol</vt:lpstr>
      <vt:lpstr>Times New Roman</vt:lpstr>
      <vt:lpstr>Trade Gothic LT Std</vt:lpstr>
      <vt:lpstr>Verdana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Hewner</dc:creator>
  <cp:lastModifiedBy>Microsoft Office User</cp:lastModifiedBy>
  <cp:revision>7</cp:revision>
  <dcterms:modified xsi:type="dcterms:W3CDTF">2017-01-23T02:59:10Z</dcterms:modified>
</cp:coreProperties>
</file>