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7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4" r:id="rId11"/>
    <p:sldId id="423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4"/>
    <p:restoredTop sz="77518" autoAdjust="0"/>
  </p:normalViewPr>
  <p:slideViewPr>
    <p:cSldViewPr>
      <p:cViewPr varScale="1">
        <p:scale>
          <a:sx n="90" d="100"/>
          <a:sy n="90" d="100"/>
        </p:scale>
        <p:origin x="183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1842" y="-12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E62E44E-62EC-41F4-A1C1-5E1583F2105D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5D38571-D0C0-4AB0-90AF-47952409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BC2C170-15E8-49FB-8799-2196BBCBC5C8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9B7331D-1306-4D30-AB9E-10E0DB62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5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Print packet for Homework on </a:t>
            </a:r>
            <a:r>
              <a:rPr lang="en-US" baseline="0"/>
              <a:t>File System.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7331D-1306-4D30-AB9E-10E0DB624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8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DCD65-7470-CE4D-9B22-DC83797636B8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90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9BBAE-0004-1642-977A-C762A5C6EA26}" type="slidenum">
              <a:rPr lang="en-US"/>
              <a:pPr/>
              <a:t>11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6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1F84D-42E6-E943-8B96-F1BC0ABBD0D1}" type="slidenum">
              <a:rPr lang="en-US"/>
              <a:pPr/>
              <a:t>12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directory entry, ONLY the starting address of the file is</a:t>
            </a:r>
            <a:r>
              <a:rPr lang="en-US" baseline="0" dirty="0"/>
              <a:t> really needed.  The end address is not needed; the file ends when the next block pointer points to NULL.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65D1A-8133-0A44-8ED1-46555E55526F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block is of size 512 words and pointer occupies 1 one.  A word may be 4 or 8 bytes long.</a:t>
            </a:r>
          </a:p>
          <a:p>
            <a:endParaRPr lang="en-US" dirty="0"/>
          </a:p>
          <a:p>
            <a:r>
              <a:rPr lang="en-US" dirty="0"/>
              <a:t>Displacement</a:t>
            </a:r>
            <a:r>
              <a:rPr lang="en-US" baseline="0" dirty="0"/>
              <a:t> is R + 1 because first word holds the pointer.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FAT is a simple variation</a:t>
            </a:r>
            <a:r>
              <a:rPr lang="en-US" baseline="0" dirty="0"/>
              <a:t> of the Linked allocation method.  </a:t>
            </a:r>
          </a:p>
          <a:p>
            <a:endParaRPr lang="en-US" baseline="0" dirty="0"/>
          </a:p>
          <a:p>
            <a:r>
              <a:rPr lang="en-US" baseline="0" dirty="0"/>
              <a:t>In FAT, a section of the disk, at the beginning of each volume is set aside to contain the table.</a:t>
            </a:r>
          </a:p>
          <a:p>
            <a:endParaRPr lang="en-US" baseline="0" dirty="0"/>
          </a:p>
          <a:p>
            <a:r>
              <a:rPr lang="en-US" baseline="0" dirty="0"/>
              <a:t>Table has one entry for each block &amp; is indexed by block number.  </a:t>
            </a:r>
          </a:p>
          <a:p>
            <a:endParaRPr lang="en-US" baseline="0" dirty="0"/>
          </a:p>
          <a:p>
            <a:r>
              <a:rPr lang="en-US" baseline="0" dirty="0"/>
              <a:t>Unused block is indicated by a value of 0.  To find a block, find the index of the first block with a value of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0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9348BD-7262-5243-A076-66315DBD0564}" type="slidenum">
              <a:rPr lang="en-US"/>
              <a:pPr/>
              <a:t>14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6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A481A-E5BB-E142-B454-E0DA04689801}" type="slidenum">
              <a:rPr lang="en-US"/>
              <a:pPr/>
              <a:t>15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5C6B1-107B-A242-A475-4B372D46F2D0}" type="slidenum">
              <a:rPr lang="en-US"/>
              <a:pPr/>
              <a:t>16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9A9E97-2E5B-784F-BF60-F334CE364A35}" type="slidenum">
              <a:rPr lang="en-US"/>
              <a:pPr/>
              <a:t>17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7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D0CEE-F8B0-F141-A29F-DC88CA1FAA7F}" type="slidenum">
              <a:rPr lang="en-US"/>
              <a:pPr/>
              <a:t>18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that would otherwise be in the File</a:t>
            </a:r>
            <a:r>
              <a:rPr lang="en-US" baseline="0" dirty="0"/>
              <a:t> control block is stored in the </a:t>
            </a:r>
            <a:r>
              <a:rPr lang="en-US" baseline="0" dirty="0" err="1"/>
              <a:t>inode</a:t>
            </a:r>
            <a:r>
              <a:rPr lang="en-US" baseline="0" dirty="0"/>
              <a:t>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7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(inode 0 marks unused directory slots and inode 1 is reserved for future use)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F606D0-5EB8-084B-8927-8A282EC9BD8A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18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5AC1A-24D0-A949-8160-75FADE8E6FF9}" type="slidenum">
              <a:rPr lang="en-US"/>
              <a:pPr/>
              <a:t>2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2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Each directory entry contains an i-node number and a file name.  </a:t>
            </a:r>
          </a:p>
          <a:p>
            <a:endParaRPr lang="en-US"/>
          </a:p>
          <a:p>
            <a:r>
              <a:rPr lang="en-US"/>
              <a:t>The i-node number is used to index into the i-node table or the i-list.  Each i-node contains the attributes of a single file.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C1E9E3-6F25-CB46-AE5D-661EF9F3AEB2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2755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Grouping</a:t>
            </a:r>
          </a:p>
          <a:p>
            <a:r>
              <a:rPr lang="en-US" dirty="0"/>
              <a:t> - A free block contains n pointers to free blocks</a:t>
            </a:r>
          </a:p>
          <a:p>
            <a:r>
              <a:rPr lang="en-US" dirty="0"/>
              <a:t> - The last pointer among n pointers points to another block that contains another n free block pointers.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  Suppose that the size of a disk block and the size </a:t>
            </a:r>
          </a:p>
          <a:p>
            <a:r>
              <a:rPr lang="en-US" dirty="0"/>
              <a:t>of a pointer are 4KB and 4 bytes, respectively. Suppose that the system implements the grouped linked list for free-space list. </a:t>
            </a:r>
          </a:p>
          <a:p>
            <a:r>
              <a:rPr lang="en-US" dirty="0"/>
              <a:t>What is the number of disk IO to obtain 10,000 blocks?</a:t>
            </a: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5F50BD-CABD-3A4A-A473-6C38776798CB}" type="slidenum">
              <a:rPr lang="en-US" sz="120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3075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Disk is non volatile</a:t>
            </a:r>
          </a:p>
          <a:p>
            <a:endParaRPr 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D2D3FE-CE16-2748-9E52-A8FE9E5E8A2A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5470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8255" indent="-2916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6546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3164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9782" indent="-2333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8901E5-8A92-A24E-95DA-37EAF541269C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801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495B7-2061-3942-8CBC-D513255ABE4D}" type="slidenum">
              <a:rPr lang="en-US"/>
              <a:pPr/>
              <a:t>3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per-file FCB contains many</a:t>
            </a:r>
            <a:r>
              <a:rPr lang="en-US" baseline="0" dirty="0"/>
              <a:t> details about a file.</a:t>
            </a:r>
          </a:p>
          <a:p>
            <a:endParaRPr lang="en-US" baseline="0" dirty="0"/>
          </a:p>
          <a:p>
            <a:r>
              <a:rPr lang="en-US" baseline="0" dirty="0"/>
              <a:t>It has a unique identifier number to allow association with a directory entry.  The directory entry contains the name of the fine and the </a:t>
            </a:r>
            <a:r>
              <a:rPr lang="en-US" baseline="0" dirty="0" err="1"/>
              <a:t>inode</a:t>
            </a:r>
            <a:r>
              <a:rPr lang="en-US" baseline="0" dirty="0"/>
              <a:t> number on a LINUX system. On other systems, file block information is included. It also contains file type information.</a:t>
            </a:r>
          </a:p>
          <a:p>
            <a:endParaRPr lang="en-US" baseline="0" dirty="0"/>
          </a:p>
          <a:p>
            <a:r>
              <a:rPr lang="en-US" baseline="0" dirty="0"/>
              <a:t>In NTFS, this is stored in the master file table.  In UNIX, this is the same as the </a:t>
            </a:r>
            <a:r>
              <a:rPr lang="en-US" baseline="0" dirty="0" err="1"/>
              <a:t>inode</a:t>
            </a:r>
            <a:r>
              <a:rPr lang="en-US" baseline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495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8561F-66CF-8E4C-894F-7A1D281EFB8F}" type="slidenum">
              <a:rPr lang="en-US"/>
              <a:pPr/>
              <a:t>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process has an</a:t>
            </a:r>
            <a:r>
              <a:rPr lang="en-US" baseline="0" dirty="0"/>
              <a:t> open-file table that contains a pointer to the appropriate entry in the system-wide open –file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26F6C-51D4-EB48-A120-3F26C9DB46B3}" type="slidenum">
              <a:rPr lang="en-US"/>
              <a:pPr/>
              <a:t>5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do we plug in a file system?</a:t>
            </a:r>
          </a:p>
          <a:p>
            <a:endParaRPr lang="en-US" dirty="0"/>
          </a:p>
          <a:p>
            <a:r>
              <a:rPr lang="en-US" dirty="0"/>
              <a:t>Most </a:t>
            </a:r>
            <a:r>
              <a:rPr lang="en-US" dirty="0" err="1"/>
              <a:t>OS’es</a:t>
            </a:r>
            <a:r>
              <a:rPr lang="en-US" dirty="0"/>
              <a:t> including UNIX offers</a:t>
            </a:r>
            <a:r>
              <a:rPr lang="en-US" baseline="0" dirty="0"/>
              <a:t> a VFS that interfaces with any file system that we wish to add.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86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D081E-04B4-444C-AE83-1708B7ACCE90}" type="slidenum">
              <a:rPr lang="en-US"/>
              <a:pPr/>
              <a:t>6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 these disks, files are stored</a:t>
            </a:r>
            <a:r>
              <a:rPr lang="en-US" baseline="0" dirty="0"/>
              <a:t> in directories. How should directories be implemented so they can be searched efficiently?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5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B859-7ACE-004E-B975-E46EBA76C47B}" type="slidenum">
              <a:rPr lang="en-US"/>
              <a:pPr/>
              <a:t>7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O(n) </a:t>
            </a:r>
            <a:r>
              <a:rPr lang="en-US" dirty="0" err="1"/>
              <a:t>vs</a:t>
            </a:r>
            <a:r>
              <a:rPr lang="en-US" dirty="0"/>
              <a:t> O(1 + n/k) where</a:t>
            </a:r>
            <a:r>
              <a:rPr lang="en-US" baseline="0" dirty="0"/>
              <a:t> k </a:t>
            </a:r>
            <a:r>
              <a:rPr lang="en-US" baseline="0" dirty="0">
                <a:sym typeface="Wingdings"/>
              </a:rPr>
              <a:t> number of slots or buckets for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52F4B-62BD-DA42-8B7B-5BE14272AD37}" type="slidenum">
              <a:rPr lang="en-US"/>
              <a:pPr/>
              <a:t>8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actually organize the data component</a:t>
            </a:r>
            <a:r>
              <a:rPr lang="en-US" baseline="0" dirty="0"/>
              <a:t> of files on disk?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3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FC007-4125-1E44-B692-3AFF863CD891}" type="slidenum">
              <a:rPr lang="en-US"/>
              <a:pPr/>
              <a:t>9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file has a simple directory entry</a:t>
            </a:r>
          </a:p>
        </p:txBody>
      </p:sp>
    </p:spTree>
    <p:extLst>
      <p:ext uri="{BB962C8B-B14F-4D97-AF65-F5344CB8AC3E}">
        <p14:creationId xmlns:p14="http://schemas.microsoft.com/office/powerpoint/2010/main" val="205955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229600" cy="177165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914" y="3705519"/>
            <a:ext cx="822488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6576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2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00519" y="5371708"/>
            <a:ext cx="5486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8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53200" y="304800"/>
            <a:ext cx="0" cy="57912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01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85ED53-475A-4EA7-9E74-1204E169EB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1"/>
            <a:ext cx="8229600" cy="177165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914" y="3705519"/>
            <a:ext cx="8224887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36576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4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6901"/>
            <a:ext cx="8153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153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2895600"/>
            <a:ext cx="0" cy="28956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96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9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00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2362200"/>
            <a:ext cx="403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48200" y="2360629"/>
            <a:ext cx="4038600" cy="157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6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13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26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56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>
            <a:noAutofit/>
          </a:bodyPr>
          <a:lstStyle>
            <a:lvl1pPr marL="339725" indent="-339725">
              <a:buFont typeface="Arial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5750">
              <a:buFont typeface="Arial" pitchFamily="34" charset="0"/>
              <a:buChar char="–"/>
              <a:defRPr sz="2400"/>
            </a:lvl2pPr>
            <a:lvl3pPr marL="1147763" indent="-233363">
              <a:buFont typeface="Arial" pitchFamily="34" charset="0"/>
              <a:buChar char="•"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581401" y="279401"/>
            <a:ext cx="5126515" cy="583526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3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00519" y="5371708"/>
            <a:ext cx="5486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356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123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553200" y="304800"/>
            <a:ext cx="0" cy="57912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5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06901"/>
            <a:ext cx="8153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906713"/>
            <a:ext cx="8153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2895600"/>
            <a:ext cx="0" cy="289560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00200"/>
            <a:ext cx="4041775" cy="762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2362200"/>
            <a:ext cx="4038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648200" y="2360629"/>
            <a:ext cx="4038600" cy="157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38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2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6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ar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>
            <a:noAutofit/>
          </a:bodyPr>
          <a:lstStyle>
            <a:lvl1pPr marL="339725" indent="-339725">
              <a:buFont typeface="Arial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285750">
              <a:buFont typeface="Arial" pitchFamily="34" charset="0"/>
              <a:buChar char="–"/>
              <a:defRPr sz="2400"/>
            </a:lvl2pPr>
            <a:lvl3pPr marL="1147763" indent="-233363">
              <a:buFont typeface="Arial" pitchFamily="34" charset="0"/>
              <a:buChar char="•"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38C16-5D0E-44C6-ACE0-391C0A50ED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6627" y="1438373"/>
            <a:ext cx="3048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3581401" y="279401"/>
            <a:ext cx="5126515" cy="583526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010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75000"/>
                <a:lumOff val="25000"/>
              </a:schemeClr>
            </a:gs>
            <a:gs pos="92000">
              <a:schemeClr val="bg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5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38C16-5D0E-44C6-ACE0-391C0A50ED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Curtis Clifton\Desktop\SPLICE\RoseBranding\RoseKnockou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65288"/>
            <a:ext cx="2017713" cy="327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95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  <p:sldLayoutId id="2147483656" r:id="rId8"/>
    <p:sldLayoutId id="2147483660" r:id="rId9"/>
    <p:sldLayoutId id="2147483657" r:id="rId10"/>
    <p:sldLayoutId id="2147483658" r:id="rId11"/>
    <p:sldLayoutId id="2147483659" r:id="rId12"/>
    <p:sldLayoutId id="2147483675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605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D38C16-5D0E-44C6-ACE0-391C0A50ED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C:\Users\Curtis Clifton\Desktop\SPLICE\RoseBranding\RoseNewRe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68990"/>
            <a:ext cx="2017712" cy="327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8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System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332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Rose-</a:t>
            </a:r>
            <a:r>
              <a:rPr lang="en-US" dirty="0" err="1"/>
              <a:t>Hulman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687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2588"/>
            <a:ext cx="8229600" cy="4976812"/>
          </a:xfrm>
          <a:noFill/>
          <a:ln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file occupies a </a:t>
            </a:r>
            <a:r>
              <a:rPr lang="en-US" dirty="0">
                <a:solidFill>
                  <a:srgbClr val="179779"/>
                </a:solidFill>
              </a:rPr>
              <a:t>set of contiguous blocks </a:t>
            </a:r>
            <a:r>
              <a:rPr lang="en-US" dirty="0"/>
              <a:t>on the disk</a:t>
            </a:r>
          </a:p>
          <a:p>
            <a:endParaRPr lang="en-US" dirty="0"/>
          </a:p>
          <a:p>
            <a:r>
              <a:rPr lang="en-US" dirty="0"/>
              <a:t>Simple directory entry 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only starting location (block #) and 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length (number of blocks) are required</a:t>
            </a:r>
            <a:br>
              <a:rPr lang="en-US" dirty="0">
                <a:solidFill>
                  <a:srgbClr val="179779"/>
                </a:solidFill>
              </a:rPr>
            </a:br>
            <a:endParaRPr lang="en-US" dirty="0">
              <a:solidFill>
                <a:srgbClr val="179779"/>
              </a:solidFill>
            </a:endParaRPr>
          </a:p>
          <a:p>
            <a:r>
              <a:rPr lang="en-US" dirty="0"/>
              <a:t>Random access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Wasteful of space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dynamic storage-allocation problem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Files cannot grow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9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749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file is a linked list of disk blocks: blocks may be scattered anywhere on the disk.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405063" y="3148012"/>
            <a:ext cx="2760662" cy="1500188"/>
            <a:chOff x="1687" y="1576"/>
            <a:chExt cx="1739" cy="945"/>
          </a:xfrm>
        </p:grpSpPr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256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 (2)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05ACE-912C-A54C-88FE-DB186AA84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37624"/>
            <a:ext cx="4343400" cy="451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9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allocation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52588"/>
            <a:ext cx="8229600" cy="15176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Simple – need only starting address</a:t>
            </a:r>
          </a:p>
          <a:p>
            <a:r>
              <a:rPr lang="en-US" dirty="0"/>
              <a:t>Free-space management system – no waste of space 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Mapping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57200" y="4767263"/>
            <a:ext cx="8229599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charset="0"/>
              <a:buNone/>
            </a:pPr>
            <a:r>
              <a:rPr kumimoji="1" lang="en-US" sz="2000" dirty="0"/>
              <a:t>Block to be accessed is the </a:t>
            </a:r>
            <a:r>
              <a:rPr kumimoji="1" lang="en-US" sz="2000" dirty="0" err="1">
                <a:solidFill>
                  <a:srgbClr val="FF0000"/>
                </a:solidFill>
              </a:rPr>
              <a:t>Qth</a:t>
            </a:r>
            <a:r>
              <a:rPr kumimoji="1" lang="en-US" sz="2000" dirty="0">
                <a:solidFill>
                  <a:srgbClr val="FF0000"/>
                </a:solidFill>
              </a:rPr>
              <a:t> </a:t>
            </a:r>
            <a:r>
              <a:rPr kumimoji="1" lang="en-US" sz="2000" dirty="0"/>
              <a:t>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  <a:buFont typeface="Monotype Sorts" charset="0"/>
              <a:buNone/>
            </a:pPr>
            <a:r>
              <a:rPr kumimoji="1" lang="en-US" sz="2000" dirty="0"/>
              <a:t>Displacement into block = R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0"/>
              <a:buNone/>
            </a:pPr>
            <a:r>
              <a:rPr kumimoji="1" lang="en-US" sz="2000" dirty="0"/>
              <a:t>File-allocation table (FAT) – disk-space allocation used by MS-DOS and OS/2.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227388" y="3629025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LA/511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4243388" y="33131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4243388" y="39290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4049713" y="3554413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4057650" y="3865563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File-allocation table</a:t>
            </a:r>
            <a:endParaRPr lang="en-US" sz="2400" dirty="0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1772178"/>
            <a:ext cx="5373687" cy="43762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2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allocation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8463"/>
            <a:ext cx="8229600" cy="939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Brings all pointers together into the </a:t>
            </a:r>
            <a:r>
              <a:rPr lang="en-US" i="1"/>
              <a:t>index block.</a:t>
            </a:r>
            <a:endParaRPr lang="en-US"/>
          </a:p>
          <a:p>
            <a:r>
              <a:rPr lang="en-US"/>
              <a:t>Logical view.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695575" y="277336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695575" y="3098800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695575" y="3424238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2695575" y="3749675"/>
            <a:ext cx="6064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695575" y="4075113"/>
            <a:ext cx="60642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254500" y="2787650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4254500" y="3155950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254500" y="3524250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254500" y="3892550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254500" y="4260850"/>
            <a:ext cx="201613" cy="1730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330575" y="287496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3295650" y="3214688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3303588" y="3625850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268663" y="3979863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3290888" y="4333875"/>
            <a:ext cx="923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2830513" y="4510088"/>
            <a:ext cx="128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index table</a:t>
            </a:r>
          </a:p>
        </p:txBody>
      </p:sp>
    </p:spTree>
    <p:extLst>
      <p:ext uri="{BB962C8B-B14F-4D97-AF65-F5344CB8AC3E}">
        <p14:creationId xmlns:p14="http://schemas.microsoft.com/office/powerpoint/2010/main" val="25900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indexed allocation</a:t>
            </a:r>
            <a:endParaRPr lang="en-US" sz="2400" dirty="0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676400"/>
            <a:ext cx="5808662" cy="4594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allocation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9725"/>
            <a:ext cx="8229600" cy="2657475"/>
          </a:xfrm>
        </p:spPr>
        <p:txBody>
          <a:bodyPr>
            <a:normAutofit fontScale="70000" lnSpcReduction="20000"/>
          </a:bodyPr>
          <a:lstStyle/>
          <a:p>
            <a:pPr indent="0">
              <a:lnSpc>
                <a:spcPct val="110000"/>
              </a:lnSpc>
              <a:spcBef>
                <a:spcPts val="648"/>
              </a:spcBef>
            </a:pPr>
            <a:r>
              <a:rPr lang="en-US" dirty="0"/>
              <a:t>Need index table</a:t>
            </a:r>
          </a:p>
          <a:p>
            <a:pPr indent="0">
              <a:lnSpc>
                <a:spcPct val="110000"/>
              </a:lnSpc>
              <a:spcBef>
                <a:spcPts val="648"/>
              </a:spcBef>
            </a:pPr>
            <a:r>
              <a:rPr lang="en-US" dirty="0"/>
              <a:t>Random access</a:t>
            </a:r>
          </a:p>
          <a:p>
            <a:pPr indent="0">
              <a:lnSpc>
                <a:spcPct val="110000"/>
              </a:lnSpc>
              <a:spcBef>
                <a:spcPts val="648"/>
              </a:spcBef>
            </a:pPr>
            <a:r>
              <a:rPr lang="en-US" dirty="0"/>
              <a:t>Dynamic access without external fragmentation, but have overhead of index block.</a:t>
            </a:r>
          </a:p>
          <a:p>
            <a:pPr indent="0">
              <a:lnSpc>
                <a:spcPct val="110000"/>
              </a:lnSpc>
              <a:spcBef>
                <a:spcPts val="648"/>
              </a:spcBef>
            </a:pPr>
            <a:r>
              <a:rPr lang="en-US" dirty="0"/>
              <a:t>Mapping from logical to physical in a file of maximum size of 256K words and block size of 512 words.  We need only 1 block for index table.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987675" y="4294187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LA/512</a:t>
            </a: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003675" y="3978275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4003675" y="4594225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V="1">
            <a:off x="3810000" y="4219575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817938" y="4530725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1457325" y="5337175"/>
            <a:ext cx="70294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buClr>
                <a:schemeClr val="accent2"/>
              </a:buClr>
              <a:buFont typeface="Monotype Sorts" charset="0"/>
              <a:buNone/>
            </a:pPr>
            <a:r>
              <a:rPr lang="en-US" sz="2000" dirty="0">
                <a:latin typeface="Helvetica" charset="0"/>
              </a:rPr>
              <a:t>Q = displacement into index table</a:t>
            </a:r>
          </a:p>
          <a:p>
            <a:pPr marL="228600" indent="-228600">
              <a:buClr>
                <a:schemeClr val="accent2"/>
              </a:buClr>
              <a:buFont typeface="Monotype Sorts" charset="0"/>
              <a:buNone/>
            </a:pPr>
            <a:r>
              <a:rPr lang="en-US" sz="2000" dirty="0">
                <a:latin typeface="Helvetica" charset="0"/>
              </a:rPr>
              <a:t>R = displacement into block</a:t>
            </a:r>
          </a:p>
        </p:txBody>
      </p:sp>
    </p:spTree>
    <p:extLst>
      <p:ext uri="{BB962C8B-B14F-4D97-AF65-F5344CB8AC3E}">
        <p14:creationId xmlns:p14="http://schemas.microsoft.com/office/powerpoint/2010/main" val="361545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658507"/>
            <a:ext cx="5838825" cy="4385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Combined Scheme:  UNIX </a:t>
            </a:r>
            <a:r>
              <a:rPr lang="en-US" dirty="0" err="1"/>
              <a:t>inode</a:t>
            </a:r>
            <a:r>
              <a:rPr lang="en-US" dirty="0"/>
              <a:t> (4K bytes per block)</a:t>
            </a:r>
          </a:p>
        </p:txBody>
      </p:sp>
    </p:spTree>
    <p:extLst>
      <p:ext uri="{BB962C8B-B14F-4D97-AF65-F5344CB8AC3E}">
        <p14:creationId xmlns:p14="http://schemas.microsoft.com/office/powerpoint/2010/main" val="317441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Inode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tantia" charset="0"/>
              </a:rPr>
              <a:t>128 bytes (64 bytes in older systems) each</a:t>
            </a:r>
          </a:p>
          <a:p>
            <a:r>
              <a:rPr lang="en-US">
                <a:latin typeface="Constantia" charset="0"/>
              </a:rPr>
              <a:t>Statically allocated</a:t>
            </a:r>
          </a:p>
          <a:p>
            <a:r>
              <a:rPr lang="en-US">
                <a:latin typeface="Constantia" charset="0"/>
              </a:rPr>
              <a:t>Root inode (inode 2) is the root (/) of the filesystem</a:t>
            </a:r>
          </a:p>
        </p:txBody>
      </p:sp>
    </p:spTree>
    <p:extLst>
      <p:ext uri="{BB962C8B-B14F-4D97-AF65-F5344CB8AC3E}">
        <p14:creationId xmlns:p14="http://schemas.microsoft.com/office/powerpoint/2010/main" val="164437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File-system structure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Logical storage unit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Collection of related information</a:t>
            </a:r>
          </a:p>
          <a:p>
            <a:r>
              <a:rPr lang="en-US" dirty="0"/>
              <a:t>File system resides on secondary storage (disks)</a:t>
            </a:r>
          </a:p>
          <a:p>
            <a:r>
              <a:rPr lang="en-US" dirty="0"/>
              <a:t>File system organized into layers</a:t>
            </a:r>
          </a:p>
          <a:p>
            <a:r>
              <a:rPr lang="en-US" b="1" dirty="0">
                <a:solidFill>
                  <a:srgbClr val="FF0000"/>
                </a:solidFill>
              </a:rPr>
              <a:t>File control block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storage structure consisting of information about a file</a:t>
            </a:r>
          </a:p>
        </p:txBody>
      </p:sp>
    </p:spTree>
    <p:extLst>
      <p:ext uri="{BB962C8B-B14F-4D97-AF65-F5344CB8AC3E}">
        <p14:creationId xmlns:p14="http://schemas.microsoft.com/office/powerpoint/2010/main" val="320812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unixDire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1028700"/>
            <a:ext cx="7061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5" descr="in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809875"/>
            <a:ext cx="5229225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293688" y="2390775"/>
            <a:ext cx="9410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bg2"/>
                </a:solidFill>
              </a:rPr>
              <a:t>i</a:t>
            </a:r>
            <a:r>
              <a:rPr lang="en-US" dirty="0">
                <a:solidFill>
                  <a:schemeClr val="bg2"/>
                </a:solidFill>
              </a:rPr>
              <a:t>-node:</a:t>
            </a:r>
          </a:p>
        </p:txBody>
      </p:sp>
      <p:sp>
        <p:nvSpPr>
          <p:cNvPr id="35845" name="Freeform 7"/>
          <p:cNvSpPr>
            <a:spLocks/>
          </p:cNvSpPr>
          <p:nvPr/>
        </p:nvSpPr>
        <p:spPr bwMode="auto">
          <a:xfrm>
            <a:off x="50800" y="2108200"/>
            <a:ext cx="5969000" cy="4368800"/>
          </a:xfrm>
          <a:custGeom>
            <a:avLst/>
            <a:gdLst>
              <a:gd name="T0" fmla="*/ 0 w 3464"/>
              <a:gd name="T1" fmla="*/ 0 h 2752"/>
              <a:gd name="T2" fmla="*/ 2147483647 w 3464"/>
              <a:gd name="T3" fmla="*/ 0 h 2752"/>
              <a:gd name="T4" fmla="*/ 2147483647 w 3464"/>
              <a:gd name="T5" fmla="*/ 2147483647 h 2752"/>
              <a:gd name="T6" fmla="*/ 2147483647 w 3464"/>
              <a:gd name="T7" fmla="*/ 2147483647 h 2752"/>
              <a:gd name="T8" fmla="*/ 2147483647 w 3464"/>
              <a:gd name="T9" fmla="*/ 2147483647 h 2752"/>
              <a:gd name="T10" fmla="*/ 2147483647 w 3464"/>
              <a:gd name="T11" fmla="*/ 2147483647 h 27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64"/>
              <a:gd name="T19" fmla="*/ 0 h 2752"/>
              <a:gd name="T20" fmla="*/ 3464 w 3464"/>
              <a:gd name="T21" fmla="*/ 2752 h 27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64" h="2752">
                <a:moveTo>
                  <a:pt x="0" y="0"/>
                </a:moveTo>
                <a:lnTo>
                  <a:pt x="776" y="0"/>
                </a:lnTo>
                <a:lnTo>
                  <a:pt x="776" y="392"/>
                </a:lnTo>
                <a:lnTo>
                  <a:pt x="2152" y="392"/>
                </a:lnTo>
                <a:lnTo>
                  <a:pt x="3464" y="744"/>
                </a:lnTo>
                <a:lnTo>
                  <a:pt x="3464" y="2752"/>
                </a:ln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Free space management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550" y="1873250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eaLnBrk="0" hangingPunct="0">
              <a:lnSpc>
                <a:spcPct val="9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Bit vector   (</a:t>
            </a:r>
            <a:r>
              <a:rPr lang="en-US" sz="2800" i="1" dirty="0">
                <a:latin typeface="+mn-lt"/>
                <a:ea typeface="+mn-ea"/>
                <a:cs typeface="+mn-cs"/>
              </a:rPr>
              <a:t>n</a:t>
            </a:r>
            <a:r>
              <a:rPr lang="en-US" sz="2800" dirty="0">
                <a:latin typeface="+mn-lt"/>
                <a:ea typeface="+mn-ea"/>
                <a:cs typeface="+mn-cs"/>
              </a:rPr>
              <a:t> blocks)</a:t>
            </a: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414588" y="260985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11"/>
          <p:cNvSpPr>
            <a:spLocks noChangeArrowheads="1"/>
          </p:cNvSpPr>
          <p:nvPr/>
        </p:nvSpPr>
        <p:spPr bwMode="auto">
          <a:xfrm>
            <a:off x="2743200" y="2609850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12"/>
          <p:cNvSpPr>
            <a:spLocks noChangeArrowheads="1"/>
          </p:cNvSpPr>
          <p:nvPr/>
        </p:nvSpPr>
        <p:spPr bwMode="auto">
          <a:xfrm>
            <a:off x="3071813" y="260985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Rectangle 13"/>
          <p:cNvSpPr>
            <a:spLocks noChangeArrowheads="1"/>
          </p:cNvSpPr>
          <p:nvPr/>
        </p:nvSpPr>
        <p:spPr bwMode="auto">
          <a:xfrm>
            <a:off x="3400425" y="2609850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Rectangle 14"/>
          <p:cNvSpPr>
            <a:spLocks noChangeArrowheads="1"/>
          </p:cNvSpPr>
          <p:nvPr/>
        </p:nvSpPr>
        <p:spPr bwMode="auto">
          <a:xfrm>
            <a:off x="3729038" y="260985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Rectangle 15"/>
          <p:cNvSpPr>
            <a:spLocks noChangeArrowheads="1"/>
          </p:cNvSpPr>
          <p:nvPr/>
        </p:nvSpPr>
        <p:spPr bwMode="auto">
          <a:xfrm>
            <a:off x="4057650" y="2609850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Rectangle 17"/>
          <p:cNvSpPr>
            <a:spLocks noChangeArrowheads="1"/>
          </p:cNvSpPr>
          <p:nvPr/>
        </p:nvSpPr>
        <p:spPr bwMode="auto">
          <a:xfrm>
            <a:off x="4419600" y="2609850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Helvetica" charset="0"/>
              </a:rPr>
              <a:t>…</a:t>
            </a:r>
            <a:endParaRPr lang="en-US">
              <a:latin typeface="Helvetica" charset="0"/>
            </a:endParaRPr>
          </a:p>
        </p:txBody>
      </p:sp>
      <p:sp>
        <p:nvSpPr>
          <p:cNvPr id="55307" name="Rectangle 18"/>
          <p:cNvSpPr>
            <a:spLocks noChangeArrowheads="1"/>
          </p:cNvSpPr>
          <p:nvPr/>
        </p:nvSpPr>
        <p:spPr bwMode="auto">
          <a:xfrm>
            <a:off x="5638800" y="2609850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9"/>
          <p:cNvSpPr txBox="1">
            <a:spLocks noChangeArrowheads="1"/>
          </p:cNvSpPr>
          <p:nvPr/>
        </p:nvSpPr>
        <p:spPr bwMode="auto">
          <a:xfrm>
            <a:off x="2438400" y="2200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Helvetica" charset="0"/>
              </a:rPr>
              <a:t>0</a:t>
            </a:r>
          </a:p>
        </p:txBody>
      </p:sp>
      <p:sp>
        <p:nvSpPr>
          <p:cNvPr id="55309" name="Text Box 20"/>
          <p:cNvSpPr txBox="1">
            <a:spLocks noChangeArrowheads="1"/>
          </p:cNvSpPr>
          <p:nvPr/>
        </p:nvSpPr>
        <p:spPr bwMode="auto">
          <a:xfrm>
            <a:off x="2743200" y="2200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Helvetica" charset="0"/>
              </a:rPr>
              <a:t>1</a:t>
            </a:r>
          </a:p>
        </p:txBody>
      </p:sp>
      <p:sp>
        <p:nvSpPr>
          <p:cNvPr id="55310" name="Text Box 21"/>
          <p:cNvSpPr txBox="1">
            <a:spLocks noChangeArrowheads="1"/>
          </p:cNvSpPr>
          <p:nvPr/>
        </p:nvSpPr>
        <p:spPr bwMode="auto">
          <a:xfrm>
            <a:off x="3200400" y="2200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Helvetica" charset="0"/>
              </a:rPr>
              <a:t>2</a:t>
            </a:r>
          </a:p>
        </p:txBody>
      </p:sp>
      <p:sp>
        <p:nvSpPr>
          <p:cNvPr id="55311" name="Text Box 22"/>
          <p:cNvSpPr txBox="1">
            <a:spLocks noChangeArrowheads="1"/>
          </p:cNvSpPr>
          <p:nvPr/>
        </p:nvSpPr>
        <p:spPr bwMode="auto">
          <a:xfrm>
            <a:off x="5537200" y="2200275"/>
            <a:ext cx="51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latin typeface="Helvetica" charset="0"/>
              </a:rPr>
              <a:t>n-1</a:t>
            </a:r>
          </a:p>
        </p:txBody>
      </p:sp>
      <p:sp>
        <p:nvSpPr>
          <p:cNvPr id="55312" name="Text Box 24"/>
          <p:cNvSpPr txBox="1">
            <a:spLocks noChangeArrowheads="1"/>
          </p:cNvSpPr>
          <p:nvPr/>
        </p:nvSpPr>
        <p:spPr bwMode="auto">
          <a:xfrm>
            <a:off x="1312863" y="4589463"/>
            <a:ext cx="1279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>
                <a:latin typeface="Helvetica" charset="0"/>
              </a:rPr>
              <a:t>bit[</a:t>
            </a:r>
            <a:r>
              <a:rPr lang="en-US" sz="3200" i="1">
                <a:latin typeface="Helvetica" charset="0"/>
              </a:rPr>
              <a:t>i</a:t>
            </a:r>
            <a:r>
              <a:rPr lang="en-US" sz="3200">
                <a:latin typeface="Helvetica" charset="0"/>
              </a:rPr>
              <a:t>] =</a:t>
            </a:r>
          </a:p>
        </p:txBody>
      </p:sp>
      <p:sp>
        <p:nvSpPr>
          <p:cNvPr id="55313" name="Text Box 25"/>
          <p:cNvSpPr txBox="1">
            <a:spLocks noChangeArrowheads="1"/>
          </p:cNvSpPr>
          <p:nvPr/>
        </p:nvSpPr>
        <p:spPr bwMode="auto">
          <a:xfrm rot="-5400000">
            <a:off x="1940719" y="4606131"/>
            <a:ext cx="1409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>
                <a:latin typeface="Helvetica" charset="0"/>
                <a:sym typeface="MT Extra" charset="0"/>
              </a:rPr>
              <a:t></a:t>
            </a:r>
            <a:endParaRPr lang="en-US" sz="3200">
              <a:latin typeface="Helvetica" charset="0"/>
              <a:sym typeface="Monotype Sorts" charset="0"/>
            </a:endParaRPr>
          </a:p>
        </p:txBody>
      </p:sp>
      <p:sp>
        <p:nvSpPr>
          <p:cNvPr id="55314" name="Text Box 26"/>
          <p:cNvSpPr txBox="1">
            <a:spLocks noChangeArrowheads="1"/>
          </p:cNvSpPr>
          <p:nvPr/>
        </p:nvSpPr>
        <p:spPr bwMode="auto">
          <a:xfrm>
            <a:off x="2905125" y="4233863"/>
            <a:ext cx="4149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>
                <a:latin typeface="Helvetica" charset="0"/>
              </a:rPr>
              <a:t>0 </a:t>
            </a:r>
            <a:r>
              <a:rPr lang="en-US" sz="3200">
                <a:latin typeface="Helvetica" charset="0"/>
                <a:sym typeface="Symbol" charset="0"/>
              </a:rPr>
              <a:t> block[</a:t>
            </a:r>
            <a:r>
              <a:rPr lang="en-US" sz="3200" i="1">
                <a:latin typeface="Helvetica" charset="0"/>
                <a:sym typeface="Symbol" charset="0"/>
              </a:rPr>
              <a:t>i</a:t>
            </a:r>
            <a:r>
              <a:rPr lang="en-US" sz="3200">
                <a:latin typeface="Helvetica" charset="0"/>
                <a:sym typeface="Symbol" charset="0"/>
              </a:rPr>
              <a:t>] free</a:t>
            </a:r>
          </a:p>
          <a:p>
            <a:pPr eaLnBrk="1" hangingPunct="1">
              <a:spcBef>
                <a:spcPct val="50000"/>
              </a:spcBef>
            </a:pPr>
            <a:r>
              <a:rPr lang="en-US" sz="3200">
                <a:latin typeface="Helvetica" charset="0"/>
                <a:sym typeface="Symbol" charset="0"/>
              </a:rPr>
              <a:t>1 </a:t>
            </a:r>
            <a:r>
              <a:rPr lang="en-US" sz="3200">
                <a:latin typeface="Helvetica" charset="0"/>
              </a:rPr>
              <a:t> </a:t>
            </a:r>
            <a:r>
              <a:rPr lang="en-US" sz="3200">
                <a:latin typeface="Helvetica" charset="0"/>
                <a:sym typeface="Symbol" charset="0"/>
              </a:rPr>
              <a:t> block[</a:t>
            </a:r>
            <a:r>
              <a:rPr lang="en-US" sz="3200" i="1">
                <a:latin typeface="Helvetica" charset="0"/>
                <a:sym typeface="Symbol" charset="0"/>
              </a:rPr>
              <a:t>i</a:t>
            </a:r>
            <a:r>
              <a:rPr lang="en-US" sz="3200">
                <a:latin typeface="Helvetica" charset="0"/>
                <a:sym typeface="Symbol" charset="0"/>
              </a:rPr>
              <a:t>] occupied</a:t>
            </a:r>
          </a:p>
        </p:txBody>
      </p:sp>
    </p:spTree>
    <p:extLst>
      <p:ext uri="{BB962C8B-B14F-4D97-AF65-F5344CB8AC3E}">
        <p14:creationId xmlns:p14="http://schemas.microsoft.com/office/powerpoint/2010/main" val="302927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Free space management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Constantia" charset="0"/>
              </a:rPr>
              <a:t>Bit map </a:t>
            </a:r>
            <a:r>
              <a:rPr lang="en-US" sz="2800" dirty="0">
                <a:latin typeface="Constantia" charset="0"/>
              </a:rPr>
              <a:t>requires extra space.  Example:</a:t>
            </a:r>
            <a:br>
              <a:rPr lang="en-US" sz="2800" dirty="0">
                <a:latin typeface="Constantia" charset="0"/>
              </a:rPr>
            </a:br>
            <a:r>
              <a:rPr lang="en-US" sz="2800" dirty="0">
                <a:latin typeface="Constantia" charset="0"/>
              </a:rPr>
              <a:t>	block size = 2</a:t>
            </a:r>
            <a:r>
              <a:rPr lang="en-US" sz="2800" baseline="30000" dirty="0">
                <a:latin typeface="Constantia" charset="0"/>
              </a:rPr>
              <a:t>12</a:t>
            </a:r>
            <a:r>
              <a:rPr lang="en-US" sz="2800" dirty="0">
                <a:latin typeface="Constantia" charset="0"/>
              </a:rPr>
              <a:t> bytes (</a:t>
            </a:r>
            <a:r>
              <a:rPr lang="en-US" sz="2800" i="1" dirty="0">
                <a:solidFill>
                  <a:srgbClr val="FF0000"/>
                </a:solidFill>
                <a:latin typeface="Constantia" charset="0"/>
              </a:rPr>
              <a:t>4096 Bytes</a:t>
            </a:r>
            <a:r>
              <a:rPr lang="en-US" sz="2800" dirty="0">
                <a:latin typeface="Constantia" charset="0"/>
              </a:rPr>
              <a:t>)</a:t>
            </a:r>
            <a:br>
              <a:rPr lang="en-US" sz="2800" dirty="0">
                <a:latin typeface="Constantia" charset="0"/>
              </a:rPr>
            </a:br>
            <a:r>
              <a:rPr lang="en-US" sz="2800" dirty="0">
                <a:latin typeface="Constantia" charset="0"/>
              </a:rPr>
              <a:t>	disk size = 2</a:t>
            </a:r>
            <a:r>
              <a:rPr lang="en-US" sz="2800" baseline="30000" dirty="0">
                <a:latin typeface="Constantia" charset="0"/>
              </a:rPr>
              <a:t>34</a:t>
            </a:r>
            <a:r>
              <a:rPr lang="en-US" sz="2800" dirty="0">
                <a:latin typeface="Constantia" charset="0"/>
              </a:rPr>
              <a:t> bytes (</a:t>
            </a:r>
            <a:r>
              <a:rPr lang="en-US" sz="2800" i="1" dirty="0">
                <a:solidFill>
                  <a:srgbClr val="FF0000"/>
                </a:solidFill>
                <a:latin typeface="Constantia" charset="0"/>
              </a:rPr>
              <a:t>16 </a:t>
            </a:r>
            <a:r>
              <a:rPr lang="en-US" sz="2800" i="1" dirty="0" err="1">
                <a:solidFill>
                  <a:srgbClr val="FF0000"/>
                </a:solidFill>
                <a:latin typeface="Constantia" charset="0"/>
              </a:rPr>
              <a:t>GByte</a:t>
            </a:r>
            <a:r>
              <a:rPr lang="en-US" sz="2800" dirty="0">
                <a:latin typeface="Constantia" charset="0"/>
              </a:rPr>
              <a:t>)</a:t>
            </a:r>
            <a:br>
              <a:rPr lang="en-US" sz="2800" dirty="0">
                <a:latin typeface="Constantia" charset="0"/>
              </a:rPr>
            </a:br>
            <a:r>
              <a:rPr lang="en-US" sz="2800" dirty="0">
                <a:latin typeface="Constantia" charset="0"/>
              </a:rPr>
              <a:t>	</a:t>
            </a:r>
            <a:r>
              <a:rPr lang="en-US" sz="2800" i="1" dirty="0">
                <a:latin typeface="Constantia" charset="0"/>
              </a:rPr>
              <a:t>n</a:t>
            </a:r>
            <a:r>
              <a:rPr lang="en-US" sz="2800" dirty="0">
                <a:latin typeface="Constantia" charset="0"/>
              </a:rPr>
              <a:t> = 2</a:t>
            </a:r>
            <a:r>
              <a:rPr lang="en-US" sz="2800" baseline="30000" dirty="0">
                <a:latin typeface="Constantia" charset="0"/>
              </a:rPr>
              <a:t>34</a:t>
            </a:r>
            <a:r>
              <a:rPr lang="en-US" sz="2800" dirty="0">
                <a:latin typeface="Constantia" charset="0"/>
              </a:rPr>
              <a:t>/2</a:t>
            </a:r>
            <a:r>
              <a:rPr lang="en-US" sz="2800" baseline="30000" dirty="0">
                <a:latin typeface="Constantia" charset="0"/>
              </a:rPr>
              <a:t>12</a:t>
            </a:r>
            <a:r>
              <a:rPr lang="en-US" sz="2800" dirty="0">
                <a:latin typeface="Constantia" charset="0"/>
              </a:rPr>
              <a:t> = 2</a:t>
            </a:r>
            <a:r>
              <a:rPr lang="en-US" sz="2800" baseline="30000" dirty="0">
                <a:latin typeface="Constantia" charset="0"/>
              </a:rPr>
              <a:t>22</a:t>
            </a:r>
            <a:r>
              <a:rPr lang="en-US" sz="2800" dirty="0">
                <a:latin typeface="Constantia" charset="0"/>
              </a:rPr>
              <a:t> bits (4Mbits=512 </a:t>
            </a:r>
            <a:r>
              <a:rPr lang="en-US" sz="2800" dirty="0" err="1">
                <a:latin typeface="Constantia" charset="0"/>
              </a:rPr>
              <a:t>KBytes</a:t>
            </a:r>
            <a:r>
              <a:rPr lang="en-US" sz="2800" dirty="0">
                <a:latin typeface="Constantia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Constantia" charset="0"/>
              </a:rPr>
              <a:t>Linked list </a:t>
            </a:r>
            <a:r>
              <a:rPr lang="en-US" sz="2800" dirty="0">
                <a:latin typeface="Constantia" charset="0"/>
              </a:rPr>
              <a:t>(free blocks)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No waste of space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  <a:latin typeface="Constantia" charset="0"/>
              </a:rPr>
              <a:t>Grouping </a:t>
            </a:r>
          </a:p>
          <a:p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9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Free space management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>
                <a:latin typeface="Constantia" charset="0"/>
              </a:rPr>
              <a:t>Need to protect:</a:t>
            </a:r>
          </a:p>
          <a:p>
            <a:pPr lvl="1"/>
            <a:r>
              <a:rPr lang="en-US">
                <a:latin typeface="Constantia" charset="0"/>
              </a:rPr>
              <a:t>Pointer to free list</a:t>
            </a:r>
          </a:p>
          <a:p>
            <a:pPr lvl="1"/>
            <a:r>
              <a:rPr lang="en-US">
                <a:latin typeface="Constantia" charset="0"/>
              </a:rPr>
              <a:t>Bit map</a:t>
            </a:r>
          </a:p>
          <a:p>
            <a:pPr lvl="2"/>
            <a:r>
              <a:rPr lang="en-US">
                <a:latin typeface="Constantia" charset="0"/>
              </a:rPr>
              <a:t>Must be kept on disk</a:t>
            </a:r>
          </a:p>
          <a:p>
            <a:pPr lvl="1"/>
            <a:r>
              <a:rPr lang="en-US">
                <a:solidFill>
                  <a:srgbClr val="FF0000"/>
                </a:solidFill>
                <a:latin typeface="Constantia" charset="0"/>
              </a:rPr>
              <a:t>Problem</a:t>
            </a:r>
            <a:r>
              <a:rPr lang="en-US">
                <a:latin typeface="Constantia" charset="0"/>
              </a:rPr>
              <a:t>: Copy in memory and disk may differ.</a:t>
            </a:r>
          </a:p>
          <a:p>
            <a:pPr lvl="2"/>
            <a:r>
              <a:rPr lang="en-US">
                <a:latin typeface="Constantia" charset="0"/>
              </a:rPr>
              <a:t>Cannot allow for block[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 to have a situation where bit[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 = 1 in memory and bit[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 = 0 on disk.</a:t>
            </a:r>
          </a:p>
          <a:p>
            <a:pPr lvl="1"/>
            <a:r>
              <a:rPr lang="en-US">
                <a:latin typeface="Constantia" charset="0"/>
              </a:rPr>
              <a:t>Solution:</a:t>
            </a:r>
          </a:p>
          <a:p>
            <a:pPr lvl="2"/>
            <a:r>
              <a:rPr lang="en-US">
                <a:latin typeface="Constantia" charset="0"/>
              </a:rPr>
              <a:t>Set bit[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 = 1 in disk.</a:t>
            </a:r>
          </a:p>
          <a:p>
            <a:pPr lvl="2"/>
            <a:r>
              <a:rPr lang="en-US">
                <a:latin typeface="Constantia" charset="0"/>
              </a:rPr>
              <a:t>Allocate block[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</a:t>
            </a:r>
          </a:p>
          <a:p>
            <a:pPr lvl="2"/>
            <a:r>
              <a:rPr lang="en-US">
                <a:latin typeface="Constantia" charset="0"/>
              </a:rPr>
              <a:t>Set bit[</a:t>
            </a:r>
            <a:r>
              <a:rPr lang="en-US" i="1">
                <a:latin typeface="Constantia" charset="0"/>
              </a:rPr>
              <a:t>i</a:t>
            </a:r>
            <a:r>
              <a:rPr lang="en-US">
                <a:latin typeface="Constantia" charset="0"/>
              </a:rPr>
              <a:t>] = 1 in memory</a:t>
            </a:r>
          </a:p>
          <a:p>
            <a:endParaRPr lang="en-US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5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Free space management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nstantia" charset="0"/>
              </a:rPr>
              <a:t>Every block is assigned an ID in sequential order</a:t>
            </a:r>
          </a:p>
          <a:p>
            <a:pPr eaLnBrk="1" hangingPunct="1"/>
            <a:r>
              <a:rPr lang="en-US">
                <a:latin typeface="Constantia" charset="0"/>
              </a:rPr>
              <a:t>In a reserved part of the disk, a list of the IDs of free blocks is maintained</a:t>
            </a:r>
          </a:p>
          <a:p>
            <a:pPr eaLnBrk="1" hangingPunct="1"/>
            <a:r>
              <a:rPr lang="en-US">
                <a:latin typeface="Constantia" charset="0"/>
              </a:rPr>
              <a:t>The ID size depends on the number of blocks on disk</a:t>
            </a:r>
          </a:p>
          <a:p>
            <a:pPr eaLnBrk="1" hangingPunct="1"/>
            <a:r>
              <a:rPr lang="en-US">
                <a:latin typeface="Constantia" charset="0"/>
              </a:rPr>
              <a:t>The number of blocks required to hold the IDs depends on how many blocks are free</a:t>
            </a:r>
          </a:p>
          <a:p>
            <a:endParaRPr lang="en-US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5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file control block</a:t>
            </a:r>
            <a:endParaRPr lang="en-US" sz="2400" dirty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87512"/>
            <a:ext cx="6999287" cy="46370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6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In-memory file system structures</a:t>
            </a:r>
            <a:endParaRPr lang="en-US" sz="2400" dirty="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10" y="1600200"/>
            <a:ext cx="6320190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4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Virtual File Systems (VFS) provide an </a:t>
            </a:r>
            <a:r>
              <a:rPr lang="en-US" dirty="0">
                <a:solidFill>
                  <a:srgbClr val="179779"/>
                </a:solidFill>
              </a:rPr>
              <a:t>object-oriented way</a:t>
            </a:r>
            <a:r>
              <a:rPr lang="en-US" dirty="0"/>
              <a:t> of implementing file systems.</a:t>
            </a:r>
          </a:p>
          <a:p>
            <a:endParaRPr lang="en-US" dirty="0"/>
          </a:p>
          <a:p>
            <a:r>
              <a:rPr lang="en-US" dirty="0"/>
              <a:t>VFS allows the </a:t>
            </a:r>
            <a:r>
              <a:rPr lang="en-US" dirty="0">
                <a:solidFill>
                  <a:srgbClr val="179779"/>
                </a:solidFill>
              </a:rPr>
              <a:t>same system call interface </a:t>
            </a:r>
            <a:r>
              <a:rPr lang="en-US" dirty="0"/>
              <a:t>(the API) to be used for different types of file systems.</a:t>
            </a:r>
          </a:p>
          <a:p>
            <a:endParaRPr lang="en-US" dirty="0"/>
          </a:p>
          <a:p>
            <a:r>
              <a:rPr lang="en-US" dirty="0">
                <a:solidFill>
                  <a:srgbClr val="179779"/>
                </a:solidFill>
              </a:rPr>
              <a:t>The API is to the VFS interface</a:t>
            </a:r>
            <a:r>
              <a:rPr lang="en-US" dirty="0"/>
              <a:t>, rather than any specific type of file system.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systems</a:t>
            </a:r>
          </a:p>
        </p:txBody>
      </p:sp>
    </p:spTree>
    <p:extLst>
      <p:ext uri="{BB962C8B-B14F-4D97-AF65-F5344CB8AC3E}">
        <p14:creationId xmlns:p14="http://schemas.microsoft.com/office/powerpoint/2010/main" val="247230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Schematic of virtual file system</a:t>
            </a:r>
            <a:endParaRPr lang="en-US" sz="2400" dirty="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76400"/>
            <a:ext cx="5872162" cy="44180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0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implementation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Linear list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file names with pointer to the data blocks.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simple to program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time-consuming to execute</a:t>
            </a:r>
            <a:br>
              <a:rPr lang="en-US" dirty="0">
                <a:solidFill>
                  <a:srgbClr val="179779"/>
                </a:solidFill>
              </a:rPr>
            </a:br>
            <a:endParaRPr lang="en-US" dirty="0">
              <a:solidFill>
                <a:srgbClr val="179779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Hash 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linear list with hash data structure.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decreases directory search time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collisions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179779"/>
                </a:solidFill>
              </a:rPr>
              <a:t>– situations where two file names hash to the same location</a:t>
            </a:r>
          </a:p>
          <a:p>
            <a:pPr lvl="1"/>
            <a:r>
              <a:rPr lang="en-US" dirty="0">
                <a:solidFill>
                  <a:srgbClr val="179779"/>
                </a:solidFill>
              </a:rPr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95034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methods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An allocation method refers to how disk blocks are allocated to files:</a:t>
            </a:r>
          </a:p>
          <a:p>
            <a:endParaRPr lang="en-US" dirty="0"/>
          </a:p>
          <a:p>
            <a:r>
              <a:rPr lang="en-US" b="1" dirty="0"/>
              <a:t>Contiguous allocation</a:t>
            </a:r>
          </a:p>
          <a:p>
            <a:endParaRPr lang="en-US" b="1" dirty="0"/>
          </a:p>
          <a:p>
            <a:r>
              <a:rPr lang="en-US" b="1" dirty="0"/>
              <a:t>Linked allocation</a:t>
            </a:r>
          </a:p>
          <a:p>
            <a:endParaRPr lang="en-US" b="1" dirty="0"/>
          </a:p>
          <a:p>
            <a:r>
              <a:rPr lang="en-US" b="1" dirty="0"/>
              <a:t>Indexed allocation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Contiguous allocation of disk space</a:t>
            </a:r>
            <a:endParaRPr lang="en-US" sz="2400" dirty="0"/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797354"/>
            <a:ext cx="4914900" cy="44558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71092"/>
      </p:ext>
    </p:extLst>
  </p:cSld>
  <p:clrMapOvr>
    <a:masterClrMapping/>
  </p:clrMapOvr>
</p:sld>
</file>

<file path=ppt/theme/theme1.xml><?xml version="1.0" encoding="utf-8"?>
<a:theme xmlns:a="http://schemas.openxmlformats.org/drawingml/2006/main" name="New 221">
  <a:themeElements>
    <a:clrScheme name="Dear Old Rose">
      <a:dk1>
        <a:srgbClr val="111111"/>
      </a:dk1>
      <a:lt1>
        <a:srgbClr val="EAEAEA"/>
      </a:lt1>
      <a:dk2>
        <a:srgbClr val="292929"/>
      </a:dk2>
      <a:lt2>
        <a:srgbClr val="F8F8F8"/>
      </a:lt2>
      <a:accent1>
        <a:srgbClr val="96172E"/>
      </a:accent1>
      <a:accent2>
        <a:srgbClr val="179779"/>
      </a:accent2>
      <a:accent3>
        <a:srgbClr val="171A97"/>
      </a:accent3>
      <a:accent4>
        <a:srgbClr val="97178B"/>
      </a:accent4>
      <a:accent5>
        <a:srgbClr val="481797"/>
      </a:accent5>
      <a:accent6>
        <a:srgbClr val="889717"/>
      </a:accent6>
      <a:hlink>
        <a:srgbClr val="179779"/>
      </a:hlink>
      <a:folHlink>
        <a:srgbClr val="777777"/>
      </a:folHlink>
    </a:clrScheme>
    <a:fontScheme name="Dear Old Rose">
      <a:majorFont>
        <a:latin typeface="Trade Gothic LT Std"/>
        <a:ea typeface=""/>
        <a:cs typeface=""/>
      </a:majorFont>
      <a:minorFont>
        <a:latin typeface="Trade Gothic 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ar Old Rose-Light">
  <a:themeElements>
    <a:clrScheme name="Dear Old Rose">
      <a:dk1>
        <a:srgbClr val="111111"/>
      </a:dk1>
      <a:lt1>
        <a:srgbClr val="EAEAEA"/>
      </a:lt1>
      <a:dk2>
        <a:srgbClr val="292929"/>
      </a:dk2>
      <a:lt2>
        <a:srgbClr val="F8F8F8"/>
      </a:lt2>
      <a:accent1>
        <a:srgbClr val="96172E"/>
      </a:accent1>
      <a:accent2>
        <a:srgbClr val="179779"/>
      </a:accent2>
      <a:accent3>
        <a:srgbClr val="171A97"/>
      </a:accent3>
      <a:accent4>
        <a:srgbClr val="97178B"/>
      </a:accent4>
      <a:accent5>
        <a:srgbClr val="481797"/>
      </a:accent5>
      <a:accent6>
        <a:srgbClr val="889717"/>
      </a:accent6>
      <a:hlink>
        <a:srgbClr val="179779"/>
      </a:hlink>
      <a:folHlink>
        <a:srgbClr val="777777"/>
      </a:folHlink>
    </a:clrScheme>
    <a:fontScheme name="Dear Old Rose">
      <a:majorFont>
        <a:latin typeface="Trade Gothic LT Std"/>
        <a:ea typeface=""/>
        <a:cs typeface=""/>
      </a:majorFont>
      <a:minorFont>
        <a:latin typeface="Trade Gothic LT Std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221</Template>
  <TotalTime>4040</TotalTime>
  <Words>1139</Words>
  <Application>Microsoft Macintosh PowerPoint</Application>
  <PresentationFormat>On-screen Show (4:3)</PresentationFormat>
  <Paragraphs>181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Arial</vt:lpstr>
      <vt:lpstr>Calibri</vt:lpstr>
      <vt:lpstr>Constantia</vt:lpstr>
      <vt:lpstr>Helvetica</vt:lpstr>
      <vt:lpstr>Monotype Sorts</vt:lpstr>
      <vt:lpstr>MT Extra</vt:lpstr>
      <vt:lpstr>Symbol</vt:lpstr>
      <vt:lpstr>Times New Roman</vt:lpstr>
      <vt:lpstr>Trade Gothic LT Std</vt:lpstr>
      <vt:lpstr>Wingdings</vt:lpstr>
      <vt:lpstr>Wingdings 2</vt:lpstr>
      <vt:lpstr>New 221</vt:lpstr>
      <vt:lpstr>Dear Old Rose-Light</vt:lpstr>
      <vt:lpstr>File System Implementation</vt:lpstr>
      <vt:lpstr>File-system structure</vt:lpstr>
      <vt:lpstr>Typical file control block</vt:lpstr>
      <vt:lpstr>In-memory file system structures</vt:lpstr>
      <vt:lpstr>Virtual file systems</vt:lpstr>
      <vt:lpstr>Schematic of virtual file system</vt:lpstr>
      <vt:lpstr>Directory implementation</vt:lpstr>
      <vt:lpstr>Allocation methods</vt:lpstr>
      <vt:lpstr>Contiguous allocation of disk space</vt:lpstr>
      <vt:lpstr>Contiguous allocation</vt:lpstr>
      <vt:lpstr>Linked allocation</vt:lpstr>
      <vt:lpstr>Linked allocation (2)</vt:lpstr>
      <vt:lpstr>Linked allocation (Cont.)</vt:lpstr>
      <vt:lpstr>File-allocation table</vt:lpstr>
      <vt:lpstr>Indexed allocation</vt:lpstr>
      <vt:lpstr>Example of indexed allocation</vt:lpstr>
      <vt:lpstr>Indexed allocation (Cont.)</vt:lpstr>
      <vt:lpstr>Combined Scheme:  UNIX inode (4K bytes per block)</vt:lpstr>
      <vt:lpstr>Inode</vt:lpstr>
      <vt:lpstr>PowerPoint Presentation</vt:lpstr>
      <vt:lpstr>Free space management</vt:lpstr>
      <vt:lpstr>Free space management</vt:lpstr>
      <vt:lpstr>Free space management</vt:lpstr>
      <vt:lpstr>Free space management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Matthew R Boutell</dc:creator>
  <cp:lastModifiedBy>Microsoft Office User</cp:lastModifiedBy>
  <cp:revision>659</cp:revision>
  <cp:lastPrinted>2013-01-24T17:49:54Z</cp:lastPrinted>
  <dcterms:created xsi:type="dcterms:W3CDTF">2010-10-27T15:16:41Z</dcterms:created>
  <dcterms:modified xsi:type="dcterms:W3CDTF">2018-04-04T20:51:45Z</dcterms:modified>
</cp:coreProperties>
</file>