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4"/>
    <p:restoredTop sz="75133"/>
  </p:normalViewPr>
  <p:slideViewPr>
    <p:cSldViewPr snapToGrid="0" snapToObjects="1">
      <p:cViewPr varScale="1">
        <p:scale>
          <a:sx n="122" d="100"/>
          <a:sy n="122" d="100"/>
        </p:scale>
        <p:origin x="37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74"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75"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60757414-0D22-4040-884F-B9644D0DD62C}" type="slidenum">
              <a:rPr lang="en-US"/>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702360" y="4421880"/>
            <a:ext cx="5617440" cy="4187880"/>
          </a:xfrm>
          <a:prstGeom prst="rect">
            <a:avLst/>
          </a:prstGeom>
        </p:spPr>
        <p:txBody>
          <a:bodyPr lIns="93240" tIns="46800" rIns="93240" bIns="46800"/>
          <a:lstStyle/>
          <a:p>
            <a:endParaRPr/>
          </a:p>
        </p:txBody>
      </p:sp>
      <p:sp>
        <p:nvSpPr>
          <p:cNvPr id="117" name="CustomShape 2"/>
          <p:cNvSpPr/>
          <p:nvPr/>
        </p:nvSpPr>
        <p:spPr>
          <a:xfrm>
            <a:off x="3978000" y="8841960"/>
            <a:ext cx="3042360" cy="464400"/>
          </a:xfrm>
          <a:prstGeom prst="rect">
            <a:avLst/>
          </a:prstGeom>
        </p:spPr>
        <p:txBody>
          <a:bodyPr lIns="93240" tIns="46800" rIns="93240" bIns="46800" anchor="b"/>
          <a:lstStyle/>
          <a:p>
            <a:pPr algn="r">
              <a:lnSpc>
                <a:spcPct val="100000"/>
              </a:lnSpc>
            </a:pPr>
            <a:fld id="{3985946B-E2A2-4D10-BFF1-C277A1F46E9C}" type="slidenum">
              <a:rPr lang="en-US" sz="1200">
                <a:solidFill>
                  <a:srgbClr val="111111"/>
                </a:solidFill>
                <a:latin typeface="+mn-lt"/>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78000" y="8841960"/>
            <a:ext cx="3042360" cy="464400"/>
          </a:xfrm>
          <a:prstGeom prst="rect">
            <a:avLst/>
          </a:prstGeom>
        </p:spPr>
        <p:txBody>
          <a:bodyPr lIns="93240" tIns="46800" rIns="93240" bIns="46800" anchor="b"/>
          <a:lstStyle/>
          <a:p>
            <a:pPr>
              <a:lnSpc>
                <a:spcPct val="100000"/>
              </a:lnSpc>
            </a:pPr>
            <a:fld id="{A8CCAC10-82C7-42DB-B61E-7BE2A0EB53C5}" type="slidenum">
              <a:rPr lang="en-US" sz="1400">
                <a:solidFill>
                  <a:srgbClr val="000000"/>
                </a:solidFill>
                <a:latin typeface="Times New Roman"/>
                <a:ea typeface="ＭＳ Ｐゴシック"/>
              </a:rPr>
              <a:t>10</a:t>
            </a:fld>
            <a:endParaRPr/>
          </a:p>
        </p:txBody>
      </p:sp>
      <p:sp>
        <p:nvSpPr>
          <p:cNvPr id="135"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A solution to the critical-section problem must satisfy the following three requirements:</a:t>
            </a:r>
            <a:endParaRPr/>
          </a:p>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978000" y="8841960"/>
            <a:ext cx="3042360" cy="464400"/>
          </a:xfrm>
          <a:prstGeom prst="rect">
            <a:avLst/>
          </a:prstGeom>
        </p:spPr>
        <p:txBody>
          <a:bodyPr lIns="93240" tIns="46800" rIns="93240" bIns="46800" anchor="b"/>
          <a:lstStyle/>
          <a:p>
            <a:pPr>
              <a:lnSpc>
                <a:spcPct val="100000"/>
              </a:lnSpc>
            </a:pPr>
            <a:fld id="{5BD7F7F0-9458-4C64-A250-3D8CB47B283C}" type="slidenum">
              <a:rPr lang="en-US" sz="1400">
                <a:solidFill>
                  <a:srgbClr val="000000"/>
                </a:solidFill>
                <a:latin typeface="Times New Roman"/>
                <a:ea typeface="ＭＳ Ｐゴシック"/>
              </a:rPr>
              <a:t>11</a:t>
            </a:fld>
            <a:endParaRPr/>
          </a:p>
        </p:txBody>
      </p:sp>
      <p:sp>
        <p:nvSpPr>
          <p:cNvPr id="137"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This is a software-based solution.</a:t>
            </a:r>
            <a:endParaRPr/>
          </a:p>
          <a:p>
            <a:endParaRPr/>
          </a:p>
          <a:p>
            <a:r>
              <a:rPr lang="en-US">
                <a:ea typeface="ＭＳ Ｐゴシック"/>
              </a:rPr>
              <a:t>load To load a value from memory, you copy the data from memory into a register.</a:t>
            </a:r>
            <a:endParaRPr/>
          </a:p>
          <a:p>
            <a:r>
              <a:rPr lang="en-US">
                <a:ea typeface="ＭＳ Ｐゴシック"/>
              </a:rPr>
              <a:t>store To store a value to memory, you copy the data from a register to memory.</a:t>
            </a:r>
            <a:endParaRPr/>
          </a:p>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3978000" y="8841960"/>
            <a:ext cx="3042360" cy="464400"/>
          </a:xfrm>
          <a:prstGeom prst="rect">
            <a:avLst/>
          </a:prstGeom>
        </p:spPr>
        <p:txBody>
          <a:bodyPr lIns="93240" tIns="46800" rIns="93240" bIns="46800" anchor="b"/>
          <a:lstStyle/>
          <a:p>
            <a:pPr>
              <a:lnSpc>
                <a:spcPct val="100000"/>
              </a:lnSpc>
            </a:pPr>
            <a:fld id="{0FF1D7EA-847A-4B72-8DD3-1B0F7CCB564C}" type="slidenum">
              <a:rPr lang="en-US" sz="1400">
                <a:solidFill>
                  <a:srgbClr val="000000"/>
                </a:solidFill>
                <a:latin typeface="Times New Roman"/>
                <a:ea typeface="ＭＳ Ｐゴシック"/>
              </a:rPr>
              <a:t>12</a:t>
            </a:fld>
            <a:endParaRPr/>
          </a:p>
        </p:txBody>
      </p:sp>
      <p:sp>
        <p:nvSpPr>
          <p:cNvPr id="139"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Entry section and remainder section are highlighted.</a:t>
            </a:r>
            <a:endParaRPr/>
          </a:p>
          <a:p>
            <a:endParaRPr/>
          </a:p>
          <a:p>
            <a:r>
              <a:rPr lang="en-US">
                <a:ea typeface="ＭＳ Ｐゴシック"/>
              </a:rPr>
              <a:t>Because of the way that most modern computers implement the basic LOAD and STORE machine instructions, there is no guarantee that this will work.</a:t>
            </a:r>
            <a:endParaRPr/>
          </a:p>
          <a:p>
            <a:endParaRPr/>
          </a:p>
          <a:p>
            <a:r>
              <a:rPr lang="en-US">
                <a:ea typeface="ＭＳ Ｐゴシック"/>
              </a:rPr>
              <a:t>But this presents a good algorithmic description of solving the critical section problem.</a:t>
            </a:r>
            <a:endParaRPr/>
          </a:p>
          <a:p>
            <a:endParaRPr/>
          </a:p>
          <a:p>
            <a:r>
              <a:rPr lang="en-US">
                <a:ea typeface="ＭＳ Ｐゴシック"/>
              </a:rPr>
              <a:t>It also exposes the complexities of writing software that addresses the requirements of mutual exclusion, progress, and bounded wait.</a:t>
            </a:r>
            <a:endParaRPr/>
          </a:p>
          <a:p>
            <a:endParaRPr/>
          </a:p>
          <a:p>
            <a:r>
              <a:rPr lang="en-US">
                <a:ea typeface="ＭＳ Ｐゴシック"/>
              </a:rPr>
              <a:t>Pi and Pj alternate entry into their critical sections and their remainder sections.</a:t>
            </a:r>
            <a:endParaRPr/>
          </a:p>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978000" y="8841960"/>
            <a:ext cx="3042360" cy="464400"/>
          </a:xfrm>
          <a:prstGeom prst="rect">
            <a:avLst/>
          </a:prstGeom>
        </p:spPr>
        <p:txBody>
          <a:bodyPr lIns="93240" tIns="46800" rIns="93240" bIns="46800" anchor="b"/>
          <a:lstStyle/>
          <a:p>
            <a:pPr>
              <a:lnSpc>
                <a:spcPct val="100000"/>
              </a:lnSpc>
            </a:pPr>
            <a:fld id="{FAA528F8-BF10-4742-A99A-E96ABC43C539}" type="slidenum">
              <a:rPr lang="en-US" sz="1400">
                <a:solidFill>
                  <a:srgbClr val="000000"/>
                </a:solidFill>
                <a:latin typeface="Times New Roman"/>
                <a:ea typeface="ＭＳ Ｐゴシック"/>
              </a:rPr>
              <a:t>13</a:t>
            </a:fld>
            <a:endParaRPr/>
          </a:p>
        </p:txBody>
      </p:sp>
      <p:sp>
        <p:nvSpPr>
          <p:cNvPr id="141"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Would need to disable interrupts on every processor core at the same time for this approach to work.</a:t>
            </a:r>
            <a:endParaRPr/>
          </a:p>
          <a:p>
            <a:endParaRPr/>
          </a:p>
          <a:p>
            <a:r>
              <a:rPr lang="en-US">
                <a:ea typeface="ＭＳ Ｐゴシック"/>
              </a:rPr>
              <a:t>Another approach is to use atomic hardware instructions.</a:t>
            </a:r>
            <a:endParaRPr/>
          </a:p>
          <a:p>
            <a:endParaRPr/>
          </a:p>
          <a:p>
            <a:r>
              <a:rPr lang="en-US">
                <a:ea typeface="ＭＳ Ｐゴシック"/>
              </a:rPr>
              <a:t>Both of these approaches require simple locks.  Race conditions are prevented by requiring that critical sections be protected by locks.</a:t>
            </a:r>
            <a:endParaRPr/>
          </a:p>
          <a:p>
            <a:endParaRPr/>
          </a:p>
          <a:p>
            <a:r>
              <a:rPr lang="en-US">
                <a:ea typeface="ＭＳ Ｐゴシック"/>
              </a:rPr>
              <a:t>Processes must acquire a lock to enter its critical section and release the lock when it exits its critical section.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978000" y="8841960"/>
            <a:ext cx="3042360" cy="464400"/>
          </a:xfrm>
          <a:prstGeom prst="rect">
            <a:avLst/>
          </a:prstGeom>
        </p:spPr>
        <p:txBody>
          <a:bodyPr lIns="93240" tIns="46800" rIns="93240" bIns="46800" anchor="b"/>
          <a:lstStyle/>
          <a:p>
            <a:pPr>
              <a:lnSpc>
                <a:spcPct val="100000"/>
              </a:lnSpc>
            </a:pPr>
            <a:fld id="{04DD9EF6-D5BC-4846-8E12-6FFADED7755C}" type="slidenum">
              <a:rPr lang="en-US" sz="1400">
                <a:solidFill>
                  <a:srgbClr val="000000"/>
                </a:solidFill>
                <a:latin typeface="Times New Roman"/>
                <a:ea typeface="ＭＳ Ｐゴシック"/>
              </a:rPr>
              <a:t>15</a:t>
            </a:fld>
            <a:endParaRPr/>
          </a:p>
        </p:txBody>
      </p:sp>
      <p:sp>
        <p:nvSpPr>
          <p:cNvPr id="143"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An atomic instruction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3978000" y="8841960"/>
            <a:ext cx="3042360" cy="464400"/>
          </a:xfrm>
          <a:prstGeom prst="rect">
            <a:avLst/>
          </a:prstGeom>
        </p:spPr>
        <p:txBody>
          <a:bodyPr lIns="93240" tIns="46800" rIns="93240" bIns="46800" anchor="b"/>
          <a:lstStyle/>
          <a:p>
            <a:pPr>
              <a:lnSpc>
                <a:spcPct val="100000"/>
              </a:lnSpc>
            </a:pPr>
            <a:fld id="{989BA969-6A2E-440C-85BD-A77BB5AED052}" type="slidenum">
              <a:rPr lang="en-US" sz="1400">
                <a:solidFill>
                  <a:srgbClr val="000000"/>
                </a:solidFill>
                <a:latin typeface="Times New Roman"/>
                <a:ea typeface="ＭＳ Ｐゴシック"/>
              </a:rPr>
              <a:t>16</a:t>
            </a:fld>
            <a:endParaRPr/>
          </a:p>
        </p:txBody>
      </p:sp>
      <p:sp>
        <p:nvSpPr>
          <p:cNvPr id="145" name="PlaceHolder 2"/>
          <p:cNvSpPr>
            <a:spLocks noGrp="1"/>
          </p:cNvSpPr>
          <p:nvPr>
            <p:ph type="body"/>
          </p:nvPr>
        </p:nvSpPr>
        <p:spPr>
          <a:xfrm>
            <a:off x="702360" y="4421880"/>
            <a:ext cx="5617440" cy="4187880"/>
          </a:xfrm>
          <a:prstGeom prst="rect">
            <a:avLst/>
          </a:prstGeom>
        </p:spPr>
        <p:txBody>
          <a:bodyPr lIns="93240" tIns="46800" rIns="93240" bIns="46800"/>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978000" y="8841960"/>
            <a:ext cx="3042360" cy="464400"/>
          </a:xfrm>
          <a:prstGeom prst="rect">
            <a:avLst/>
          </a:prstGeom>
        </p:spPr>
        <p:txBody>
          <a:bodyPr lIns="93240" tIns="46800" rIns="93240" bIns="46800" anchor="b"/>
          <a:lstStyle/>
          <a:p>
            <a:pPr>
              <a:lnSpc>
                <a:spcPct val="100000"/>
              </a:lnSpc>
            </a:pPr>
            <a:fld id="{FD684621-FD86-47F8-880C-BBBC88AE8B0C}" type="slidenum">
              <a:rPr lang="en-US" sz="1400">
                <a:solidFill>
                  <a:srgbClr val="000000"/>
                </a:solidFill>
                <a:latin typeface="Times New Roman"/>
                <a:ea typeface="ＭＳ Ｐゴシック"/>
              </a:rPr>
              <a:t>17</a:t>
            </a:fld>
            <a:endParaRPr/>
          </a:p>
        </p:txBody>
      </p:sp>
      <p:sp>
        <p:nvSpPr>
          <p:cNvPr id="147"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Another atomic instruction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978000" y="8841960"/>
            <a:ext cx="3042360" cy="464400"/>
          </a:xfrm>
          <a:prstGeom prst="rect">
            <a:avLst/>
          </a:prstGeom>
        </p:spPr>
        <p:txBody>
          <a:bodyPr lIns="93240" tIns="46800" rIns="93240" bIns="46800" anchor="b"/>
          <a:lstStyle/>
          <a:p>
            <a:pPr>
              <a:lnSpc>
                <a:spcPct val="100000"/>
              </a:lnSpc>
            </a:pPr>
            <a:fld id="{C05F8F67-15D2-453D-8B72-CF8B63792E5A}" type="slidenum">
              <a:rPr lang="en-US" sz="1400">
                <a:solidFill>
                  <a:srgbClr val="000000"/>
                </a:solidFill>
                <a:latin typeface="Times New Roman"/>
                <a:ea typeface="ＭＳ Ｐゴシック"/>
              </a:rPr>
              <a:t>18</a:t>
            </a:fld>
            <a:endParaRPr/>
          </a:p>
        </p:txBody>
      </p:sp>
      <p:sp>
        <p:nvSpPr>
          <p:cNvPr id="149" name="PlaceHolder 2"/>
          <p:cNvSpPr>
            <a:spLocks noGrp="1"/>
          </p:cNvSpPr>
          <p:nvPr>
            <p:ph type="body"/>
          </p:nvPr>
        </p:nvSpPr>
        <p:spPr>
          <a:xfrm>
            <a:off x="702360" y="4421880"/>
            <a:ext cx="5617440" cy="4187880"/>
          </a:xfrm>
          <a:prstGeom prst="rect">
            <a:avLst/>
          </a:prstGeom>
        </p:spPr>
        <p:txBody>
          <a:bodyPr lIns="93240" tIns="46800" rIns="93240" bIns="46800"/>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02360" y="4421880"/>
            <a:ext cx="5617440" cy="4187880"/>
          </a:xfrm>
          <a:prstGeom prst="rect">
            <a:avLst/>
          </a:prstGeom>
        </p:spPr>
        <p:txBody>
          <a:bodyPr lIns="93240" tIns="46800" rIns="93240" bIns="46800"/>
          <a:lstStyle/>
          <a:p>
            <a:r>
              <a:rPr lang="en-US" dirty="0"/>
              <a:t>Bounded-waiting mutual exclusion that shows progress</a:t>
            </a:r>
            <a:endParaRPr dirty="0"/>
          </a:p>
          <a:p>
            <a:endParaRPr dirty="0"/>
          </a:p>
          <a:p>
            <a:r>
              <a:rPr lang="en-US" dirty="0"/>
              <a:t>A process can only enter its critical section when waiting[</a:t>
            </a:r>
            <a:r>
              <a:rPr lang="en-US" dirty="0" err="1"/>
              <a:t>i</a:t>
            </a:r>
            <a:r>
              <a:rPr lang="en-US" dirty="0"/>
              <a:t>] == false or when key = false.</a:t>
            </a:r>
            <a:endParaRPr dirty="0"/>
          </a:p>
          <a:p>
            <a:endParaRPr dirty="0"/>
          </a:p>
          <a:p>
            <a:r>
              <a:rPr lang="en-US" dirty="0"/>
              <a:t>Key only changes to false in </a:t>
            </a:r>
            <a:r>
              <a:rPr lang="en-US" dirty="0" err="1"/>
              <a:t>testAndSet</a:t>
            </a:r>
            <a:r>
              <a:rPr lang="en-US"/>
              <a:t>().</a:t>
            </a:r>
            <a:endParaRPr/>
          </a:p>
        </p:txBody>
      </p:sp>
      <p:sp>
        <p:nvSpPr>
          <p:cNvPr id="151" name="CustomShape 2"/>
          <p:cNvSpPr/>
          <p:nvPr/>
        </p:nvSpPr>
        <p:spPr>
          <a:xfrm>
            <a:off x="3978000" y="8841960"/>
            <a:ext cx="3042360" cy="464400"/>
          </a:xfrm>
          <a:prstGeom prst="rect">
            <a:avLst/>
          </a:prstGeom>
        </p:spPr>
        <p:txBody>
          <a:bodyPr lIns="93240" tIns="46800" rIns="93240" bIns="46800" anchor="b"/>
          <a:lstStyle/>
          <a:p>
            <a:pPr>
              <a:lnSpc>
                <a:spcPct val="100000"/>
              </a:lnSpc>
            </a:pPr>
            <a:fld id="{D53B5568-FAD2-4C1F-B88D-A916D7505EB2}" type="slidenum">
              <a:rPr lang="en-US" sz="2300">
                <a:solidFill>
                  <a:srgbClr val="000000"/>
                </a:solidFill>
                <a:latin typeface="Verdana"/>
                <a:ea typeface="ＭＳ Ｐゴシック"/>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978000" y="8841960"/>
            <a:ext cx="3042360" cy="464400"/>
          </a:xfrm>
          <a:prstGeom prst="rect">
            <a:avLst/>
          </a:prstGeom>
        </p:spPr>
        <p:txBody>
          <a:bodyPr lIns="93240" tIns="46800" rIns="93240" bIns="46800" anchor="b"/>
          <a:lstStyle/>
          <a:p>
            <a:pPr>
              <a:lnSpc>
                <a:spcPct val="100000"/>
              </a:lnSpc>
            </a:pPr>
            <a:fld id="{9F25D9F1-3377-43F5-8A4F-6BC4AEEB242A}" type="slidenum">
              <a:rPr lang="en-US" sz="1400">
                <a:solidFill>
                  <a:srgbClr val="000000"/>
                </a:solidFill>
                <a:latin typeface="Times New Roman"/>
                <a:ea typeface="ＭＳ Ｐゴシック"/>
              </a:rPr>
              <a:t>2</a:t>
            </a:fld>
            <a:endParaRPr/>
          </a:p>
        </p:txBody>
      </p:sp>
      <p:sp>
        <p:nvSpPr>
          <p:cNvPr id="119" name="PlaceHolder 2"/>
          <p:cNvSpPr>
            <a:spLocks noGrp="1"/>
          </p:cNvSpPr>
          <p:nvPr>
            <p:ph type="body"/>
          </p:nvPr>
        </p:nvSpPr>
        <p:spPr>
          <a:xfrm>
            <a:off x="702360" y="4421880"/>
            <a:ext cx="5617440" cy="4187880"/>
          </a:xfrm>
          <a:prstGeom prst="rect">
            <a:avLst/>
          </a:prstGeom>
        </p:spPr>
        <p:txBody>
          <a:bodyPr lIns="93240" tIns="46800" rIns="93240" bIns="46800"/>
          <a:lstStyle/>
          <a:p>
            <a:r>
              <a:rPr lang="en-US" dirty="0">
                <a:latin typeface="Arial"/>
                <a:ea typeface="ＭＳ Ｐゴシック"/>
              </a:rPr>
              <a:t>Cooperating processes can either directly share a logical address space (both code and data through threads)  OR be allowed to share data only through files or messages.</a:t>
            </a:r>
            <a:endParaRPr dirty="0"/>
          </a:p>
          <a:p>
            <a:endParaRPr dirty="0"/>
          </a:p>
          <a:p>
            <a:r>
              <a:rPr lang="en-US" dirty="0">
                <a:latin typeface="Arial"/>
                <a:ea typeface="ＭＳ Ｐゴシック"/>
              </a:rPr>
              <a:t>Suppose that we wanted to provide a solution to the consumer-producer problem that fills </a:t>
            </a:r>
            <a:r>
              <a:rPr lang="en-US" dirty="0">
                <a:solidFill>
                  <a:srgbClr val="FF0000"/>
                </a:solidFill>
                <a:latin typeface="Arial"/>
                <a:ea typeface="ＭＳ Ｐゴシック"/>
              </a:rPr>
              <a:t>all the buffers. We can do so by having an integer count that keeps track of the number of full buffers.  Initially, count is set to 0. It is incremented by the producer after it produces a new buffer and is decremented by the consumer after it consumes a buffer.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978000" y="8841960"/>
            <a:ext cx="3042360" cy="464400"/>
          </a:xfrm>
          <a:prstGeom prst="rect">
            <a:avLst/>
          </a:prstGeom>
        </p:spPr>
        <p:txBody>
          <a:bodyPr lIns="93240" tIns="46800" rIns="93240" bIns="46800" anchor="b"/>
          <a:lstStyle/>
          <a:p>
            <a:pPr>
              <a:lnSpc>
                <a:spcPct val="100000"/>
              </a:lnSpc>
            </a:pPr>
            <a:fld id="{F1703745-682F-4833-9F9E-F26565DCEDDA}" type="slidenum">
              <a:rPr lang="en-US" sz="1400">
                <a:solidFill>
                  <a:srgbClr val="000000"/>
                </a:solidFill>
                <a:latin typeface="Times New Roman"/>
                <a:ea typeface="ＭＳ Ｐゴシック"/>
              </a:rPr>
              <a:t>3</a:t>
            </a:fld>
            <a:endParaRPr/>
          </a:p>
        </p:txBody>
      </p:sp>
      <p:sp>
        <p:nvSpPr>
          <p:cNvPr id="121"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Does it appear that there is any issue with the producer code?  </a:t>
            </a:r>
            <a:endParaRPr/>
          </a:p>
          <a:p>
            <a:endParaRPr/>
          </a:p>
          <a:p>
            <a:endParaRPr/>
          </a:p>
          <a:p>
            <a:r>
              <a:rPr lang="en-US">
                <a:ea typeface="ＭＳ Ｐゴシック"/>
              </a:rPr>
              <a:t>This code is correct if this is run separately from the consumer code, that is, by itself.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978000" y="8841960"/>
            <a:ext cx="3042360" cy="464400"/>
          </a:xfrm>
          <a:prstGeom prst="rect">
            <a:avLst/>
          </a:prstGeom>
        </p:spPr>
        <p:txBody>
          <a:bodyPr lIns="93240" tIns="46800" rIns="93240" bIns="46800" anchor="b"/>
          <a:lstStyle/>
          <a:p>
            <a:pPr>
              <a:lnSpc>
                <a:spcPct val="100000"/>
              </a:lnSpc>
            </a:pPr>
            <a:fld id="{DDA3455D-A0C5-41AC-952B-0B77F7C9DA98}" type="slidenum">
              <a:rPr lang="en-US" sz="1400">
                <a:solidFill>
                  <a:srgbClr val="000000"/>
                </a:solidFill>
                <a:latin typeface="Times New Roman"/>
                <a:ea typeface="ＭＳ Ｐゴシック"/>
              </a:rPr>
              <a:t>4</a:t>
            </a:fld>
            <a:endParaRPr/>
          </a:p>
        </p:txBody>
      </p:sp>
      <p:sp>
        <p:nvSpPr>
          <p:cNvPr id="123"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This code is also correct if it runs by itself.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978000" y="8841960"/>
            <a:ext cx="3042360" cy="464400"/>
          </a:xfrm>
          <a:prstGeom prst="rect">
            <a:avLst/>
          </a:prstGeom>
        </p:spPr>
        <p:txBody>
          <a:bodyPr lIns="93240" tIns="46800" rIns="93240" bIns="46800" anchor="b"/>
          <a:lstStyle/>
          <a:p>
            <a:pPr>
              <a:lnSpc>
                <a:spcPct val="100000"/>
              </a:lnSpc>
            </a:pPr>
            <a:fld id="{F9CF5715-1FA1-4752-919C-3A27D2207635}" type="slidenum">
              <a:rPr lang="en-US" sz="1300">
                <a:solidFill>
                  <a:srgbClr val="000000"/>
                </a:solidFill>
                <a:latin typeface="Times New Roman"/>
                <a:ea typeface="ＭＳ Ｐゴシック"/>
              </a:rPr>
              <a:t>5</a:t>
            </a:fld>
            <a:endParaRPr/>
          </a:p>
        </p:txBody>
      </p:sp>
      <p:sp>
        <p:nvSpPr>
          <p:cNvPr id="125" name="PlaceHolder 2"/>
          <p:cNvSpPr>
            <a:spLocks noGrp="1"/>
          </p:cNvSpPr>
          <p:nvPr>
            <p:ph type="body"/>
          </p:nvPr>
        </p:nvSpPr>
        <p:spPr>
          <a:xfrm>
            <a:off x="702360" y="4421880"/>
            <a:ext cx="5617440" cy="4187880"/>
          </a:xfrm>
          <a:prstGeom prst="rect">
            <a:avLst/>
          </a:prstGeom>
        </p:spPr>
        <p:txBody>
          <a:bodyPr lIns="93240" tIns="46800" rIns="93240" bIns="46800"/>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3978000" y="8841960"/>
            <a:ext cx="3042360" cy="464400"/>
          </a:xfrm>
          <a:prstGeom prst="rect">
            <a:avLst/>
          </a:prstGeom>
        </p:spPr>
        <p:txBody>
          <a:bodyPr lIns="93240" tIns="46800" rIns="93240" bIns="46800" anchor="b"/>
          <a:lstStyle/>
          <a:p>
            <a:pPr>
              <a:lnSpc>
                <a:spcPct val="100000"/>
              </a:lnSpc>
            </a:pPr>
            <a:fld id="{7B0563AA-0E28-48A6-949C-B62C84C8C1FA}" type="slidenum">
              <a:rPr lang="en-US" sz="1400">
                <a:solidFill>
                  <a:srgbClr val="000000"/>
                </a:solidFill>
                <a:latin typeface="Times New Roman"/>
                <a:ea typeface="ＭＳ Ｐゴシック"/>
              </a:rPr>
              <a:t>6</a:t>
            </a:fld>
            <a:endParaRPr/>
          </a:p>
        </p:txBody>
      </p:sp>
      <p:sp>
        <p:nvSpPr>
          <p:cNvPr id="127"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However, if the producer and the consumer code (processes) run concurrently, they may not function correctly.  Why?</a:t>
            </a:r>
            <a:endParaRPr/>
          </a:p>
          <a:p>
            <a:endParaRPr/>
          </a:p>
          <a:p>
            <a:r>
              <a:rPr lang="en-US">
                <a:ea typeface="ＭＳ Ｐゴシック"/>
              </a:rPr>
              <a:t>Because they share the count variable. </a:t>
            </a:r>
            <a:endParaRPr/>
          </a:p>
          <a:p>
            <a:endParaRPr/>
          </a:p>
          <a:p>
            <a:r>
              <a:rPr lang="en-US">
                <a:ea typeface="ＭＳ Ｐゴシック"/>
              </a:rPr>
              <a:t>Producer process increments count while consumer process decrements count.</a:t>
            </a:r>
            <a:endParaRPr/>
          </a:p>
          <a:p>
            <a:endParaRPr/>
          </a:p>
          <a:p>
            <a:r>
              <a:rPr lang="en-US">
                <a:ea typeface="ＭＳ Ｐゴシック"/>
              </a:rPr>
              <a:t>On a typical machine, the count++ instruction is implemented as 3 machine language instructions.</a:t>
            </a:r>
            <a:endParaRPr/>
          </a:p>
          <a:p>
            <a:endParaRPr/>
          </a:p>
          <a:p>
            <a:r>
              <a:rPr lang="en-US">
                <a:ea typeface="ＭＳ Ｐゴシック"/>
              </a:rPr>
              <a:t>Since the resulting value of count depends on the order in which the processes execute, we have a race condition.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702360" y="4421880"/>
            <a:ext cx="5617440" cy="4187880"/>
          </a:xfrm>
          <a:prstGeom prst="rect">
            <a:avLst/>
          </a:prstGeom>
        </p:spPr>
        <p:txBody>
          <a:bodyPr lIns="93240" tIns="46800" rIns="93240" bIns="46800"/>
          <a:lstStyle/>
          <a:p>
            <a:r>
              <a:rPr lang="en-US"/>
              <a:t>We do not want race conditions so we need to think of ways to avoid them.</a:t>
            </a:r>
            <a:endParaRPr/>
          </a:p>
          <a:p>
            <a:endParaRPr/>
          </a:p>
          <a:p>
            <a:r>
              <a:rPr lang="en-US">
                <a:ea typeface="ＭＳ Ｐゴシック"/>
              </a:rPr>
              <a:t>How do we avoid  this?</a:t>
            </a:r>
            <a:endParaRPr/>
          </a:p>
          <a:p>
            <a:endParaRPr/>
          </a:p>
          <a:p>
            <a:r>
              <a:rPr lang="en-US">
                <a:ea typeface="ＭＳ Ｐゴシック"/>
              </a:rPr>
              <a:t>By ensuring that only one process manipulates the count variable at a time.</a:t>
            </a:r>
            <a:endParaRPr/>
          </a:p>
          <a:p>
            <a:endParaRPr/>
          </a:p>
          <a:p>
            <a:r>
              <a:rPr lang="en-US">
                <a:ea typeface="ＭＳ Ｐゴシック"/>
              </a:rPr>
              <a:t>This requires that the processes be synchronized in some way.</a:t>
            </a:r>
            <a:endParaRPr/>
          </a:p>
          <a:p>
            <a:endParaRPr/>
          </a:p>
          <a:p>
            <a:r>
              <a:rPr lang="en-US">
                <a:ea typeface="ＭＳ Ｐゴシック"/>
              </a:rPr>
              <a:t>Situations such as the one just described occur frequently in OSes because different parts of the OSes manipulate resources.</a:t>
            </a:r>
            <a:endParaRPr/>
          </a:p>
          <a:p>
            <a:endParaRPr/>
          </a:p>
          <a:p>
            <a:r>
              <a:rPr lang="en-US">
                <a:ea typeface="ＭＳ Ｐゴシック"/>
              </a:rPr>
              <a:t>The advent of multicores puts pressure on programmers to develop multithreaded applications, which are quite possibly sharing data and running in parallel on different CPU cores.</a:t>
            </a:r>
            <a:endParaRPr/>
          </a:p>
          <a:p>
            <a:endParaRPr/>
          </a:p>
        </p:txBody>
      </p:sp>
      <p:sp>
        <p:nvSpPr>
          <p:cNvPr id="129" name="CustomShape 2"/>
          <p:cNvSpPr/>
          <p:nvPr/>
        </p:nvSpPr>
        <p:spPr>
          <a:xfrm>
            <a:off x="3978000" y="8841960"/>
            <a:ext cx="3042360" cy="464400"/>
          </a:xfrm>
          <a:prstGeom prst="rect">
            <a:avLst/>
          </a:prstGeom>
        </p:spPr>
        <p:txBody>
          <a:bodyPr lIns="93240" tIns="46800" rIns="93240" bIns="46800" anchor="b"/>
          <a:lstStyle/>
          <a:p>
            <a:pPr>
              <a:lnSpc>
                <a:spcPct val="100000"/>
              </a:lnSpc>
            </a:pPr>
            <a:fld id="{990C1CE4-1D73-486D-A912-D9B08DE83629}" type="slidenum">
              <a:rPr lang="en-US" sz="2300">
                <a:solidFill>
                  <a:srgbClr val="000000"/>
                </a:solidFill>
                <a:latin typeface="Verdana"/>
                <a:ea typeface="ＭＳ Ｐゴシック"/>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702360" y="4421880"/>
            <a:ext cx="5617440" cy="4187880"/>
          </a:xfrm>
          <a:prstGeom prst="rect">
            <a:avLst/>
          </a:prstGeom>
        </p:spPr>
        <p:txBody>
          <a:bodyPr lIns="93240" tIns="46800" rIns="93240" bIns="46800"/>
          <a:lstStyle/>
          <a:p>
            <a:r>
              <a:rPr lang="en-US"/>
              <a:t>A critical section is a section of code in each process that may be changing a common variable, updating a shared table, writing a file, and so on.</a:t>
            </a:r>
            <a:endParaRPr/>
          </a:p>
          <a:p>
            <a:endParaRPr/>
          </a:p>
          <a:p>
            <a:r>
              <a:rPr lang="en-US"/>
              <a:t>When one process is executing in its critical section, no other process should be executing in its critical section.</a:t>
            </a:r>
            <a:endParaRPr/>
          </a:p>
          <a:p>
            <a:endParaRPr/>
          </a:p>
          <a:p>
            <a:r>
              <a:rPr lang="en-US"/>
              <a:t>No 2 processes should be executing in their critical sections at the same time.</a:t>
            </a:r>
            <a:endParaRPr/>
          </a:p>
          <a:p>
            <a:endParaRPr/>
          </a:p>
          <a:p>
            <a:r>
              <a:rPr lang="en-US"/>
              <a:t>The </a:t>
            </a:r>
            <a:r>
              <a:rPr lang="en-US" b="1"/>
              <a:t>critical-section problem </a:t>
            </a:r>
            <a:r>
              <a:rPr lang="en-US"/>
              <a:t>is to design a protocol that the process can use to cooperate. </a:t>
            </a:r>
            <a:endParaRPr/>
          </a:p>
        </p:txBody>
      </p:sp>
      <p:sp>
        <p:nvSpPr>
          <p:cNvPr id="131" name="CustomShape 2"/>
          <p:cNvSpPr/>
          <p:nvPr/>
        </p:nvSpPr>
        <p:spPr>
          <a:xfrm>
            <a:off x="3978000" y="8841960"/>
            <a:ext cx="3042360" cy="464400"/>
          </a:xfrm>
          <a:prstGeom prst="rect">
            <a:avLst/>
          </a:prstGeom>
        </p:spPr>
        <p:txBody>
          <a:bodyPr lIns="93240" tIns="46800" rIns="93240" bIns="46800" anchor="b"/>
          <a:lstStyle/>
          <a:p>
            <a:pPr>
              <a:lnSpc>
                <a:spcPct val="100000"/>
              </a:lnSpc>
            </a:pPr>
            <a:fld id="{710B870D-5B53-419F-9103-52026CCB1AD5}" type="slidenum">
              <a:rPr lang="en-US" sz="2300">
                <a:solidFill>
                  <a:srgbClr val="000000"/>
                </a:solidFill>
                <a:latin typeface="Verdana"/>
                <a:ea typeface="ＭＳ Ｐゴシック"/>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3978000" y="8841960"/>
            <a:ext cx="3042360" cy="464400"/>
          </a:xfrm>
          <a:prstGeom prst="rect">
            <a:avLst/>
          </a:prstGeom>
        </p:spPr>
        <p:txBody>
          <a:bodyPr lIns="93240" tIns="46800" rIns="93240" bIns="46800" anchor="b"/>
          <a:lstStyle/>
          <a:p>
            <a:pPr>
              <a:lnSpc>
                <a:spcPct val="100000"/>
              </a:lnSpc>
            </a:pPr>
            <a:fld id="{2C74E672-656B-4F6C-BB90-A600ABAC2C28}" type="slidenum">
              <a:rPr lang="en-US" sz="1400">
                <a:solidFill>
                  <a:srgbClr val="000000"/>
                </a:solidFill>
                <a:latin typeface="Times New Roman"/>
                <a:ea typeface="ＭＳ Ｐゴシック"/>
              </a:rPr>
              <a:t>9</a:t>
            </a:fld>
            <a:endParaRPr/>
          </a:p>
        </p:txBody>
      </p:sp>
      <p:sp>
        <p:nvSpPr>
          <p:cNvPr id="133" name="PlaceHolder 2"/>
          <p:cNvSpPr>
            <a:spLocks noGrp="1"/>
          </p:cNvSpPr>
          <p:nvPr>
            <p:ph type="body"/>
          </p:nvPr>
        </p:nvSpPr>
        <p:spPr>
          <a:xfrm>
            <a:off x="702360" y="4421880"/>
            <a:ext cx="5617440" cy="4187880"/>
          </a:xfrm>
          <a:prstGeom prst="rect">
            <a:avLst/>
          </a:prstGeom>
        </p:spPr>
        <p:txBody>
          <a:bodyPr lIns="93240" tIns="46800" rIns="93240" bIns="46800"/>
          <a:lstStyle/>
          <a:p>
            <a:r>
              <a:rPr lang="en-US">
                <a:ea typeface="ＭＳ Ｐゴシック"/>
              </a:rPr>
              <a:t>Protocol description:</a:t>
            </a:r>
            <a:endParaRPr/>
          </a:p>
          <a:p>
            <a:endParaRPr/>
          </a:p>
          <a:p>
            <a:r>
              <a:rPr lang="en-US">
                <a:ea typeface="ＭＳ Ｐゴシック"/>
              </a:rPr>
              <a:t>Each process must request permission to enter its critical section (code in which this request is made --- entry section)</a:t>
            </a:r>
            <a:endParaRPr/>
          </a:p>
          <a:p>
            <a:endParaRPr/>
          </a:p>
          <a:p>
            <a:r>
              <a:rPr lang="en-US">
                <a:ea typeface="ＭＳ Ｐゴシック"/>
              </a:rPr>
              <a:t>Critical section code may be followed by an exit section.</a:t>
            </a:r>
            <a:endParaRPr/>
          </a:p>
          <a:p>
            <a:endParaRPr/>
          </a:p>
          <a:p>
            <a:r>
              <a:rPr lang="en-US">
                <a:ea typeface="ＭＳ Ｐゴシック"/>
              </a:rPr>
              <a:t>The remaining code is called the remainder section.</a:t>
            </a:r>
            <a:endParaRPr/>
          </a:p>
          <a:p>
            <a:endParaRPr/>
          </a:p>
          <a:p>
            <a:endParaRPr/>
          </a:p>
          <a:p>
            <a:r>
              <a:rPr lang="en-US">
                <a:ea typeface="ＭＳ Ｐゴシック"/>
              </a:rPr>
              <a:t>Entry section and remainder section are highlighted.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6"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7"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9"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0"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31"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2"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5"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6"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1"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0"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2"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63"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5"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6"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7"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8"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7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0"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5"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6"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8"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0"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4"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a:fillRect/>
          </a:stretch>
        </p:blipFill>
        <p:spPr>
          <a:xfrm>
            <a:off x="6705720" y="6369120"/>
            <a:ext cx="2016720" cy="326160"/>
          </a:xfrm>
          <a:prstGeom prst="rect">
            <a:avLst/>
          </a:prstGeom>
        </p:spPr>
      </p:pic>
      <p:sp>
        <p:nvSpPr>
          <p:cNvPr id="5" name="Line 1"/>
          <p:cNvSpPr/>
          <p:nvPr/>
        </p:nvSpPr>
        <p:spPr>
          <a:xfrm>
            <a:off x="457200" y="3657600"/>
            <a:ext cx="8229600" cy="0"/>
          </a:xfrm>
          <a:prstGeom prst="line">
            <a:avLst/>
          </a:prstGeom>
          <a:ln w="38160">
            <a:solidFill>
              <a:srgbClr val="96172E"/>
            </a:solidFill>
            <a:round/>
          </a:ln>
        </p:spPr>
      </p:sp>
      <p:sp>
        <p:nvSpPr>
          <p:cNvPr id="2" name="PlaceHolder 2"/>
          <p:cNvSpPr>
            <a:spLocks noGrp="1"/>
          </p:cNvSpPr>
          <p:nvPr>
            <p:ph type="title"/>
          </p:nvPr>
        </p:nvSpPr>
        <p:spPr>
          <a:xfrm>
            <a:off x="457200" y="273600"/>
            <a:ext cx="8228880" cy="1144800"/>
          </a:xfrm>
          <a:prstGeom prst="rect">
            <a:avLst/>
          </a:prstGeom>
        </p:spPr>
        <p:txBody>
          <a:bodyPr wrap="none" lIns="0" tIns="0" rIns="0" bIns="0" anchor="ctr"/>
          <a:lstStyle/>
          <a:p>
            <a:r>
              <a:rPr lang="en-US"/>
              <a:t>Click to edit the title text format</a:t>
            </a:r>
            <a:endParaRPr/>
          </a:p>
        </p:txBody>
      </p:sp>
      <p:sp>
        <p:nvSpPr>
          <p:cNvPr id="3" name="PlaceHolder 3"/>
          <p:cNvSpPr>
            <a:spLocks noGrp="1"/>
          </p:cNvSpPr>
          <p:nvPr>
            <p:ph type="body"/>
          </p:nvPr>
        </p:nvSpPr>
        <p:spPr>
          <a:xfrm>
            <a:off x="457200" y="1604520"/>
            <a:ext cx="804600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
        <p:cNvGrpSpPr/>
        <p:nvPr/>
      </p:nvGrpSpPr>
      <p:grpSpPr>
        <a:xfrm>
          <a:off x="0" y="0"/>
          <a:ext cx="0" cy="0"/>
          <a:chOff x="0" y="0"/>
          <a:chExt cx="0" cy="0"/>
        </a:xfrm>
      </p:grpSpPr>
      <p:pic>
        <p:nvPicPr>
          <p:cNvPr id="36" name="Picture 2"/>
          <p:cNvPicPr/>
          <p:nvPr/>
        </p:nvPicPr>
        <p:blipFill>
          <a:blip r:embed="rId14"/>
          <a:stretch>
            <a:fillRect/>
          </a:stretch>
        </p:blipFill>
        <p:spPr>
          <a:xfrm>
            <a:off x="6705720" y="6365160"/>
            <a:ext cx="2016720" cy="326160"/>
          </a:xfrm>
          <a:prstGeom prst="rect">
            <a:avLst/>
          </a:prstGeom>
        </p:spPr>
      </p:pic>
      <p:sp>
        <p:nvSpPr>
          <p:cNvPr id="37" name="Line 1"/>
          <p:cNvSpPr/>
          <p:nvPr/>
        </p:nvSpPr>
        <p:spPr>
          <a:xfrm>
            <a:off x="457200" y="1523880"/>
            <a:ext cx="8229600" cy="0"/>
          </a:xfrm>
          <a:prstGeom prst="line">
            <a:avLst/>
          </a:prstGeom>
          <a:ln w="38160">
            <a:solidFill>
              <a:srgbClr val="96172E"/>
            </a:solidFill>
            <a:round/>
          </a:ln>
        </p:spPr>
      </p:sp>
      <p:sp>
        <p:nvSpPr>
          <p:cNvPr id="38" name="PlaceHolder 2"/>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9" name="PlaceHolder 3"/>
          <p:cNvSpPr>
            <a:spLocks noGrp="1"/>
          </p:cNvSpPr>
          <p:nvPr>
            <p:ph type="body"/>
          </p:nvPr>
        </p:nvSpPr>
        <p:spPr>
          <a:xfrm>
            <a:off x="457200" y="1604520"/>
            <a:ext cx="804636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1828800"/>
            <a:ext cx="8228520" cy="1770480"/>
          </a:xfrm>
          <a:prstGeom prst="rect">
            <a:avLst/>
          </a:prstGeom>
        </p:spPr>
        <p:txBody>
          <a:bodyPr lIns="90000" tIns="45000" rIns="90000" bIns="45000" anchor="b"/>
          <a:lstStyle/>
          <a:p>
            <a:pPr>
              <a:lnSpc>
                <a:spcPct val="100000"/>
              </a:lnSpc>
            </a:pPr>
            <a:r>
              <a:rPr lang="en-US" sz="4400" b="1">
                <a:solidFill>
                  <a:srgbClr val="111111"/>
                </a:solidFill>
                <a:latin typeface="Trade Gothic LT Std"/>
              </a:rPr>
              <a:t>Process Synchronization</a:t>
            </a:r>
            <a:endParaRPr/>
          </a:p>
        </p:txBody>
      </p:sp>
      <p:sp>
        <p:nvSpPr>
          <p:cNvPr id="78" name="CustomShape 2"/>
          <p:cNvSpPr/>
          <p:nvPr/>
        </p:nvSpPr>
        <p:spPr>
          <a:xfrm>
            <a:off x="461880" y="3705480"/>
            <a:ext cx="8223840" cy="1751400"/>
          </a:xfrm>
          <a:prstGeom prst="rect">
            <a:avLst/>
          </a:prstGeom>
        </p:spPr>
        <p:txBody>
          <a:bodyPr lIns="90000" tIns="45000" rIns="90000" bIns="45000"/>
          <a:lstStyle/>
          <a:p>
            <a:pPr>
              <a:lnSpc>
                <a:spcPct val="100000"/>
              </a:lnSpc>
            </a:pPr>
            <a:r>
              <a:rPr lang="en-US" sz="3200">
                <a:solidFill>
                  <a:srgbClr val="96172E"/>
                </a:solidFill>
                <a:latin typeface="Trade Gothic LT Std"/>
              </a:rPr>
              <a:t>CSSE 332</a:t>
            </a:r>
            <a:endParaRPr/>
          </a:p>
          <a:p>
            <a:pPr>
              <a:lnSpc>
                <a:spcPct val="100000"/>
              </a:lnSpc>
            </a:pPr>
            <a:r>
              <a:rPr lang="en-US" sz="3200">
                <a:solidFill>
                  <a:srgbClr val="96172E"/>
                </a:solidFill>
                <a:latin typeface="Trade Gothic LT Std"/>
              </a:rPr>
              <a:t>Operating Systems</a:t>
            </a:r>
            <a:endParaRPr/>
          </a:p>
          <a:p>
            <a:pPr>
              <a:lnSpc>
                <a:spcPct val="100000"/>
              </a:lnSpc>
            </a:pPr>
            <a:r>
              <a:rPr lang="en-US" sz="3200">
                <a:solidFill>
                  <a:srgbClr val="96172E"/>
                </a:solidFill>
                <a:latin typeface="Trade Gothic LT Std"/>
              </a:rPr>
              <a:t>Rose-Hulman Institute of Technology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Critical-section problem solution</a:t>
            </a:r>
            <a:endParaRPr/>
          </a:p>
        </p:txBody>
      </p:sp>
      <p:sp>
        <p:nvSpPr>
          <p:cNvPr id="97" name="CustomShape 2"/>
          <p:cNvSpPr/>
          <p:nvPr/>
        </p:nvSpPr>
        <p:spPr>
          <a:xfrm>
            <a:off x="457200" y="1641600"/>
            <a:ext cx="8228520" cy="4910760"/>
          </a:xfrm>
          <a:prstGeom prst="rect">
            <a:avLst/>
          </a:prstGeom>
        </p:spPr>
        <p:txBody>
          <a:bodyPr lIns="90000" tIns="45000" rIns="90000" bIns="45000"/>
          <a:lstStyle/>
          <a:p>
            <a:pPr>
              <a:lnSpc>
                <a:spcPct val="100000"/>
              </a:lnSpc>
              <a:buFont typeface="Monotype Sorts" charset="2"/>
              <a:buAutoNum type="arabicPeriod"/>
            </a:pPr>
            <a:r>
              <a:rPr lang="en-US" sz="2000" b="1">
                <a:solidFill>
                  <a:srgbClr val="FF0000"/>
                </a:solidFill>
                <a:latin typeface="Arial"/>
                <a:ea typeface="ＭＳ Ｐゴシック"/>
              </a:rPr>
              <a:t>Mutual Exclusion </a:t>
            </a:r>
            <a:r>
              <a:rPr lang="en-US" sz="2000">
                <a:solidFill>
                  <a:srgbClr val="EAEAEA"/>
                </a:solidFill>
                <a:latin typeface="Arial"/>
                <a:ea typeface="ＭＳ Ｐゴシック"/>
              </a:rPr>
              <a:t>- If process </a:t>
            </a:r>
            <a:r>
              <a:rPr lang="en-US" sz="2000">
                <a:solidFill>
                  <a:srgbClr val="179779"/>
                </a:solidFill>
                <a:latin typeface="Arial"/>
                <a:ea typeface="ＭＳ Ｐゴシック"/>
              </a:rPr>
              <a:t>Pi </a:t>
            </a:r>
            <a:r>
              <a:rPr lang="en-US" sz="2000">
                <a:solidFill>
                  <a:srgbClr val="EAEAEA"/>
                </a:solidFill>
                <a:latin typeface="Arial"/>
                <a:ea typeface="ＭＳ Ｐゴシック"/>
              </a:rPr>
              <a:t>is executing in its critical section, then no other processes can be executing in their critical sections</a:t>
            </a:r>
            <a:endParaRPr/>
          </a:p>
          <a:p>
            <a:pPr>
              <a:lnSpc>
                <a:spcPct val="100000"/>
              </a:lnSpc>
            </a:pPr>
            <a:endParaRPr/>
          </a:p>
          <a:p>
            <a:pPr>
              <a:lnSpc>
                <a:spcPct val="100000"/>
              </a:lnSpc>
              <a:buFont typeface="Monotype Sorts" charset="2"/>
              <a:buAutoNum type="arabicPeriod"/>
            </a:pPr>
            <a:r>
              <a:rPr lang="en-US" sz="2000" b="1">
                <a:solidFill>
                  <a:srgbClr val="FF0000"/>
                </a:solidFill>
                <a:latin typeface="Arial"/>
                <a:ea typeface="ＭＳ Ｐゴシック"/>
              </a:rPr>
              <a:t>Progress </a:t>
            </a:r>
            <a:r>
              <a:rPr lang="en-US" sz="2000">
                <a:solidFill>
                  <a:srgbClr val="EAEAEA"/>
                </a:solidFill>
                <a:latin typeface="Arial"/>
                <a:ea typeface="ＭＳ Ｐゴシック"/>
              </a:rPr>
              <a:t>- If no process is executing in its critical section and there exist some processes that wish to enter their critical section, then the selection of the processes that will enter the critical section next cannot be postponed indefinitely</a:t>
            </a:r>
            <a:endParaRPr/>
          </a:p>
          <a:p>
            <a:pPr>
              <a:lnSpc>
                <a:spcPct val="100000"/>
              </a:lnSpc>
            </a:pPr>
            <a:endParaRPr/>
          </a:p>
          <a:p>
            <a:pPr>
              <a:lnSpc>
                <a:spcPct val="100000"/>
              </a:lnSpc>
              <a:buFont typeface="Monotype Sorts" charset="2"/>
              <a:buAutoNum type="arabicPeriod"/>
            </a:pPr>
            <a:r>
              <a:rPr lang="en-US" sz="2000" b="1">
                <a:solidFill>
                  <a:srgbClr val="FF0000"/>
                </a:solidFill>
                <a:latin typeface="Arial"/>
                <a:ea typeface="ＭＳ Ｐゴシック"/>
              </a:rPr>
              <a:t>Bounded Waiting </a:t>
            </a:r>
            <a:r>
              <a:rPr lang="en-US" sz="2000">
                <a:solidFill>
                  <a:srgbClr val="EAEAEA"/>
                </a:solidFill>
                <a:latin typeface="Arial"/>
                <a:ea typeface="ＭＳ Ｐゴシック"/>
              </a:rPr>
              <a:t>-  A bound must exist on the number of times that other processes are allowed to enter their critical sections after a process has made a request to enter its critical section and before that request is granted</a:t>
            </a:r>
            <a:endParaRPr/>
          </a:p>
          <a:p>
            <a:pPr lvl="1">
              <a:lnSpc>
                <a:spcPct val="100000"/>
              </a:lnSpc>
              <a:buSzPct val="25000"/>
              <a:buFont typeface="StarSymbol"/>
              <a:buChar char=""/>
            </a:pPr>
            <a:r>
              <a:rPr lang="en-US" sz="2000">
                <a:solidFill>
                  <a:srgbClr val="179779"/>
                </a:solidFill>
                <a:latin typeface="Arial"/>
                <a:ea typeface="ＭＳ Ｐゴシック"/>
              </a:rPr>
              <a:t>Assume that each process executes at a nonzero speed </a:t>
            </a:r>
            <a:endParaRPr/>
          </a:p>
          <a:p>
            <a:pPr lvl="1">
              <a:lnSpc>
                <a:spcPct val="100000"/>
              </a:lnSpc>
              <a:buSzPct val="25000"/>
              <a:buFont typeface="StarSymbol"/>
              <a:buChar char=""/>
            </a:pPr>
            <a:r>
              <a:rPr lang="en-US" sz="2000">
                <a:solidFill>
                  <a:srgbClr val="179779"/>
                </a:solidFill>
                <a:latin typeface="Arial"/>
                <a:ea typeface="ＭＳ Ｐゴシック"/>
              </a:rPr>
              <a:t>No assumption concerning relative speed of the </a:t>
            </a:r>
            <a:r>
              <a:rPr lang="en-US" sz="2000">
                <a:solidFill>
                  <a:srgbClr val="FF0000"/>
                </a:solidFill>
                <a:latin typeface="Arial"/>
                <a:ea typeface="ＭＳ Ｐゴシック"/>
              </a:rPr>
              <a:t>N</a:t>
            </a:r>
            <a:r>
              <a:rPr lang="en-US" sz="2000">
                <a:solidFill>
                  <a:srgbClr val="179779"/>
                </a:solidFill>
                <a:latin typeface="Arial"/>
                <a:ea typeface="ＭＳ Ｐゴシック"/>
              </a:rPr>
              <a:t> processes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Peterson’s Solution</a:t>
            </a:r>
            <a:endParaRPr/>
          </a:p>
        </p:txBody>
      </p:sp>
      <p:sp>
        <p:nvSpPr>
          <p:cNvPr id="99" name="CustomShape 2"/>
          <p:cNvSpPr/>
          <p:nvPr/>
        </p:nvSpPr>
        <p:spPr>
          <a:xfrm>
            <a:off x="457200" y="1600200"/>
            <a:ext cx="8228520" cy="4421520"/>
          </a:xfrm>
          <a:prstGeom prst="rect">
            <a:avLst/>
          </a:prstGeom>
        </p:spPr>
        <p:txBody>
          <a:bodyPr lIns="90000" tIns="45000" rIns="90000" bIns="45000"/>
          <a:lstStyle/>
          <a:p>
            <a:pPr>
              <a:lnSpc>
                <a:spcPct val="90000"/>
              </a:lnSpc>
              <a:buFont typeface="Arial"/>
              <a:buChar char="•"/>
            </a:pPr>
            <a:r>
              <a:rPr lang="en-US" sz="2800">
                <a:solidFill>
                  <a:srgbClr val="EAEAEA"/>
                </a:solidFill>
                <a:latin typeface="Arial"/>
                <a:ea typeface="ＭＳ Ｐゴシック"/>
              </a:rPr>
              <a:t>Two process solution</a:t>
            </a:r>
            <a:endParaRPr/>
          </a:p>
          <a:p>
            <a:pPr>
              <a:lnSpc>
                <a:spcPct val="90000"/>
              </a:lnSpc>
              <a:buFont typeface="Arial"/>
              <a:buChar char="•"/>
            </a:pPr>
            <a:r>
              <a:rPr lang="en-US" sz="2800">
                <a:solidFill>
                  <a:srgbClr val="EAEAEA"/>
                </a:solidFill>
                <a:latin typeface="Arial"/>
                <a:ea typeface="ＭＳ Ｐゴシック"/>
              </a:rPr>
              <a:t>Assume that the LOAD and STORE instructions are </a:t>
            </a:r>
            <a:r>
              <a:rPr lang="en-US" sz="2800">
                <a:solidFill>
                  <a:srgbClr val="179779"/>
                </a:solidFill>
                <a:latin typeface="Arial"/>
                <a:ea typeface="ＭＳ Ｐゴシック"/>
              </a:rPr>
              <a:t>atomic</a:t>
            </a:r>
            <a:r>
              <a:rPr lang="en-US" sz="2800">
                <a:solidFill>
                  <a:srgbClr val="EAEAEA"/>
                </a:solidFill>
                <a:latin typeface="Arial"/>
                <a:ea typeface="ＭＳ Ｐゴシック"/>
              </a:rPr>
              <a:t>; that is, cannot be interrupted.</a:t>
            </a:r>
            <a:endParaRPr/>
          </a:p>
          <a:p>
            <a:pPr>
              <a:lnSpc>
                <a:spcPct val="90000"/>
              </a:lnSpc>
              <a:buFont typeface="Arial"/>
              <a:buChar char="•"/>
            </a:pPr>
            <a:r>
              <a:rPr lang="en-US" sz="2800">
                <a:solidFill>
                  <a:srgbClr val="EAEAEA"/>
                </a:solidFill>
                <a:latin typeface="Arial"/>
                <a:ea typeface="ＭＳ Ｐゴシック"/>
              </a:rPr>
              <a:t>The two processes share two variables:</a:t>
            </a:r>
            <a:endParaRPr/>
          </a:p>
          <a:p>
            <a:pPr lvl="1">
              <a:lnSpc>
                <a:spcPct val="90000"/>
              </a:lnSpc>
              <a:buSzPct val="25000"/>
              <a:buFont typeface="StarSymbol"/>
              <a:buChar char=""/>
            </a:pPr>
            <a:r>
              <a:rPr lang="en-US" sz="2800">
                <a:solidFill>
                  <a:srgbClr val="EAEAEA"/>
                </a:solidFill>
                <a:latin typeface="Arial"/>
                <a:ea typeface="ＭＳ Ｐゴシック"/>
              </a:rPr>
              <a:t>int</a:t>
            </a:r>
            <a:r>
              <a:rPr lang="en-US" sz="2800">
                <a:solidFill>
                  <a:srgbClr val="FF0000"/>
                </a:solidFill>
                <a:latin typeface="Arial"/>
                <a:ea typeface="ＭＳ Ｐゴシック"/>
              </a:rPr>
              <a:t> turn</a:t>
            </a:r>
            <a:r>
              <a:rPr lang="en-US" sz="2800">
                <a:solidFill>
                  <a:srgbClr val="EAEAEA"/>
                </a:solidFill>
                <a:latin typeface="Arial"/>
                <a:ea typeface="ＭＳ Ｐゴシック"/>
              </a:rPr>
              <a:t>; </a:t>
            </a:r>
            <a:endParaRPr/>
          </a:p>
          <a:p>
            <a:pPr lvl="1">
              <a:lnSpc>
                <a:spcPct val="90000"/>
              </a:lnSpc>
              <a:buSzPct val="25000"/>
              <a:buFont typeface="StarSymbol"/>
              <a:buChar char=""/>
            </a:pPr>
            <a:r>
              <a:rPr lang="en-US" sz="2800">
                <a:solidFill>
                  <a:srgbClr val="EAEAEA"/>
                </a:solidFill>
                <a:latin typeface="Arial"/>
                <a:ea typeface="ＭＳ Ｐゴシック"/>
              </a:rPr>
              <a:t>Boolean </a:t>
            </a:r>
            <a:r>
              <a:rPr lang="en-US" sz="2800">
                <a:solidFill>
                  <a:srgbClr val="FF0000"/>
                </a:solidFill>
                <a:latin typeface="Arial"/>
                <a:ea typeface="ＭＳ Ｐゴシック"/>
              </a:rPr>
              <a:t>flag[2]</a:t>
            </a:r>
            <a:endParaRPr/>
          </a:p>
          <a:p>
            <a:pPr>
              <a:lnSpc>
                <a:spcPct val="90000"/>
              </a:lnSpc>
              <a:buFont typeface="Arial"/>
              <a:buChar char="•"/>
            </a:pPr>
            <a:r>
              <a:rPr lang="en-US" sz="2800">
                <a:solidFill>
                  <a:srgbClr val="EAEAEA"/>
                </a:solidFill>
                <a:latin typeface="Arial"/>
                <a:ea typeface="ＭＳ Ｐゴシック"/>
              </a:rPr>
              <a:t>The variable </a:t>
            </a:r>
            <a:r>
              <a:rPr lang="en-US" sz="2800">
                <a:solidFill>
                  <a:srgbClr val="FF0000"/>
                </a:solidFill>
                <a:latin typeface="Arial"/>
                <a:ea typeface="ＭＳ Ｐゴシック"/>
              </a:rPr>
              <a:t>turn</a:t>
            </a:r>
            <a:r>
              <a:rPr lang="en-US" sz="2800">
                <a:solidFill>
                  <a:srgbClr val="EAEAEA"/>
                </a:solidFill>
                <a:latin typeface="Arial"/>
                <a:ea typeface="ＭＳ Ｐゴシック"/>
              </a:rPr>
              <a:t> indicates whose turn it is to enter the critical section.  </a:t>
            </a:r>
            <a:endParaRPr/>
          </a:p>
          <a:p>
            <a:pPr>
              <a:lnSpc>
                <a:spcPct val="90000"/>
              </a:lnSpc>
              <a:buFont typeface="Arial"/>
              <a:buChar char="•"/>
            </a:pPr>
            <a:r>
              <a:rPr lang="en-US" sz="2800">
                <a:solidFill>
                  <a:srgbClr val="EAEAEA"/>
                </a:solidFill>
                <a:latin typeface="Arial"/>
                <a:ea typeface="ＭＳ Ｐゴシック"/>
              </a:rPr>
              <a:t>The </a:t>
            </a:r>
            <a:r>
              <a:rPr lang="en-US" sz="2800">
                <a:solidFill>
                  <a:srgbClr val="FF0000"/>
                </a:solidFill>
                <a:latin typeface="Arial"/>
                <a:ea typeface="ＭＳ Ｐゴシック"/>
              </a:rPr>
              <a:t>flag</a:t>
            </a:r>
            <a:r>
              <a:rPr lang="en-US" sz="2800">
                <a:solidFill>
                  <a:srgbClr val="EAEAEA"/>
                </a:solidFill>
                <a:latin typeface="Arial"/>
                <a:ea typeface="ＭＳ Ｐゴシック"/>
              </a:rPr>
              <a:t> array is used to indicate if a process is ready to enter the critical section. </a:t>
            </a:r>
            <a:endParaRPr/>
          </a:p>
          <a:p>
            <a:pPr>
              <a:lnSpc>
                <a:spcPct val="90000"/>
              </a:lnSpc>
              <a:buFont typeface="Arial"/>
              <a:buChar char="•"/>
            </a:pPr>
            <a:r>
              <a:rPr lang="en-US" sz="2800">
                <a:solidFill>
                  <a:srgbClr val="FF0000"/>
                </a:solidFill>
                <a:latin typeface="Arial"/>
                <a:ea typeface="ＭＳ Ｐゴシック"/>
              </a:rPr>
              <a:t>flag[i] = true </a:t>
            </a:r>
            <a:r>
              <a:rPr lang="en-US" sz="2800">
                <a:solidFill>
                  <a:srgbClr val="EAEAEA"/>
                </a:solidFill>
                <a:latin typeface="Arial"/>
                <a:ea typeface="ＭＳ Ｐゴシック"/>
              </a:rPr>
              <a:t>implies that process is ready!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Algorithm for Process</a:t>
            </a:r>
            <a:endParaRPr/>
          </a:p>
        </p:txBody>
      </p:sp>
      <p:sp>
        <p:nvSpPr>
          <p:cNvPr id="101" name="CustomShape 2"/>
          <p:cNvSpPr/>
          <p:nvPr/>
        </p:nvSpPr>
        <p:spPr>
          <a:xfrm>
            <a:off x="457200" y="1682640"/>
            <a:ext cx="8228520" cy="4412160"/>
          </a:xfrm>
          <a:prstGeom prst="rect">
            <a:avLst/>
          </a:prstGeom>
        </p:spPr>
        <p:txBody>
          <a:bodyPr lIns="90000" tIns="45000" rIns="90000" bIns="45000"/>
          <a:lstStyle/>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do { </a:t>
            </a:r>
            <a:endParaRPr/>
          </a:p>
          <a:p>
            <a:pPr>
              <a:lnSpc>
                <a:spcPct val="100000"/>
              </a:lnSpc>
            </a:pPr>
            <a:r>
              <a:rPr lang="en-US" sz="3200">
                <a:solidFill>
                  <a:srgbClr val="0000FF"/>
                </a:solidFill>
                <a:latin typeface="Arial"/>
                <a:ea typeface="ＭＳ Ｐゴシック"/>
              </a:rPr>
              <a:t>		</a:t>
            </a:r>
            <a:r>
              <a:rPr lang="en-US" sz="3200">
                <a:solidFill>
                  <a:srgbClr val="FF0000"/>
                </a:solidFill>
                <a:latin typeface="Arial"/>
                <a:ea typeface="ＭＳ Ｐゴシック"/>
              </a:rPr>
              <a:t>flag[i] = TRUE; </a:t>
            </a:r>
            <a:endParaRPr/>
          </a:p>
          <a:p>
            <a:pPr>
              <a:lnSpc>
                <a:spcPct val="100000"/>
              </a:lnSpc>
            </a:pPr>
            <a:r>
              <a:rPr lang="en-US" sz="3200">
                <a:solidFill>
                  <a:srgbClr val="FF0000"/>
                </a:solidFill>
                <a:latin typeface="Arial"/>
                <a:ea typeface="ＭＳ Ｐゴシック"/>
              </a:rPr>
              <a:t>		turn = j; </a:t>
            </a:r>
            <a:endParaRPr/>
          </a:p>
          <a:p>
            <a:pPr>
              <a:lnSpc>
                <a:spcPct val="100000"/>
              </a:lnSpc>
            </a:pPr>
            <a:r>
              <a:rPr lang="en-US" sz="3200">
                <a:solidFill>
                  <a:srgbClr val="FF0000"/>
                </a:solidFill>
                <a:latin typeface="Arial"/>
                <a:ea typeface="ＭＳ Ｐゴシック"/>
              </a:rPr>
              <a:t>		while (flag[j] &amp;&amp; turn == j); </a:t>
            </a:r>
            <a:endParaRPr/>
          </a:p>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critical section </a:t>
            </a:r>
            <a:endParaRPr/>
          </a:p>
          <a:p>
            <a:pPr>
              <a:lnSpc>
                <a:spcPct val="100000"/>
              </a:lnSpc>
            </a:pPr>
            <a:r>
              <a:rPr lang="en-US" sz="3200">
                <a:solidFill>
                  <a:srgbClr val="0000FF"/>
                </a:solidFill>
                <a:latin typeface="Arial"/>
                <a:ea typeface="ＭＳ Ｐゴシック"/>
              </a:rPr>
              <a:t>		</a:t>
            </a:r>
            <a:r>
              <a:rPr lang="en-US" sz="3200">
                <a:solidFill>
                  <a:srgbClr val="FF0000"/>
                </a:solidFill>
                <a:latin typeface="Arial"/>
                <a:ea typeface="ＭＳ Ｐゴシック"/>
              </a:rPr>
              <a:t>flag[i] = FALSE; </a:t>
            </a:r>
            <a:endParaRPr/>
          </a:p>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remainder section </a:t>
            </a:r>
            <a:endParaRPr/>
          </a:p>
          <a:p>
            <a:pPr>
              <a:lnSpc>
                <a:spcPct val="100000"/>
              </a:lnSpc>
            </a:pPr>
            <a:r>
              <a:rPr lang="en-US" sz="3200">
                <a:solidFill>
                  <a:srgbClr val="179779"/>
                </a:solidFill>
                <a:latin typeface="Arial"/>
                <a:ea typeface="ＭＳ Ｐゴシック"/>
              </a:rPr>
              <a:t>	} while (TRUE); </a:t>
            </a:r>
            <a:r>
              <a:rPr lang="en-US" sz="1600">
                <a:solidFill>
                  <a:srgbClr val="0000FF"/>
                </a:solidFill>
                <a:latin typeface="Arial"/>
                <a:ea typeface="ＭＳ Ｐゴシック"/>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Synchronization Hardware</a:t>
            </a:r>
            <a:endParaRPr/>
          </a:p>
        </p:txBody>
      </p:sp>
      <p:sp>
        <p:nvSpPr>
          <p:cNvPr id="103" name="CustomShape 2"/>
          <p:cNvSpPr/>
          <p:nvPr/>
        </p:nvSpPr>
        <p:spPr>
          <a:xfrm>
            <a:off x="457200" y="1600200"/>
            <a:ext cx="8228520" cy="4421520"/>
          </a:xfrm>
          <a:prstGeom prst="rect">
            <a:avLst/>
          </a:prstGeom>
        </p:spPr>
        <p:txBody>
          <a:bodyPr lIns="90000" tIns="45000" rIns="90000" bIns="45000"/>
          <a:lstStyle/>
          <a:p>
            <a:pPr>
              <a:lnSpc>
                <a:spcPct val="90000"/>
              </a:lnSpc>
              <a:buFont typeface="Arial"/>
              <a:buChar char="•"/>
            </a:pPr>
            <a:r>
              <a:rPr lang="en-US" sz="2600">
                <a:solidFill>
                  <a:srgbClr val="EAEAEA"/>
                </a:solidFill>
                <a:latin typeface="Arial"/>
                <a:ea typeface="ＭＳ Ｐゴシック"/>
              </a:rPr>
              <a:t>Many systems provide hardware support for critical section code</a:t>
            </a:r>
            <a:endParaRPr/>
          </a:p>
          <a:p>
            <a:pPr>
              <a:lnSpc>
                <a:spcPct val="90000"/>
              </a:lnSpc>
              <a:buFont typeface="Arial"/>
              <a:buChar char="•"/>
            </a:pPr>
            <a:r>
              <a:rPr lang="en-US" sz="2600">
                <a:solidFill>
                  <a:srgbClr val="EAEAEA"/>
                </a:solidFill>
                <a:latin typeface="Arial"/>
                <a:ea typeface="ＭＳ Ｐゴシック"/>
              </a:rPr>
              <a:t>Uniprocessors – </a:t>
            </a:r>
            <a:r>
              <a:rPr lang="en-US" sz="2600">
                <a:solidFill>
                  <a:srgbClr val="179779"/>
                </a:solidFill>
                <a:latin typeface="Arial"/>
                <a:ea typeface="ＭＳ Ｐゴシック"/>
              </a:rPr>
              <a:t>could disable interrupts</a:t>
            </a:r>
            <a:endParaRPr/>
          </a:p>
          <a:p>
            <a:pPr lvl="1">
              <a:lnSpc>
                <a:spcPct val="90000"/>
              </a:lnSpc>
              <a:buSzPct val="25000"/>
              <a:buFont typeface="StarSymbol"/>
              <a:buChar char=""/>
            </a:pPr>
            <a:r>
              <a:rPr lang="en-US" sz="2600">
                <a:solidFill>
                  <a:srgbClr val="EAEAEA"/>
                </a:solidFill>
                <a:latin typeface="Arial"/>
                <a:ea typeface="ＭＳ Ｐゴシック"/>
              </a:rPr>
              <a:t>Currently running code would execute without preemption</a:t>
            </a:r>
            <a:endParaRPr/>
          </a:p>
          <a:p>
            <a:pPr lvl="1">
              <a:lnSpc>
                <a:spcPct val="90000"/>
              </a:lnSpc>
              <a:buSzPct val="25000"/>
              <a:buFont typeface="StarSymbol"/>
              <a:buChar char=""/>
            </a:pPr>
            <a:r>
              <a:rPr lang="en-US" sz="2600">
                <a:solidFill>
                  <a:srgbClr val="EAEAEA"/>
                </a:solidFill>
                <a:latin typeface="Arial"/>
                <a:ea typeface="ＭＳ Ｐゴシック"/>
              </a:rPr>
              <a:t>Generally too inefficient on multiprocessor systems</a:t>
            </a:r>
            <a:endParaRPr/>
          </a:p>
          <a:p>
            <a:pPr lvl="2">
              <a:lnSpc>
                <a:spcPct val="90000"/>
              </a:lnSpc>
              <a:buSzPct val="25000"/>
              <a:buFont typeface="StarSymbol"/>
              <a:buChar char=""/>
            </a:pPr>
            <a:r>
              <a:rPr lang="en-US" sz="2600">
                <a:solidFill>
                  <a:srgbClr val="FF0000"/>
                </a:solidFill>
                <a:latin typeface="Arial"/>
                <a:ea typeface="ＭＳ Ｐゴシック"/>
              </a:rPr>
              <a:t>Operating systems using this not broadly scalable</a:t>
            </a:r>
            <a:endParaRPr/>
          </a:p>
          <a:p>
            <a:pPr>
              <a:lnSpc>
                <a:spcPct val="90000"/>
              </a:lnSpc>
              <a:buFont typeface="Arial"/>
              <a:buChar char="•"/>
            </a:pPr>
            <a:r>
              <a:rPr lang="en-US" sz="2600">
                <a:solidFill>
                  <a:srgbClr val="EAEAEA"/>
                </a:solidFill>
                <a:latin typeface="Arial"/>
                <a:ea typeface="ＭＳ Ｐゴシック"/>
              </a:rPr>
              <a:t>Modern machines provide special </a:t>
            </a:r>
            <a:r>
              <a:rPr lang="en-US" sz="2600">
                <a:solidFill>
                  <a:srgbClr val="179779"/>
                </a:solidFill>
                <a:latin typeface="Arial"/>
                <a:ea typeface="ＭＳ Ｐゴシック"/>
              </a:rPr>
              <a:t>atomic hardware instructions</a:t>
            </a:r>
            <a:endParaRPr/>
          </a:p>
          <a:p>
            <a:pPr lvl="2">
              <a:lnSpc>
                <a:spcPct val="90000"/>
              </a:lnSpc>
              <a:buSzPct val="25000"/>
              <a:buFont typeface="StarSymbol"/>
              <a:buChar char=""/>
            </a:pPr>
            <a:r>
              <a:rPr lang="en-US" sz="2600">
                <a:solidFill>
                  <a:srgbClr val="FF0000"/>
                </a:solidFill>
                <a:latin typeface="Arial"/>
                <a:ea typeface="ＭＳ Ｐゴシック"/>
              </a:rPr>
              <a:t>Atomic = non-interruptable</a:t>
            </a:r>
            <a:endParaRPr/>
          </a:p>
          <a:p>
            <a:pPr lvl="1">
              <a:lnSpc>
                <a:spcPct val="90000"/>
              </a:lnSpc>
              <a:buSzPct val="25000"/>
              <a:buFont typeface="StarSymbol"/>
              <a:buChar char=""/>
            </a:pPr>
            <a:r>
              <a:rPr lang="en-US" sz="2600">
                <a:solidFill>
                  <a:srgbClr val="EAEAEA"/>
                </a:solidFill>
                <a:latin typeface="Arial"/>
                <a:ea typeface="ＭＳ Ｐゴシック"/>
              </a:rPr>
              <a:t>Either test memory word and set value</a:t>
            </a:r>
            <a:endParaRPr/>
          </a:p>
          <a:p>
            <a:pPr lvl="1">
              <a:lnSpc>
                <a:spcPct val="90000"/>
              </a:lnSpc>
              <a:buSzPct val="25000"/>
              <a:buFont typeface="StarSymbol"/>
              <a:buChar char=""/>
            </a:pPr>
            <a:r>
              <a:rPr lang="en-US" sz="2600">
                <a:solidFill>
                  <a:srgbClr val="EAEAEA"/>
                </a:solidFill>
                <a:latin typeface="Arial"/>
                <a:ea typeface="ＭＳ Ｐゴシック"/>
              </a:rPr>
              <a:t>Or swap contents of two memory words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1676520"/>
            <a:ext cx="8228520" cy="4524840"/>
          </a:xfrm>
          <a:prstGeom prst="rect">
            <a:avLst/>
          </a:prstGeom>
        </p:spPr>
        <p:txBody>
          <a:bodyPr lIns="90000" tIns="45000" rIns="90000" bIns="45000"/>
          <a:lstStyle/>
          <a:p>
            <a:pPr>
              <a:lnSpc>
                <a:spcPct val="100000"/>
              </a:lnSpc>
            </a:pPr>
            <a:r>
              <a:rPr lang="en-US" sz="3200">
                <a:solidFill>
                  <a:srgbClr val="179779"/>
                </a:solidFill>
                <a:latin typeface="Arial"/>
                <a:ea typeface="ＭＳ Ｐゴシック"/>
              </a:rPr>
              <a:t>	do { </a:t>
            </a:r>
            <a:endParaRPr/>
          </a:p>
          <a:p>
            <a:pPr>
              <a:lnSpc>
                <a:spcPct val="100000"/>
              </a:lnSpc>
            </a:pPr>
            <a:r>
              <a:rPr lang="en-US" sz="3200">
                <a:solidFill>
                  <a:srgbClr val="0000FF"/>
                </a:solidFill>
                <a:latin typeface="Arial"/>
                <a:ea typeface="ＭＳ Ｐゴシック"/>
              </a:rPr>
              <a:t>		</a:t>
            </a:r>
            <a:r>
              <a:rPr lang="en-US" sz="3200">
                <a:solidFill>
                  <a:srgbClr val="FF0000"/>
                </a:solidFill>
                <a:latin typeface="Arial"/>
                <a:ea typeface="ＭＳ Ｐゴシック"/>
              </a:rPr>
              <a:t>acquire lock </a:t>
            </a:r>
            <a:endParaRPr/>
          </a:p>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critical section </a:t>
            </a:r>
            <a:endParaRPr/>
          </a:p>
          <a:p>
            <a:pPr>
              <a:lnSpc>
                <a:spcPct val="100000"/>
              </a:lnSpc>
            </a:pPr>
            <a:r>
              <a:rPr lang="en-US" sz="3200">
                <a:solidFill>
                  <a:srgbClr val="0000FF"/>
                </a:solidFill>
                <a:latin typeface="Arial"/>
                <a:ea typeface="ＭＳ Ｐゴシック"/>
              </a:rPr>
              <a:t>		</a:t>
            </a:r>
            <a:r>
              <a:rPr lang="en-US" sz="3200">
                <a:solidFill>
                  <a:srgbClr val="FF0000"/>
                </a:solidFill>
                <a:latin typeface="Arial"/>
                <a:ea typeface="ＭＳ Ｐゴシック"/>
              </a:rPr>
              <a:t>release lock </a:t>
            </a:r>
            <a:endParaRPr/>
          </a:p>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remainder section </a:t>
            </a:r>
            <a:endParaRPr/>
          </a:p>
          <a:p>
            <a:pPr>
              <a:lnSpc>
                <a:spcPct val="100000"/>
              </a:lnSpc>
            </a:pPr>
            <a:r>
              <a:rPr lang="en-US" sz="3200">
                <a:solidFill>
                  <a:srgbClr val="179779"/>
                </a:solidFill>
                <a:latin typeface="Arial"/>
                <a:ea typeface="ＭＳ Ｐゴシック"/>
              </a:rPr>
              <a:t>	} while (TRUE); </a:t>
            </a:r>
            <a:endParaRPr/>
          </a:p>
        </p:txBody>
      </p:sp>
      <p:sp>
        <p:nvSpPr>
          <p:cNvPr id="105" name="CustomShape 2"/>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Solutions using locks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TestAndndSet Instruction </a:t>
            </a:r>
            <a:endParaRPr/>
          </a:p>
        </p:txBody>
      </p:sp>
      <p:sp>
        <p:nvSpPr>
          <p:cNvPr id="107" name="CustomShape 2"/>
          <p:cNvSpPr/>
          <p:nvPr/>
        </p:nvSpPr>
        <p:spPr>
          <a:xfrm>
            <a:off x="457200" y="1600200"/>
            <a:ext cx="8304840" cy="4055040"/>
          </a:xfrm>
          <a:prstGeom prst="rect">
            <a:avLst/>
          </a:prstGeom>
        </p:spPr>
        <p:txBody>
          <a:bodyPr lIns="90000" tIns="45000" rIns="90000" bIns="45000"/>
          <a:lstStyle/>
          <a:p>
            <a:pPr>
              <a:lnSpc>
                <a:spcPct val="90000"/>
              </a:lnSpc>
              <a:buFont typeface="Arial"/>
              <a:buChar char="•"/>
            </a:pPr>
            <a:r>
              <a:rPr lang="en-US" sz="3200">
                <a:solidFill>
                  <a:srgbClr val="EAEAEA"/>
                </a:solidFill>
                <a:latin typeface="Arial"/>
                <a:ea typeface="ＭＳ Ｐゴシック"/>
              </a:rPr>
              <a:t>Definition:</a:t>
            </a:r>
            <a:endParaRPr/>
          </a:p>
          <a:p>
            <a:pPr>
              <a:lnSpc>
                <a:spcPct val="90000"/>
              </a:lnSpc>
            </a:pPr>
            <a:endParaRPr/>
          </a:p>
          <a:p>
            <a:pPr>
              <a:lnSpc>
                <a:spcPct val="90000"/>
              </a:lnSpc>
            </a:pPr>
            <a:r>
              <a:rPr lang="en-US" sz="3200">
                <a:solidFill>
                  <a:srgbClr val="EAEAEA"/>
                </a:solidFill>
                <a:latin typeface="Arial"/>
                <a:ea typeface="ＭＳ Ｐゴシック"/>
              </a:rPr>
              <a:t>    </a:t>
            </a:r>
            <a:r>
              <a:rPr lang="en-US" sz="3200">
                <a:solidFill>
                  <a:srgbClr val="179779"/>
                </a:solidFill>
                <a:latin typeface="Arial"/>
                <a:ea typeface="ＭＳ Ｐゴシック"/>
              </a:rPr>
              <a:t>     boolean TestAndSet (boolean *target){</a:t>
            </a:r>
            <a:endParaRPr/>
          </a:p>
          <a:p>
            <a:pPr>
              <a:lnSpc>
                <a:spcPct val="90000"/>
              </a:lnSpc>
            </a:pPr>
            <a:r>
              <a:rPr lang="en-US" sz="3200">
                <a:solidFill>
                  <a:srgbClr val="179779"/>
                </a:solidFill>
                <a:latin typeface="Arial"/>
                <a:ea typeface="ＭＳ Ｐゴシック"/>
              </a:rPr>
              <a:t>               boolean rv = *target;</a:t>
            </a:r>
            <a:endParaRPr/>
          </a:p>
          <a:p>
            <a:pPr>
              <a:lnSpc>
                <a:spcPct val="90000"/>
              </a:lnSpc>
            </a:pPr>
            <a:r>
              <a:rPr lang="en-US" sz="3200">
                <a:solidFill>
                  <a:srgbClr val="179779"/>
                </a:solidFill>
                <a:latin typeface="Arial"/>
                <a:ea typeface="ＭＳ Ｐゴシック"/>
              </a:rPr>
              <a:t>               *target = TRUE;</a:t>
            </a:r>
            <a:endParaRPr/>
          </a:p>
          <a:p>
            <a:pPr>
              <a:lnSpc>
                <a:spcPct val="90000"/>
              </a:lnSpc>
            </a:pPr>
            <a:r>
              <a:rPr lang="en-US" sz="3200">
                <a:solidFill>
                  <a:srgbClr val="179779"/>
                </a:solidFill>
                <a:latin typeface="Arial"/>
                <a:ea typeface="ＭＳ Ｐゴシック"/>
              </a:rPr>
              <a:t>               return rv:</a:t>
            </a:r>
            <a:endParaRPr/>
          </a:p>
          <a:p>
            <a:pPr>
              <a:lnSpc>
                <a:spcPct val="90000"/>
              </a:lnSpc>
            </a:pPr>
            <a:r>
              <a:rPr lang="en-US" sz="3200">
                <a:solidFill>
                  <a:srgbClr val="179779"/>
                </a:solidFill>
                <a:latin typeface="Arial"/>
                <a:ea typeface="ＭＳ Ｐゴシック"/>
              </a:rPr>
              <a:t>          }</a:t>
            </a:r>
            <a:endParaRPr/>
          </a:p>
          <a:p>
            <a:pPr>
              <a:lnSpc>
                <a:spcPct val="90000"/>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Solution using TestAndSet</a:t>
            </a:r>
            <a:endParaRPr/>
          </a:p>
        </p:txBody>
      </p:sp>
      <p:sp>
        <p:nvSpPr>
          <p:cNvPr id="109" name="CustomShape 2"/>
          <p:cNvSpPr/>
          <p:nvPr/>
        </p:nvSpPr>
        <p:spPr>
          <a:xfrm>
            <a:off x="457200" y="1600200"/>
            <a:ext cx="8228520" cy="4783680"/>
          </a:xfrm>
          <a:prstGeom prst="rect">
            <a:avLst/>
          </a:prstGeom>
        </p:spPr>
        <p:txBody>
          <a:bodyPr lIns="90000" tIns="45000" rIns="90000" bIns="45000"/>
          <a:lstStyle/>
          <a:p>
            <a:pPr>
              <a:lnSpc>
                <a:spcPct val="90000"/>
              </a:lnSpc>
              <a:buFont typeface="Arial"/>
              <a:buChar char="•"/>
            </a:pPr>
            <a:r>
              <a:rPr lang="en-US" sz="2600" dirty="0">
                <a:solidFill>
                  <a:srgbClr val="EAEAEA"/>
                </a:solidFill>
                <a:latin typeface="Arial"/>
                <a:ea typeface="ＭＳ Ｐゴシック"/>
              </a:rPr>
              <a:t>Shared </a:t>
            </a:r>
            <a:r>
              <a:rPr lang="en-US" sz="2600" dirty="0" err="1">
                <a:solidFill>
                  <a:srgbClr val="EAEAEA"/>
                </a:solidFill>
                <a:latin typeface="Arial"/>
                <a:ea typeface="ＭＳ Ｐゴシック"/>
              </a:rPr>
              <a:t>boolean</a:t>
            </a:r>
            <a:r>
              <a:rPr lang="en-US" sz="2600" dirty="0">
                <a:solidFill>
                  <a:srgbClr val="EAEAEA"/>
                </a:solidFill>
                <a:latin typeface="Arial"/>
                <a:ea typeface="ＭＳ Ｐゴシック"/>
              </a:rPr>
              <a:t> variable lock., initialized to false.</a:t>
            </a:r>
            <a:endParaRPr dirty="0"/>
          </a:p>
          <a:p>
            <a:pPr>
              <a:lnSpc>
                <a:spcPct val="90000"/>
              </a:lnSpc>
              <a:buFont typeface="Arial"/>
              <a:buChar char="•"/>
            </a:pPr>
            <a:r>
              <a:rPr lang="en-US" sz="2600" dirty="0">
                <a:solidFill>
                  <a:srgbClr val="EAEAEA"/>
                </a:solidFill>
                <a:latin typeface="Arial"/>
                <a:ea typeface="ＭＳ Ｐゴシック"/>
              </a:rPr>
              <a:t>Solution:</a:t>
            </a:r>
            <a:endParaRPr dirty="0"/>
          </a:p>
          <a:p>
            <a:pPr>
              <a:lnSpc>
                <a:spcPct val="90000"/>
              </a:lnSpc>
            </a:pPr>
            <a:endParaRPr dirty="0"/>
          </a:p>
          <a:p>
            <a:pPr>
              <a:lnSpc>
                <a:spcPct val="90000"/>
              </a:lnSpc>
            </a:pPr>
            <a:r>
              <a:rPr lang="en-US" sz="2600" dirty="0">
                <a:solidFill>
                  <a:srgbClr val="0000FF"/>
                </a:solidFill>
                <a:latin typeface="Arial"/>
                <a:ea typeface="ＭＳ Ｐゴシック"/>
              </a:rPr>
              <a:t>	</a:t>
            </a:r>
            <a:r>
              <a:rPr lang="en-US" sz="2200" dirty="0" smtClean="0">
                <a:solidFill>
                  <a:srgbClr val="179779"/>
                </a:solidFill>
                <a:latin typeface="Arial"/>
                <a:ea typeface="ＭＳ Ｐゴシック"/>
              </a:rPr>
              <a:t>do </a:t>
            </a:r>
            <a:r>
              <a:rPr lang="en-US" sz="2200" dirty="0">
                <a:solidFill>
                  <a:srgbClr val="179779"/>
                </a:solidFill>
                <a:latin typeface="Arial"/>
                <a:ea typeface="ＭＳ Ｐゴシック"/>
              </a:rPr>
              <a:t>{</a:t>
            </a:r>
            <a:endParaRPr dirty="0"/>
          </a:p>
          <a:p>
            <a:pPr>
              <a:lnSpc>
                <a:spcPct val="90000"/>
              </a:lnSpc>
            </a:pPr>
            <a:r>
              <a:rPr lang="en-US" sz="2200" dirty="0">
                <a:solidFill>
                  <a:srgbClr val="179779"/>
                </a:solidFill>
                <a:latin typeface="Arial"/>
                <a:ea typeface="ＭＳ Ｐゴシック"/>
              </a:rPr>
              <a:t>                     while ( </a:t>
            </a:r>
            <a:r>
              <a:rPr lang="en-US" sz="2200" dirty="0" err="1">
                <a:solidFill>
                  <a:srgbClr val="179779"/>
                </a:solidFill>
                <a:latin typeface="Arial"/>
                <a:ea typeface="ＭＳ Ｐゴシック"/>
              </a:rPr>
              <a:t>TestAndSet</a:t>
            </a:r>
            <a:r>
              <a:rPr lang="en-US" sz="2200" dirty="0">
                <a:solidFill>
                  <a:srgbClr val="179779"/>
                </a:solidFill>
                <a:latin typeface="Arial"/>
                <a:ea typeface="ＭＳ Ｐゴシック"/>
              </a:rPr>
              <a:t> (&amp;lock ) == TRUE)</a:t>
            </a:r>
            <a:endParaRPr dirty="0"/>
          </a:p>
          <a:p>
            <a:pPr>
              <a:lnSpc>
                <a:spcPct val="90000"/>
              </a:lnSpc>
            </a:pPr>
            <a:r>
              <a:rPr lang="en-US" sz="2200" dirty="0">
                <a:solidFill>
                  <a:srgbClr val="179779"/>
                </a:solidFill>
                <a:latin typeface="Arial"/>
                <a:ea typeface="ＭＳ Ｐゴシック"/>
              </a:rPr>
              <a:t>                                 ;   // do nothing</a:t>
            </a:r>
            <a:endParaRPr dirty="0"/>
          </a:p>
          <a:p>
            <a:pPr>
              <a:lnSpc>
                <a:spcPct val="90000"/>
              </a:lnSpc>
            </a:pPr>
            <a:endParaRPr dirty="0"/>
          </a:p>
          <a:p>
            <a:pPr>
              <a:lnSpc>
                <a:spcPct val="90000"/>
              </a:lnSpc>
            </a:pPr>
            <a:r>
              <a:rPr lang="en-US" sz="2200" dirty="0">
                <a:solidFill>
                  <a:srgbClr val="179779"/>
                </a:solidFill>
                <a:latin typeface="Arial"/>
                <a:ea typeface="ＭＳ Ｐゴシック"/>
              </a:rPr>
              <a:t>                     </a:t>
            </a:r>
            <a:r>
              <a:rPr lang="en-US" sz="2200" dirty="0" smtClean="0">
                <a:solidFill>
                  <a:srgbClr val="179779"/>
                </a:solidFill>
                <a:latin typeface="Arial"/>
                <a:ea typeface="ＭＳ Ｐゴシック"/>
              </a:rPr>
              <a:t>//    </a:t>
            </a:r>
            <a:r>
              <a:rPr lang="en-US" sz="2200" dirty="0">
                <a:solidFill>
                  <a:srgbClr val="179779"/>
                </a:solidFill>
                <a:latin typeface="Arial"/>
                <a:ea typeface="ＭＳ Ｐゴシック"/>
              </a:rPr>
              <a:t>critical section</a:t>
            </a:r>
            <a:endParaRPr dirty="0"/>
          </a:p>
          <a:p>
            <a:pPr>
              <a:lnSpc>
                <a:spcPct val="90000"/>
              </a:lnSpc>
            </a:pPr>
            <a:endParaRPr dirty="0"/>
          </a:p>
          <a:p>
            <a:pPr>
              <a:lnSpc>
                <a:spcPct val="90000"/>
              </a:lnSpc>
            </a:pPr>
            <a:r>
              <a:rPr lang="en-US" sz="2200" dirty="0">
                <a:solidFill>
                  <a:srgbClr val="179779"/>
                </a:solidFill>
                <a:latin typeface="Arial"/>
                <a:ea typeface="ＭＳ Ｐゴシック"/>
              </a:rPr>
              <a:t>                     lock = FALSE;</a:t>
            </a:r>
            <a:endParaRPr dirty="0"/>
          </a:p>
          <a:p>
            <a:pPr>
              <a:lnSpc>
                <a:spcPct val="90000"/>
              </a:lnSpc>
            </a:pPr>
            <a:endParaRPr dirty="0"/>
          </a:p>
          <a:p>
            <a:pPr>
              <a:lnSpc>
                <a:spcPct val="90000"/>
              </a:lnSpc>
            </a:pPr>
            <a:r>
              <a:rPr lang="en-US" sz="2200" dirty="0">
                <a:solidFill>
                  <a:srgbClr val="179779"/>
                </a:solidFill>
                <a:latin typeface="Arial"/>
                <a:ea typeface="ＭＳ Ｐゴシック"/>
              </a:rPr>
              <a:t>                     </a:t>
            </a:r>
            <a:r>
              <a:rPr lang="en-US" sz="2200" dirty="0" smtClean="0">
                <a:solidFill>
                  <a:srgbClr val="179779"/>
                </a:solidFill>
                <a:latin typeface="Arial"/>
                <a:ea typeface="ＭＳ Ｐゴシック"/>
              </a:rPr>
              <a:t>//      </a:t>
            </a:r>
            <a:r>
              <a:rPr lang="en-US" sz="2200" dirty="0">
                <a:solidFill>
                  <a:srgbClr val="179779"/>
                </a:solidFill>
                <a:latin typeface="Arial"/>
                <a:ea typeface="ＭＳ Ｐゴシック"/>
              </a:rPr>
              <a:t>remainder section </a:t>
            </a:r>
            <a:endParaRPr dirty="0"/>
          </a:p>
          <a:p>
            <a:pPr>
              <a:lnSpc>
                <a:spcPct val="90000"/>
              </a:lnSpc>
            </a:pPr>
            <a:endParaRPr dirty="0"/>
          </a:p>
          <a:p>
            <a:pPr>
              <a:lnSpc>
                <a:spcPct val="90000"/>
              </a:lnSpc>
            </a:pPr>
            <a:r>
              <a:rPr lang="en-US" sz="2200" dirty="0">
                <a:solidFill>
                  <a:srgbClr val="179779"/>
                </a:solidFill>
                <a:latin typeface="Arial"/>
                <a:ea typeface="ＭＳ Ｐゴシック"/>
              </a:rPr>
              <a:t>           } while (TRUE);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Swap  Instruction</a:t>
            </a:r>
            <a:endParaRPr/>
          </a:p>
        </p:txBody>
      </p:sp>
      <p:sp>
        <p:nvSpPr>
          <p:cNvPr id="111" name="CustomShape 2"/>
          <p:cNvSpPr/>
          <p:nvPr/>
        </p:nvSpPr>
        <p:spPr>
          <a:xfrm>
            <a:off x="457200" y="1673280"/>
            <a:ext cx="8228520" cy="4421520"/>
          </a:xfrm>
          <a:prstGeom prst="rect">
            <a:avLst/>
          </a:prstGeom>
        </p:spPr>
        <p:txBody>
          <a:bodyPr lIns="90000" tIns="45000" rIns="90000" bIns="45000"/>
          <a:lstStyle/>
          <a:p>
            <a:pPr>
              <a:lnSpc>
                <a:spcPct val="90000"/>
              </a:lnSpc>
              <a:buFont typeface="Arial"/>
              <a:buChar char="•"/>
            </a:pPr>
            <a:r>
              <a:rPr lang="en-US" sz="3200">
                <a:solidFill>
                  <a:srgbClr val="EAEAEA"/>
                </a:solidFill>
                <a:latin typeface="Arial"/>
                <a:ea typeface="ＭＳ Ｐゴシック"/>
              </a:rPr>
              <a:t>Definition:</a:t>
            </a:r>
            <a:endParaRPr/>
          </a:p>
          <a:p>
            <a:pPr>
              <a:lnSpc>
                <a:spcPct val="90000"/>
              </a:lnSpc>
            </a:pPr>
            <a:endParaRPr/>
          </a:p>
          <a:p>
            <a:pPr>
              <a:lnSpc>
                <a:spcPct val="90000"/>
              </a:lnSpc>
            </a:pPr>
            <a:r>
              <a:rPr lang="en-US" sz="3200">
                <a:solidFill>
                  <a:srgbClr val="EAEAEA"/>
                </a:solidFill>
                <a:latin typeface="Arial"/>
                <a:ea typeface="ＭＳ Ｐゴシック"/>
              </a:rPr>
              <a:t>  </a:t>
            </a:r>
            <a:r>
              <a:rPr lang="en-US" sz="3200">
                <a:solidFill>
                  <a:srgbClr val="179779"/>
                </a:solidFill>
                <a:latin typeface="Arial"/>
                <a:ea typeface="ＭＳ Ｐゴシック"/>
              </a:rPr>
              <a:t>       void Swap (boolean *a, boolean *b){</a:t>
            </a:r>
            <a:endParaRPr/>
          </a:p>
          <a:p>
            <a:pPr>
              <a:lnSpc>
                <a:spcPct val="90000"/>
              </a:lnSpc>
            </a:pPr>
            <a:r>
              <a:rPr lang="en-US" sz="3200">
                <a:solidFill>
                  <a:srgbClr val="179779"/>
                </a:solidFill>
                <a:latin typeface="Arial"/>
                <a:ea typeface="ＭＳ Ｐゴシック"/>
              </a:rPr>
              <a:t>                  boolean temp = *a;</a:t>
            </a:r>
            <a:endParaRPr/>
          </a:p>
          <a:p>
            <a:pPr>
              <a:lnSpc>
                <a:spcPct val="90000"/>
              </a:lnSpc>
            </a:pPr>
            <a:r>
              <a:rPr lang="en-US" sz="3200">
                <a:solidFill>
                  <a:srgbClr val="179779"/>
                </a:solidFill>
                <a:latin typeface="Arial"/>
                <a:ea typeface="ＭＳ Ｐゴシック"/>
              </a:rPr>
              <a:t>                  *a = *b;</a:t>
            </a:r>
            <a:endParaRPr/>
          </a:p>
          <a:p>
            <a:pPr>
              <a:lnSpc>
                <a:spcPct val="90000"/>
              </a:lnSpc>
            </a:pPr>
            <a:r>
              <a:rPr lang="en-US" sz="3200">
                <a:solidFill>
                  <a:srgbClr val="179779"/>
                </a:solidFill>
                <a:latin typeface="Arial"/>
                <a:ea typeface="ＭＳ Ｐゴシック"/>
              </a:rPr>
              <a:t>                  *b = temp:</a:t>
            </a:r>
            <a:endParaRPr/>
          </a:p>
          <a:p>
            <a:pPr>
              <a:lnSpc>
                <a:spcPct val="90000"/>
              </a:lnSpc>
            </a:pPr>
            <a:r>
              <a:rPr lang="en-US" sz="3200">
                <a:solidFill>
                  <a:srgbClr val="179779"/>
                </a:solidFill>
                <a:latin typeface="Arial"/>
                <a:ea typeface="ＭＳ Ｐゴシック"/>
              </a:rPr>
              <a:t>          }</a:t>
            </a:r>
            <a:endParaRPr/>
          </a:p>
          <a:p>
            <a:pPr>
              <a:lnSpc>
                <a:spcPct val="90000"/>
              </a:lnSpc>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Solution using Swap</a:t>
            </a:r>
            <a:endParaRPr/>
          </a:p>
        </p:txBody>
      </p:sp>
      <p:sp>
        <p:nvSpPr>
          <p:cNvPr id="113" name="CustomShape 2"/>
          <p:cNvSpPr/>
          <p:nvPr/>
        </p:nvSpPr>
        <p:spPr>
          <a:xfrm>
            <a:off x="457200" y="1674720"/>
            <a:ext cx="8228520" cy="4953600"/>
          </a:xfrm>
          <a:prstGeom prst="rect">
            <a:avLst/>
          </a:prstGeom>
        </p:spPr>
        <p:txBody>
          <a:bodyPr lIns="90000" tIns="45000" rIns="90000" bIns="45000"/>
          <a:lstStyle/>
          <a:p>
            <a:pPr>
              <a:lnSpc>
                <a:spcPct val="90000"/>
              </a:lnSpc>
              <a:buFont typeface="Arial"/>
              <a:buChar char="•"/>
            </a:pPr>
            <a:r>
              <a:rPr lang="en-US" sz="2400" dirty="0">
                <a:solidFill>
                  <a:srgbClr val="EAEAEA"/>
                </a:solidFill>
                <a:latin typeface="Arial"/>
                <a:ea typeface="ＭＳ Ｐゴシック"/>
              </a:rPr>
              <a:t>Shared Boolean variable lock initialized to FALSE; Each process has a local Boolean variable key</a:t>
            </a:r>
            <a:endParaRPr dirty="0"/>
          </a:p>
          <a:p>
            <a:pPr>
              <a:lnSpc>
                <a:spcPct val="90000"/>
              </a:lnSpc>
            </a:pPr>
            <a:endParaRPr dirty="0"/>
          </a:p>
          <a:p>
            <a:pPr>
              <a:lnSpc>
                <a:spcPct val="90000"/>
              </a:lnSpc>
              <a:buFont typeface="Arial"/>
              <a:buChar char="•"/>
            </a:pPr>
            <a:r>
              <a:rPr lang="en-US" sz="2400" dirty="0">
                <a:solidFill>
                  <a:srgbClr val="EAEAEA"/>
                </a:solidFill>
                <a:latin typeface="Arial"/>
                <a:ea typeface="ＭＳ Ｐゴシック"/>
              </a:rPr>
              <a:t>Solution:</a:t>
            </a:r>
            <a:endParaRPr dirty="0"/>
          </a:p>
          <a:p>
            <a:pPr>
              <a:lnSpc>
                <a:spcPct val="90000"/>
              </a:lnSpc>
            </a:pPr>
            <a:r>
              <a:rPr lang="en-US" sz="2000" dirty="0">
                <a:solidFill>
                  <a:srgbClr val="179779"/>
                </a:solidFill>
                <a:latin typeface="Arial"/>
                <a:ea typeface="ＭＳ Ｐゴシック"/>
              </a:rPr>
              <a:t>          do {</a:t>
            </a:r>
            <a:endParaRPr dirty="0"/>
          </a:p>
          <a:p>
            <a:pPr>
              <a:lnSpc>
                <a:spcPct val="90000"/>
              </a:lnSpc>
            </a:pPr>
            <a:r>
              <a:rPr lang="en-US" sz="2000" dirty="0">
                <a:solidFill>
                  <a:srgbClr val="179779"/>
                </a:solidFill>
                <a:latin typeface="Arial"/>
                <a:ea typeface="ＭＳ Ｐゴシック"/>
              </a:rPr>
              <a:t>                    key = TRUE;</a:t>
            </a:r>
            <a:endParaRPr dirty="0"/>
          </a:p>
          <a:p>
            <a:pPr>
              <a:lnSpc>
                <a:spcPct val="90000"/>
              </a:lnSpc>
            </a:pPr>
            <a:r>
              <a:rPr lang="en-US" sz="2000" dirty="0">
                <a:solidFill>
                  <a:srgbClr val="179779"/>
                </a:solidFill>
                <a:latin typeface="Arial"/>
                <a:ea typeface="ＭＳ Ｐゴシック"/>
              </a:rPr>
              <a:t>                    while ( key == TRUE)</a:t>
            </a:r>
            <a:endParaRPr dirty="0"/>
          </a:p>
          <a:p>
            <a:pPr>
              <a:lnSpc>
                <a:spcPct val="90000"/>
              </a:lnSpc>
            </a:pPr>
            <a:r>
              <a:rPr lang="en-US" sz="2000" dirty="0">
                <a:solidFill>
                  <a:srgbClr val="179779"/>
                </a:solidFill>
                <a:latin typeface="Arial"/>
                <a:ea typeface="ＭＳ Ｐゴシック"/>
              </a:rPr>
              <a:t>                             Swap (&amp;lock, &amp;key );</a:t>
            </a:r>
            <a:endParaRPr dirty="0"/>
          </a:p>
          <a:p>
            <a:pPr>
              <a:lnSpc>
                <a:spcPct val="90000"/>
              </a:lnSpc>
            </a:pPr>
            <a:r>
              <a:rPr lang="en-US" sz="2000" dirty="0">
                <a:solidFill>
                  <a:srgbClr val="179779"/>
                </a:solidFill>
                <a:latin typeface="Arial"/>
                <a:ea typeface="ＭＳ Ｐゴシック"/>
              </a:rPr>
              <a:t>      </a:t>
            </a:r>
            <a:endParaRPr dirty="0"/>
          </a:p>
          <a:p>
            <a:pPr>
              <a:lnSpc>
                <a:spcPct val="90000"/>
              </a:lnSpc>
            </a:pPr>
            <a:r>
              <a:rPr lang="en-US" sz="2000" dirty="0">
                <a:solidFill>
                  <a:srgbClr val="179779"/>
                </a:solidFill>
                <a:latin typeface="Arial"/>
                <a:ea typeface="ＭＳ Ｐゴシック"/>
              </a:rPr>
              <a:t>                    </a:t>
            </a:r>
            <a:r>
              <a:rPr lang="en-US" sz="2000" dirty="0" smtClean="0">
                <a:solidFill>
                  <a:srgbClr val="179779"/>
                </a:solidFill>
                <a:latin typeface="Arial"/>
                <a:ea typeface="ＭＳ Ｐゴシック"/>
              </a:rPr>
              <a:t>//    </a:t>
            </a:r>
            <a:r>
              <a:rPr lang="en-US" sz="2000" dirty="0">
                <a:solidFill>
                  <a:srgbClr val="179779"/>
                </a:solidFill>
                <a:latin typeface="Arial"/>
                <a:ea typeface="ＭＳ Ｐゴシック"/>
              </a:rPr>
              <a:t>critical section</a:t>
            </a:r>
            <a:endParaRPr dirty="0"/>
          </a:p>
          <a:p>
            <a:pPr>
              <a:lnSpc>
                <a:spcPct val="90000"/>
              </a:lnSpc>
            </a:pPr>
            <a:endParaRPr dirty="0"/>
          </a:p>
          <a:p>
            <a:pPr>
              <a:lnSpc>
                <a:spcPct val="90000"/>
              </a:lnSpc>
            </a:pPr>
            <a:r>
              <a:rPr lang="en-US" sz="2000" dirty="0">
                <a:solidFill>
                  <a:srgbClr val="179779"/>
                </a:solidFill>
                <a:latin typeface="Arial"/>
                <a:ea typeface="ＭＳ Ｐゴシック"/>
              </a:rPr>
              <a:t>                    </a:t>
            </a:r>
            <a:r>
              <a:rPr lang="en-US" sz="2000" dirty="0" smtClean="0">
                <a:solidFill>
                  <a:srgbClr val="179779"/>
                </a:solidFill>
                <a:latin typeface="Arial"/>
                <a:ea typeface="ＭＳ Ｐゴシック"/>
              </a:rPr>
              <a:t>lock </a:t>
            </a:r>
            <a:r>
              <a:rPr lang="en-US" sz="2000" dirty="0">
                <a:solidFill>
                  <a:srgbClr val="179779"/>
                </a:solidFill>
                <a:latin typeface="Arial"/>
                <a:ea typeface="ＭＳ Ｐゴシック"/>
              </a:rPr>
              <a:t>= FALSE;</a:t>
            </a:r>
            <a:endParaRPr dirty="0"/>
          </a:p>
          <a:p>
            <a:pPr>
              <a:lnSpc>
                <a:spcPct val="90000"/>
              </a:lnSpc>
            </a:pPr>
            <a:endParaRPr dirty="0"/>
          </a:p>
          <a:p>
            <a:pPr>
              <a:lnSpc>
                <a:spcPct val="90000"/>
              </a:lnSpc>
            </a:pPr>
            <a:r>
              <a:rPr lang="en-US" sz="2000" dirty="0">
                <a:solidFill>
                  <a:srgbClr val="179779"/>
                </a:solidFill>
                <a:latin typeface="Arial"/>
                <a:ea typeface="ＭＳ Ｐゴシック"/>
              </a:rPr>
              <a:t>                    </a:t>
            </a:r>
            <a:r>
              <a:rPr lang="en-US" sz="2000" dirty="0" smtClean="0">
                <a:solidFill>
                  <a:srgbClr val="179779"/>
                </a:solidFill>
                <a:latin typeface="Arial"/>
                <a:ea typeface="ＭＳ Ｐゴシック"/>
              </a:rPr>
              <a:t>//      </a:t>
            </a:r>
            <a:r>
              <a:rPr lang="en-US" sz="2000" dirty="0">
                <a:solidFill>
                  <a:srgbClr val="179779"/>
                </a:solidFill>
                <a:latin typeface="Arial"/>
                <a:ea typeface="ＭＳ Ｐゴシック"/>
              </a:rPr>
              <a:t>remainder section </a:t>
            </a:r>
            <a:endParaRPr dirty="0"/>
          </a:p>
          <a:p>
            <a:pPr>
              <a:lnSpc>
                <a:spcPct val="90000"/>
              </a:lnSpc>
            </a:pPr>
            <a:endParaRPr dirty="0"/>
          </a:p>
          <a:p>
            <a:pPr>
              <a:lnSpc>
                <a:spcPct val="90000"/>
              </a:lnSpc>
            </a:pPr>
            <a:r>
              <a:rPr lang="en-US" sz="2000" dirty="0">
                <a:solidFill>
                  <a:srgbClr val="179779"/>
                </a:solidFill>
                <a:latin typeface="Arial"/>
                <a:ea typeface="ＭＳ Ｐゴシック"/>
              </a:rPr>
              <a:t>           } while (TRUE);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1523880"/>
            <a:ext cx="8228520" cy="4524840"/>
          </a:xfrm>
          <a:prstGeom prst="rect">
            <a:avLst/>
          </a:prstGeom>
        </p:spPr>
        <p:txBody>
          <a:bodyPr lIns="90000" tIns="45000" rIns="90000" bIns="45000"/>
          <a:lstStyle/>
          <a:p>
            <a:pPr>
              <a:lnSpc>
                <a:spcPct val="100000"/>
              </a:lnSpc>
            </a:pPr>
            <a:r>
              <a:rPr lang="en-US">
                <a:solidFill>
                  <a:srgbClr val="179779"/>
                </a:solidFill>
                <a:latin typeface="Arial"/>
                <a:ea typeface="ＭＳ Ｐゴシック"/>
              </a:rPr>
              <a:t>	do { </a:t>
            </a:r>
            <a:endParaRPr/>
          </a:p>
          <a:p>
            <a:pPr>
              <a:lnSpc>
                <a:spcPct val="100000"/>
              </a:lnSpc>
            </a:pPr>
            <a:r>
              <a:rPr lang="en-US">
                <a:solidFill>
                  <a:srgbClr val="179779"/>
                </a:solidFill>
                <a:latin typeface="Arial"/>
                <a:ea typeface="ＭＳ Ｐゴシック"/>
              </a:rPr>
              <a:t>		waiting[i] = TRUE; </a:t>
            </a:r>
            <a:endParaRPr/>
          </a:p>
          <a:p>
            <a:pPr>
              <a:lnSpc>
                <a:spcPct val="100000"/>
              </a:lnSpc>
            </a:pPr>
            <a:r>
              <a:rPr lang="en-US">
                <a:solidFill>
                  <a:srgbClr val="179779"/>
                </a:solidFill>
                <a:latin typeface="Arial"/>
                <a:ea typeface="ＭＳ Ｐゴシック"/>
              </a:rPr>
              <a:t>		key = TRUE; </a:t>
            </a:r>
            <a:endParaRPr/>
          </a:p>
          <a:p>
            <a:pPr>
              <a:lnSpc>
                <a:spcPct val="100000"/>
              </a:lnSpc>
            </a:pPr>
            <a:r>
              <a:rPr lang="en-US">
                <a:solidFill>
                  <a:srgbClr val="179779"/>
                </a:solidFill>
                <a:latin typeface="Arial"/>
                <a:ea typeface="ＭＳ Ｐゴシック"/>
              </a:rPr>
              <a:t>		while (waiting[i] &amp;&amp; key) </a:t>
            </a:r>
            <a:endParaRPr/>
          </a:p>
          <a:p>
            <a:pPr>
              <a:lnSpc>
                <a:spcPct val="100000"/>
              </a:lnSpc>
            </a:pPr>
            <a:r>
              <a:rPr lang="en-US">
                <a:solidFill>
                  <a:srgbClr val="179779"/>
                </a:solidFill>
                <a:latin typeface="Arial"/>
                <a:ea typeface="ＭＳ Ｐゴシック"/>
              </a:rPr>
              <a:t>			key = TestAndSet(&amp;lock); </a:t>
            </a:r>
            <a:endParaRPr/>
          </a:p>
          <a:p>
            <a:pPr>
              <a:lnSpc>
                <a:spcPct val="100000"/>
              </a:lnSpc>
            </a:pPr>
            <a:r>
              <a:rPr lang="en-US">
                <a:solidFill>
                  <a:srgbClr val="179779"/>
                </a:solidFill>
                <a:latin typeface="Arial"/>
                <a:ea typeface="ＭＳ Ｐゴシック"/>
              </a:rPr>
              <a:t>		waiting[i] = FALSE; </a:t>
            </a:r>
            <a:endParaRPr/>
          </a:p>
          <a:p>
            <a:pPr>
              <a:lnSpc>
                <a:spcPct val="100000"/>
              </a:lnSpc>
            </a:pPr>
            <a:r>
              <a:rPr lang="en-US">
                <a:solidFill>
                  <a:srgbClr val="179779"/>
                </a:solidFill>
                <a:latin typeface="Arial"/>
                <a:ea typeface="ＭＳ Ｐゴシック"/>
              </a:rPr>
              <a:t>			// critical section </a:t>
            </a:r>
            <a:endParaRPr/>
          </a:p>
          <a:p>
            <a:pPr>
              <a:lnSpc>
                <a:spcPct val="100000"/>
              </a:lnSpc>
            </a:pPr>
            <a:r>
              <a:rPr lang="en-US">
                <a:solidFill>
                  <a:srgbClr val="179779"/>
                </a:solidFill>
                <a:latin typeface="Arial"/>
                <a:ea typeface="ＭＳ Ｐゴシック"/>
              </a:rPr>
              <a:t>		j = (i + 1) % n; </a:t>
            </a:r>
            <a:endParaRPr/>
          </a:p>
          <a:p>
            <a:pPr>
              <a:lnSpc>
                <a:spcPct val="100000"/>
              </a:lnSpc>
            </a:pPr>
            <a:r>
              <a:rPr lang="en-US">
                <a:solidFill>
                  <a:srgbClr val="179779"/>
                </a:solidFill>
                <a:latin typeface="Arial"/>
                <a:ea typeface="ＭＳ Ｐゴシック"/>
              </a:rPr>
              <a:t>		while ((j != i) &amp;&amp; !waiting[j]) </a:t>
            </a:r>
            <a:endParaRPr/>
          </a:p>
          <a:p>
            <a:pPr>
              <a:lnSpc>
                <a:spcPct val="100000"/>
              </a:lnSpc>
            </a:pPr>
            <a:r>
              <a:rPr lang="en-US">
                <a:solidFill>
                  <a:srgbClr val="179779"/>
                </a:solidFill>
                <a:latin typeface="Arial"/>
                <a:ea typeface="ＭＳ Ｐゴシック"/>
              </a:rPr>
              <a:t>			j = (j + 1) % n; </a:t>
            </a:r>
            <a:endParaRPr/>
          </a:p>
          <a:p>
            <a:pPr>
              <a:lnSpc>
                <a:spcPct val="100000"/>
              </a:lnSpc>
            </a:pPr>
            <a:r>
              <a:rPr lang="en-US">
                <a:solidFill>
                  <a:srgbClr val="179779"/>
                </a:solidFill>
                <a:latin typeface="Arial"/>
                <a:ea typeface="ＭＳ Ｐゴシック"/>
              </a:rPr>
              <a:t>		if (j == i) </a:t>
            </a:r>
            <a:endParaRPr/>
          </a:p>
          <a:p>
            <a:pPr>
              <a:lnSpc>
                <a:spcPct val="100000"/>
              </a:lnSpc>
            </a:pPr>
            <a:r>
              <a:rPr lang="en-US">
                <a:solidFill>
                  <a:srgbClr val="179779"/>
                </a:solidFill>
                <a:latin typeface="Arial"/>
                <a:ea typeface="ＭＳ Ｐゴシック"/>
              </a:rPr>
              <a:t>			lock = FALSE; </a:t>
            </a:r>
            <a:endParaRPr/>
          </a:p>
          <a:p>
            <a:pPr>
              <a:lnSpc>
                <a:spcPct val="100000"/>
              </a:lnSpc>
            </a:pPr>
            <a:r>
              <a:rPr lang="en-US">
                <a:solidFill>
                  <a:srgbClr val="179779"/>
                </a:solidFill>
                <a:latin typeface="Arial"/>
                <a:ea typeface="ＭＳ Ｐゴシック"/>
              </a:rPr>
              <a:t>		else </a:t>
            </a:r>
            <a:endParaRPr/>
          </a:p>
          <a:p>
            <a:pPr>
              <a:lnSpc>
                <a:spcPct val="100000"/>
              </a:lnSpc>
            </a:pPr>
            <a:r>
              <a:rPr lang="en-US">
                <a:solidFill>
                  <a:srgbClr val="179779"/>
                </a:solidFill>
                <a:latin typeface="Arial"/>
                <a:ea typeface="ＭＳ Ｐゴシック"/>
              </a:rPr>
              <a:t>			waiting[j] = FALSE; </a:t>
            </a:r>
            <a:endParaRPr/>
          </a:p>
          <a:p>
            <a:pPr>
              <a:lnSpc>
                <a:spcPct val="100000"/>
              </a:lnSpc>
            </a:pPr>
            <a:r>
              <a:rPr lang="en-US">
                <a:solidFill>
                  <a:srgbClr val="179779"/>
                </a:solidFill>
                <a:latin typeface="Arial"/>
                <a:ea typeface="ＭＳ Ｐゴシック"/>
              </a:rPr>
              <a:t>			// remainder section </a:t>
            </a:r>
            <a:endParaRPr/>
          </a:p>
          <a:p>
            <a:pPr>
              <a:lnSpc>
                <a:spcPct val="100000"/>
              </a:lnSpc>
            </a:pPr>
            <a:r>
              <a:rPr lang="en-US">
                <a:solidFill>
                  <a:srgbClr val="179779"/>
                </a:solidFill>
                <a:latin typeface="Arial"/>
                <a:ea typeface="ＭＳ Ｐゴシック"/>
              </a:rPr>
              <a:t>	} while (TRUE);</a:t>
            </a:r>
            <a:endParaRPr/>
          </a:p>
        </p:txBody>
      </p:sp>
      <p:sp>
        <p:nvSpPr>
          <p:cNvPr id="115" name="CustomShape 2"/>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Trade Gothic LT Std"/>
              </a:rPr>
              <a:t>Better TestandSet() solution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Background</a:t>
            </a:r>
            <a:endParaRPr/>
          </a:p>
        </p:txBody>
      </p:sp>
      <p:sp>
        <p:nvSpPr>
          <p:cNvPr id="80" name="CustomShape 2"/>
          <p:cNvSpPr/>
          <p:nvPr/>
        </p:nvSpPr>
        <p:spPr>
          <a:xfrm>
            <a:off x="457200" y="1600200"/>
            <a:ext cx="8228520" cy="3891600"/>
          </a:xfrm>
          <a:prstGeom prst="rect">
            <a:avLst/>
          </a:prstGeom>
        </p:spPr>
        <p:txBody>
          <a:bodyPr lIns="90000" tIns="45000" rIns="90000" bIns="45000"/>
          <a:lstStyle/>
          <a:p>
            <a:pPr>
              <a:lnSpc>
                <a:spcPct val="100000"/>
              </a:lnSpc>
              <a:buFont typeface="Arial"/>
              <a:buChar char="•"/>
            </a:pPr>
            <a:r>
              <a:rPr lang="en-US" sz="3200">
                <a:solidFill>
                  <a:srgbClr val="EAEAEA"/>
                </a:solidFill>
                <a:latin typeface="Arial"/>
                <a:ea typeface="ＭＳ Ｐゴシック"/>
              </a:rPr>
              <a:t>Concurrent access to shared data may result in data inconsistency</a:t>
            </a:r>
            <a:endParaRPr/>
          </a:p>
          <a:p>
            <a:pPr>
              <a:lnSpc>
                <a:spcPct val="100000"/>
              </a:lnSpc>
            </a:pPr>
            <a:endParaRPr/>
          </a:p>
          <a:p>
            <a:pPr>
              <a:lnSpc>
                <a:spcPct val="100000"/>
              </a:lnSpc>
              <a:buFont typeface="Arial"/>
              <a:buChar char="•"/>
            </a:pPr>
            <a:r>
              <a:rPr lang="en-US" sz="3200">
                <a:solidFill>
                  <a:srgbClr val="EAEAEA"/>
                </a:solidFill>
                <a:latin typeface="Arial"/>
                <a:ea typeface="ＭＳ Ｐゴシック"/>
              </a:rPr>
              <a:t>Maintaining data consistency requires mechanisms to ensure the orderly execution of cooperating processes</a:t>
            </a:r>
            <a:endParaRPr/>
          </a:p>
          <a:p>
            <a:pPr>
              <a:lnSpc>
                <a:spcPct val="10000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Producer </a:t>
            </a:r>
            <a:endParaRPr/>
          </a:p>
        </p:txBody>
      </p:sp>
      <p:sp>
        <p:nvSpPr>
          <p:cNvPr id="82" name="CustomShape 2"/>
          <p:cNvSpPr/>
          <p:nvPr/>
        </p:nvSpPr>
        <p:spPr>
          <a:xfrm>
            <a:off x="457200" y="1690560"/>
            <a:ext cx="8320680" cy="4556520"/>
          </a:xfrm>
          <a:prstGeom prst="rect">
            <a:avLst/>
          </a:prstGeom>
        </p:spPr>
        <p:txBody>
          <a:bodyPr lIns="90000" tIns="45000" rIns="90000" bIns="45000"/>
          <a:lstStyle/>
          <a:p>
            <a:pPr>
              <a:lnSpc>
                <a:spcPct val="100000"/>
              </a:lnSpc>
            </a:pPr>
            <a:r>
              <a:rPr lang="en-US" sz="2600" dirty="0">
                <a:solidFill>
                  <a:srgbClr val="FF0000"/>
                </a:solidFill>
                <a:latin typeface="Arial"/>
                <a:ea typeface="ＭＳ Ｐゴシック"/>
              </a:rPr>
              <a:t>while (true) {</a:t>
            </a:r>
            <a:endParaRPr dirty="0"/>
          </a:p>
          <a:p>
            <a:pPr>
              <a:lnSpc>
                <a:spcPct val="100000"/>
              </a:lnSpc>
            </a:pPr>
            <a:r>
              <a:rPr lang="en-US" sz="2600" dirty="0">
                <a:solidFill>
                  <a:srgbClr val="FF0000"/>
                </a:solidFill>
                <a:latin typeface="Arial"/>
                <a:ea typeface="ＭＳ Ｐゴシック"/>
              </a:rPr>
              <a:t>     </a:t>
            </a:r>
            <a:endParaRPr dirty="0"/>
          </a:p>
          <a:p>
            <a:pPr>
              <a:lnSpc>
                <a:spcPct val="100000"/>
              </a:lnSpc>
            </a:pP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   /* </a:t>
            </a:r>
            <a:r>
              <a:rPr lang="en-US" sz="2600" dirty="0">
                <a:solidFill>
                  <a:srgbClr val="FF0000"/>
                </a:solidFill>
                <a:latin typeface="Arial"/>
                <a:ea typeface="ＭＳ Ｐゴシック"/>
              </a:rPr>
              <a:t>produce an item and put in </a:t>
            </a:r>
            <a:r>
              <a:rPr lang="en-US" sz="2600" dirty="0" err="1">
                <a:solidFill>
                  <a:srgbClr val="FF0000"/>
                </a:solidFill>
                <a:latin typeface="Arial"/>
                <a:ea typeface="ＭＳ Ｐゴシック"/>
              </a:rPr>
              <a:t>nextProduced</a:t>
            </a:r>
            <a:r>
              <a:rPr lang="en-US" sz="2600" dirty="0">
                <a:solidFill>
                  <a:srgbClr val="FF0000"/>
                </a:solidFill>
                <a:latin typeface="Arial"/>
                <a:ea typeface="ＭＳ Ｐゴシック"/>
              </a:rPr>
              <a:t>  */</a:t>
            </a:r>
            <a:endParaRPr dirty="0"/>
          </a:p>
          <a:p>
            <a:pPr>
              <a:lnSpc>
                <a:spcPct val="100000"/>
              </a:lnSpc>
            </a:pPr>
            <a:r>
              <a:rPr lang="en-US" sz="2600" dirty="0">
                <a:solidFill>
                  <a:srgbClr val="FF0000"/>
                </a:solidFill>
                <a:latin typeface="Arial"/>
                <a:ea typeface="ＭＳ Ｐゴシック"/>
              </a:rPr>
              <a:t>	      while (count == BUFFER_SIZE)</a:t>
            </a:r>
            <a:endParaRPr dirty="0"/>
          </a:p>
          <a:p>
            <a:pPr>
              <a:lnSpc>
                <a:spcPct val="100000"/>
              </a:lnSpc>
            </a:pPr>
            <a:r>
              <a:rPr lang="en-US" sz="2600" dirty="0">
                <a:solidFill>
                  <a:srgbClr val="FF0000"/>
                </a:solidFill>
                <a:latin typeface="Arial"/>
                <a:ea typeface="ＭＳ Ｐゴシック"/>
              </a:rPr>
              <a:t>	</a:t>
            </a: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     	      ; </a:t>
            </a:r>
            <a:r>
              <a:rPr lang="en-US" sz="2600" dirty="0">
                <a:solidFill>
                  <a:srgbClr val="FF0000"/>
                </a:solidFill>
                <a:latin typeface="Arial"/>
                <a:ea typeface="ＭＳ Ｐゴシック"/>
              </a:rPr>
              <a:t>// do nothing</a:t>
            </a:r>
            <a:endParaRPr dirty="0"/>
          </a:p>
          <a:p>
            <a:pPr>
              <a:lnSpc>
                <a:spcPct val="100000"/>
              </a:lnSpc>
            </a:pPr>
            <a:r>
              <a:rPr lang="en-US" sz="2600" dirty="0">
                <a:solidFill>
                  <a:srgbClr val="FF0000"/>
                </a:solidFill>
                <a:latin typeface="Arial"/>
                <a:ea typeface="ＭＳ Ｐゴシック"/>
              </a:rPr>
              <a:t>	</a:t>
            </a: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     </a:t>
            </a:r>
            <a:r>
              <a:rPr lang="en-US" sz="2600" dirty="0" smtClean="0">
                <a:solidFill>
                  <a:srgbClr val="FF0000"/>
                </a:solidFill>
                <a:latin typeface="Arial"/>
                <a:ea typeface="ＭＳ Ｐゴシック"/>
              </a:rPr>
              <a:t>buffer </a:t>
            </a:r>
            <a:r>
              <a:rPr lang="en-US" sz="2600" dirty="0">
                <a:solidFill>
                  <a:srgbClr val="FF0000"/>
                </a:solidFill>
                <a:latin typeface="Arial"/>
                <a:ea typeface="ＭＳ Ｐゴシック"/>
              </a:rPr>
              <a:t>[in] = </a:t>
            </a:r>
            <a:r>
              <a:rPr lang="en-US" sz="2600" dirty="0" err="1">
                <a:solidFill>
                  <a:srgbClr val="FF0000"/>
                </a:solidFill>
                <a:latin typeface="Arial"/>
                <a:ea typeface="ＭＳ Ｐゴシック"/>
              </a:rPr>
              <a:t>nextProduced</a:t>
            </a:r>
            <a:r>
              <a:rPr lang="en-US" sz="2600" dirty="0">
                <a:solidFill>
                  <a:srgbClr val="FF0000"/>
                </a:solidFill>
                <a:latin typeface="Arial"/>
                <a:ea typeface="ＭＳ Ｐゴシック"/>
              </a:rPr>
              <a:t>;</a:t>
            </a:r>
            <a:endParaRPr dirty="0"/>
          </a:p>
          <a:p>
            <a:pPr>
              <a:lnSpc>
                <a:spcPct val="100000"/>
              </a:lnSpc>
            </a:pP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     in </a:t>
            </a:r>
            <a:r>
              <a:rPr lang="en-US" sz="2600" dirty="0">
                <a:solidFill>
                  <a:srgbClr val="FF0000"/>
                </a:solidFill>
                <a:latin typeface="Arial"/>
                <a:ea typeface="ＭＳ Ｐゴシック"/>
              </a:rPr>
              <a:t>= (in + 1) % BUFFER_SIZE;</a:t>
            </a:r>
            <a:endParaRPr dirty="0"/>
          </a:p>
          <a:p>
            <a:pPr>
              <a:lnSpc>
                <a:spcPct val="100000"/>
              </a:lnSpc>
            </a:pPr>
            <a:r>
              <a:rPr lang="en-US" sz="2600" dirty="0">
                <a:solidFill>
                  <a:srgbClr val="FF0000"/>
                </a:solidFill>
                <a:latin typeface="Arial"/>
                <a:ea typeface="ＭＳ Ｐゴシック"/>
              </a:rPr>
              <a:t>	</a:t>
            </a: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     </a:t>
            </a:r>
            <a:r>
              <a:rPr lang="en-US" sz="2600" dirty="0" smtClean="0">
                <a:solidFill>
                  <a:srgbClr val="FF0000"/>
                </a:solidFill>
                <a:latin typeface="Arial"/>
                <a:ea typeface="ＭＳ Ｐゴシック"/>
              </a:rPr>
              <a:t>count</a:t>
            </a:r>
            <a:r>
              <a:rPr lang="en-US" sz="2600" dirty="0">
                <a:solidFill>
                  <a:srgbClr val="FF0000"/>
                </a:solidFill>
                <a:latin typeface="Arial"/>
                <a:ea typeface="ＭＳ Ｐゴシック"/>
              </a:rPr>
              <a:t>++;</a:t>
            </a:r>
            <a:endParaRPr dirty="0"/>
          </a:p>
          <a:p>
            <a:pPr>
              <a:lnSpc>
                <a:spcPct val="100000"/>
              </a:lnSpc>
            </a:pPr>
            <a:r>
              <a:rPr lang="en-US" sz="2600" dirty="0">
                <a:solidFill>
                  <a:srgbClr val="FF0000"/>
                </a:solidFill>
                <a:latin typeface="Arial"/>
                <a:ea typeface="ＭＳ Ｐゴシック"/>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Consumer</a:t>
            </a:r>
            <a:endParaRPr/>
          </a:p>
        </p:txBody>
      </p:sp>
      <p:sp>
        <p:nvSpPr>
          <p:cNvPr id="84" name="CustomShape 2"/>
          <p:cNvSpPr/>
          <p:nvPr/>
        </p:nvSpPr>
        <p:spPr>
          <a:xfrm>
            <a:off x="457200" y="1616040"/>
            <a:ext cx="8228520" cy="4860000"/>
          </a:xfrm>
          <a:prstGeom prst="rect">
            <a:avLst/>
          </a:prstGeom>
        </p:spPr>
        <p:txBody>
          <a:bodyPr lIns="90000" tIns="45000" rIns="90000" bIns="45000"/>
          <a:lstStyle/>
          <a:p>
            <a:pPr>
              <a:lnSpc>
                <a:spcPct val="100000"/>
              </a:lnSpc>
            </a:pPr>
            <a:r>
              <a:rPr lang="en-US" sz="2000" dirty="0">
                <a:solidFill>
                  <a:srgbClr val="FF0000"/>
                </a:solidFill>
                <a:latin typeface="Arial"/>
                <a:ea typeface="ＭＳ Ｐゴシック"/>
              </a:rPr>
              <a:t>    </a:t>
            </a:r>
            <a:r>
              <a:rPr lang="en-US" sz="2600" dirty="0">
                <a:solidFill>
                  <a:srgbClr val="FF0000"/>
                </a:solidFill>
                <a:latin typeface="Arial"/>
                <a:ea typeface="ＭＳ Ｐゴシック"/>
              </a:rPr>
              <a:t>while (true)  {</a:t>
            </a:r>
            <a:endParaRPr dirty="0"/>
          </a:p>
          <a:p>
            <a:pPr>
              <a:lnSpc>
                <a:spcPct val="100000"/>
              </a:lnSpc>
            </a:pPr>
            <a:r>
              <a:rPr lang="en-US" sz="2600" dirty="0">
                <a:solidFill>
                  <a:srgbClr val="FF0000"/>
                </a:solidFill>
                <a:latin typeface="Arial"/>
                <a:ea typeface="ＭＳ Ｐゴシック"/>
              </a:rPr>
              <a:t>	        while (count == 0)</a:t>
            </a:r>
            <a:endParaRPr dirty="0"/>
          </a:p>
          <a:p>
            <a:pPr>
              <a:lnSpc>
                <a:spcPct val="100000"/>
              </a:lnSpc>
            </a:pPr>
            <a:r>
              <a:rPr lang="en-US" sz="2600" dirty="0">
                <a:solidFill>
                  <a:srgbClr val="FF0000"/>
                </a:solidFill>
                <a:latin typeface="Arial"/>
                <a:ea typeface="ＭＳ Ｐゴシック"/>
              </a:rPr>
              <a:t>		        ; // do nothing</a:t>
            </a:r>
            <a:endParaRPr dirty="0"/>
          </a:p>
          <a:p>
            <a:pPr>
              <a:lnSpc>
                <a:spcPct val="100000"/>
              </a:lnSpc>
            </a:pP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       </a:t>
            </a:r>
            <a:r>
              <a:rPr lang="en-US" sz="2600" dirty="0" err="1" smtClean="0">
                <a:solidFill>
                  <a:srgbClr val="FF0000"/>
                </a:solidFill>
                <a:latin typeface="Arial"/>
                <a:ea typeface="ＭＳ Ｐゴシック"/>
              </a:rPr>
              <a:t>nextConsumed</a:t>
            </a:r>
            <a:r>
              <a:rPr lang="en-US" sz="2600" dirty="0" smtClean="0">
                <a:solidFill>
                  <a:srgbClr val="FF0000"/>
                </a:solidFill>
                <a:latin typeface="Arial"/>
                <a:ea typeface="ＭＳ Ｐゴシック"/>
              </a:rPr>
              <a:t> </a:t>
            </a:r>
            <a:r>
              <a:rPr lang="en-US" sz="2600" dirty="0">
                <a:solidFill>
                  <a:srgbClr val="FF0000"/>
                </a:solidFill>
                <a:latin typeface="Arial"/>
                <a:ea typeface="ＭＳ Ｐゴシック"/>
              </a:rPr>
              <a:t>=  buffer[out];</a:t>
            </a:r>
            <a:endParaRPr dirty="0"/>
          </a:p>
          <a:p>
            <a:pPr>
              <a:lnSpc>
                <a:spcPct val="100000"/>
              </a:lnSpc>
            </a:pPr>
            <a:r>
              <a:rPr lang="en-US" sz="2600" dirty="0">
                <a:solidFill>
                  <a:srgbClr val="FF0000"/>
                </a:solidFill>
                <a:latin typeface="Arial"/>
                <a:ea typeface="ＭＳ Ｐゴシック"/>
              </a:rPr>
              <a:t>	</a:t>
            </a: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       </a:t>
            </a:r>
            <a:r>
              <a:rPr lang="en-US" sz="2600" dirty="0" smtClean="0">
                <a:solidFill>
                  <a:srgbClr val="FF0000"/>
                </a:solidFill>
                <a:latin typeface="Arial"/>
                <a:ea typeface="ＭＳ Ｐゴシック"/>
              </a:rPr>
              <a:t>out </a:t>
            </a:r>
            <a:r>
              <a:rPr lang="en-US" sz="2600" dirty="0">
                <a:solidFill>
                  <a:srgbClr val="FF0000"/>
                </a:solidFill>
                <a:latin typeface="Arial"/>
                <a:ea typeface="ＭＳ Ｐゴシック"/>
              </a:rPr>
              <a:t>= (out + 1) % BUFFER_SIZE;</a:t>
            </a:r>
            <a:endParaRPr dirty="0"/>
          </a:p>
          <a:p>
            <a:pPr>
              <a:lnSpc>
                <a:spcPct val="100000"/>
              </a:lnSpc>
            </a:pP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count-</a:t>
            </a:r>
            <a:r>
              <a:rPr lang="en-US" sz="2600" dirty="0">
                <a:solidFill>
                  <a:srgbClr val="FF0000"/>
                </a:solidFill>
                <a:latin typeface="Arial"/>
                <a:ea typeface="ＭＳ Ｐゴシック"/>
              </a:rPr>
              <a:t>-;</a:t>
            </a:r>
            <a:endParaRPr dirty="0"/>
          </a:p>
          <a:p>
            <a:pPr>
              <a:lnSpc>
                <a:spcPct val="100000"/>
              </a:lnSpc>
            </a:pPr>
            <a:endParaRPr dirty="0"/>
          </a:p>
          <a:p>
            <a:pPr>
              <a:lnSpc>
                <a:spcPct val="100000"/>
              </a:lnSpc>
            </a:pPr>
            <a:r>
              <a:rPr lang="en-US" sz="2600" dirty="0">
                <a:solidFill>
                  <a:srgbClr val="FF0000"/>
                </a:solidFill>
                <a:latin typeface="Arial"/>
                <a:ea typeface="ＭＳ Ｐゴシック"/>
              </a:rPr>
              <a:t>	</a:t>
            </a:r>
            <a:r>
              <a:rPr lang="en-US" sz="2600" dirty="0" smtClean="0">
                <a:solidFill>
                  <a:srgbClr val="FF0000"/>
                </a:solidFill>
                <a:latin typeface="Arial"/>
                <a:ea typeface="ＭＳ Ｐゴシック"/>
              </a:rPr>
              <a:t>        /*  </a:t>
            </a:r>
            <a:r>
              <a:rPr lang="en-US" sz="2600" dirty="0">
                <a:solidFill>
                  <a:srgbClr val="FF0000"/>
                </a:solidFill>
                <a:latin typeface="Arial"/>
                <a:ea typeface="ＭＳ Ｐゴシック"/>
              </a:rPr>
              <a:t>consume the item in </a:t>
            </a:r>
            <a:r>
              <a:rPr lang="en-US" sz="2600" dirty="0" err="1">
                <a:solidFill>
                  <a:srgbClr val="FF0000"/>
                </a:solidFill>
                <a:latin typeface="Arial"/>
                <a:ea typeface="ＭＳ Ｐゴシック"/>
              </a:rPr>
              <a:t>nextConsumed</a:t>
            </a:r>
            <a:r>
              <a:rPr lang="en-US" sz="2600" dirty="0">
                <a:solidFill>
                  <a:srgbClr val="FF0000"/>
                </a:solidFill>
                <a:latin typeface="Arial"/>
                <a:ea typeface="ＭＳ Ｐゴシック"/>
              </a:rPr>
              <a:t> */</a:t>
            </a:r>
            <a:endParaRPr dirty="0"/>
          </a:p>
          <a:p>
            <a:pPr>
              <a:lnSpc>
                <a:spcPct val="100000"/>
              </a:lnSpc>
            </a:pPr>
            <a:r>
              <a:rPr lang="en-US" sz="2600" dirty="0">
                <a:solidFill>
                  <a:srgbClr val="FF0000"/>
                </a:solidFill>
                <a:latin typeface="Arial"/>
                <a:ea typeface="ＭＳ Ｐゴシック"/>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rPr>
              <a:t>Producer-Consumer problem</a:t>
            </a:r>
            <a:endParaRPr/>
          </a:p>
        </p:txBody>
      </p:sp>
      <p:pic>
        <p:nvPicPr>
          <p:cNvPr id="86" name="Picture 3"/>
          <p:cNvPicPr/>
          <p:nvPr/>
        </p:nvPicPr>
        <p:blipFill>
          <a:blip r:embed="rId3"/>
          <a:stretch>
            <a:fillRect/>
          </a:stretch>
        </p:blipFill>
        <p:spPr>
          <a:xfrm>
            <a:off x="914400" y="1628640"/>
            <a:ext cx="7161840" cy="4618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Race Condition</a:t>
            </a:r>
            <a:endParaRPr/>
          </a:p>
        </p:txBody>
      </p:sp>
      <p:sp>
        <p:nvSpPr>
          <p:cNvPr id="88" name="CustomShape 2"/>
          <p:cNvSpPr/>
          <p:nvPr/>
        </p:nvSpPr>
        <p:spPr>
          <a:xfrm>
            <a:off x="457200" y="1658880"/>
            <a:ext cx="8228520" cy="4817160"/>
          </a:xfrm>
          <a:prstGeom prst="rect">
            <a:avLst/>
          </a:prstGeom>
        </p:spPr>
        <p:txBody>
          <a:bodyPr lIns="90000" tIns="45000" rIns="90000" bIns="45000"/>
          <a:lstStyle/>
          <a:p>
            <a:r>
              <a:rPr lang="en-US" dirty="0">
                <a:solidFill>
                  <a:srgbClr val="FF0000"/>
                </a:solidFill>
                <a:latin typeface="Arial"/>
                <a:ea typeface="ＭＳ Ｐゴシック"/>
              </a:rPr>
              <a:t>count++ </a:t>
            </a:r>
            <a:r>
              <a:rPr lang="en-US" dirty="0">
                <a:solidFill>
                  <a:srgbClr val="EAEAEA"/>
                </a:solidFill>
                <a:latin typeface="Arial"/>
                <a:ea typeface="ＭＳ Ｐゴシック"/>
              </a:rPr>
              <a:t>could be implemented as</a:t>
            </a:r>
            <a:endParaRPr dirty="0"/>
          </a:p>
          <a:p>
            <a:r>
              <a:rPr lang="en-US" dirty="0">
                <a:solidFill>
                  <a:srgbClr val="EAEAEA"/>
                </a:solidFill>
                <a:latin typeface="Arial"/>
                <a:ea typeface="ＭＳ Ｐゴシック"/>
              </a:rPr>
              <a:t>   </a:t>
            </a:r>
            <a:r>
              <a:rPr lang="en-US" dirty="0">
                <a:solidFill>
                  <a:srgbClr val="FF0000"/>
                </a:solidFill>
                <a:latin typeface="Arial"/>
                <a:ea typeface="ＭＳ Ｐゴシック"/>
              </a:rPr>
              <a:t>  register1 = count</a:t>
            </a:r>
            <a:endParaRPr dirty="0"/>
          </a:p>
          <a:p>
            <a:r>
              <a:rPr lang="en-US" dirty="0">
                <a:solidFill>
                  <a:srgbClr val="FF0000"/>
                </a:solidFill>
                <a:latin typeface="Arial"/>
                <a:ea typeface="ＭＳ Ｐゴシック"/>
              </a:rPr>
              <a:t>     register1 = register1 + 1</a:t>
            </a:r>
            <a:endParaRPr dirty="0"/>
          </a:p>
          <a:p>
            <a:pPr>
              <a:lnSpc>
                <a:spcPct val="90000"/>
              </a:lnSpc>
            </a:pPr>
            <a:r>
              <a:rPr lang="en-US" dirty="0">
                <a:solidFill>
                  <a:srgbClr val="FF0000"/>
                </a:solidFill>
                <a:latin typeface="Arial"/>
                <a:ea typeface="ＭＳ Ｐゴシック"/>
              </a:rPr>
              <a:t>     count = register1</a:t>
            </a:r>
            <a:endParaRPr dirty="0"/>
          </a:p>
          <a:p>
            <a:pPr>
              <a:lnSpc>
                <a:spcPct val="90000"/>
              </a:lnSpc>
            </a:pPr>
            <a:endParaRPr dirty="0"/>
          </a:p>
          <a:p>
            <a:pPr>
              <a:lnSpc>
                <a:spcPct val="90000"/>
              </a:lnSpc>
            </a:pPr>
            <a:r>
              <a:rPr lang="en-US" dirty="0">
                <a:solidFill>
                  <a:srgbClr val="179779"/>
                </a:solidFill>
                <a:latin typeface="Arial"/>
                <a:ea typeface="ＭＳ Ｐゴシック"/>
              </a:rPr>
              <a:t>count-- </a:t>
            </a:r>
            <a:r>
              <a:rPr lang="en-US" dirty="0">
                <a:solidFill>
                  <a:srgbClr val="EAEAEA"/>
                </a:solidFill>
                <a:latin typeface="Arial"/>
                <a:ea typeface="ＭＳ Ｐゴシック"/>
              </a:rPr>
              <a:t>could be implemented as</a:t>
            </a:r>
            <a:endParaRPr dirty="0"/>
          </a:p>
          <a:p>
            <a:pPr>
              <a:lnSpc>
                <a:spcPct val="90000"/>
              </a:lnSpc>
            </a:pPr>
            <a:r>
              <a:rPr lang="en-US" dirty="0">
                <a:solidFill>
                  <a:srgbClr val="EAEAEA"/>
                </a:solidFill>
                <a:latin typeface="Arial"/>
                <a:ea typeface="ＭＳ Ｐゴシック"/>
              </a:rPr>
              <a:t>     </a:t>
            </a:r>
            <a:r>
              <a:rPr lang="en-US" dirty="0">
                <a:solidFill>
                  <a:srgbClr val="179779"/>
                </a:solidFill>
                <a:latin typeface="Arial"/>
                <a:ea typeface="ＭＳ Ｐゴシック"/>
              </a:rPr>
              <a:t>register2 = count</a:t>
            </a:r>
            <a:endParaRPr dirty="0"/>
          </a:p>
          <a:p>
            <a:pPr>
              <a:lnSpc>
                <a:spcPct val="90000"/>
              </a:lnSpc>
            </a:pPr>
            <a:r>
              <a:rPr lang="en-US" dirty="0">
                <a:solidFill>
                  <a:srgbClr val="179779"/>
                </a:solidFill>
                <a:latin typeface="Arial"/>
                <a:ea typeface="ＭＳ Ｐゴシック"/>
              </a:rPr>
              <a:t>     register2 = register2 - 1</a:t>
            </a:r>
            <a:endParaRPr dirty="0"/>
          </a:p>
          <a:p>
            <a:pPr>
              <a:lnSpc>
                <a:spcPct val="90000"/>
              </a:lnSpc>
            </a:pPr>
            <a:r>
              <a:rPr lang="en-US" dirty="0">
                <a:solidFill>
                  <a:srgbClr val="179779"/>
                </a:solidFill>
                <a:latin typeface="Arial"/>
                <a:ea typeface="ＭＳ Ｐゴシック"/>
              </a:rPr>
              <a:t>     count = register2</a:t>
            </a:r>
            <a:endParaRPr dirty="0"/>
          </a:p>
          <a:p>
            <a:pPr>
              <a:lnSpc>
                <a:spcPct val="90000"/>
              </a:lnSpc>
            </a:pPr>
            <a:endParaRPr dirty="0"/>
          </a:p>
          <a:p>
            <a:pPr>
              <a:lnSpc>
                <a:spcPct val="90000"/>
              </a:lnSpc>
            </a:pPr>
            <a:r>
              <a:rPr lang="en-US" dirty="0">
                <a:solidFill>
                  <a:srgbClr val="EAEAEA"/>
                </a:solidFill>
                <a:latin typeface="Arial"/>
                <a:ea typeface="ＭＳ Ｐゴシック"/>
              </a:rPr>
              <a:t>Consider this execution interleaving with “count = 5” initially:</a:t>
            </a:r>
            <a:endParaRPr dirty="0"/>
          </a:p>
          <a:p>
            <a:pPr>
              <a:lnSpc>
                <a:spcPct val="90000"/>
              </a:lnSpc>
            </a:pPr>
            <a:r>
              <a:rPr lang="en-US" dirty="0">
                <a:solidFill>
                  <a:srgbClr val="EAEAEA"/>
                </a:solidFill>
                <a:latin typeface="Arial"/>
                <a:ea typeface="ＭＳ Ｐゴシック"/>
              </a:rPr>
              <a:t>S0: producer execute </a:t>
            </a:r>
            <a:r>
              <a:rPr lang="en-US" dirty="0">
                <a:solidFill>
                  <a:srgbClr val="FF0000"/>
                </a:solidFill>
                <a:latin typeface="Arial"/>
                <a:ea typeface="ＭＳ Ｐゴシック"/>
              </a:rPr>
              <a:t>register1 = count   		</a:t>
            </a:r>
            <a:r>
              <a:rPr lang="en-US" dirty="0">
                <a:solidFill>
                  <a:srgbClr val="EAEAEA"/>
                </a:solidFill>
                <a:latin typeface="Arial"/>
                <a:ea typeface="ＭＳ Ｐゴシック"/>
              </a:rPr>
              <a:t>{register1 = 5}</a:t>
            </a:r>
            <a:endParaRPr dirty="0"/>
          </a:p>
          <a:p>
            <a:pPr>
              <a:lnSpc>
                <a:spcPct val="90000"/>
              </a:lnSpc>
            </a:pPr>
            <a:r>
              <a:rPr lang="en-US" dirty="0">
                <a:solidFill>
                  <a:srgbClr val="EAEAEA"/>
                </a:solidFill>
                <a:latin typeface="Arial"/>
                <a:ea typeface="ＭＳ Ｐゴシック"/>
              </a:rPr>
              <a:t>S1: producer execute </a:t>
            </a:r>
            <a:r>
              <a:rPr lang="en-US" dirty="0">
                <a:solidFill>
                  <a:srgbClr val="FF0000"/>
                </a:solidFill>
                <a:latin typeface="Arial"/>
                <a:ea typeface="ＭＳ Ｐゴシック"/>
              </a:rPr>
              <a:t>register1 = register1 + 1   	</a:t>
            </a:r>
            <a:r>
              <a:rPr lang="en-US" dirty="0">
                <a:solidFill>
                  <a:srgbClr val="EAEAEA"/>
                </a:solidFill>
                <a:latin typeface="Arial"/>
                <a:ea typeface="ＭＳ Ｐゴシック"/>
              </a:rPr>
              <a:t>{register1 = 6} </a:t>
            </a:r>
            <a:endParaRPr dirty="0"/>
          </a:p>
          <a:p>
            <a:pPr>
              <a:lnSpc>
                <a:spcPct val="90000"/>
              </a:lnSpc>
            </a:pPr>
            <a:r>
              <a:rPr lang="en-US" dirty="0">
                <a:solidFill>
                  <a:srgbClr val="EAEAEA"/>
                </a:solidFill>
                <a:latin typeface="Arial"/>
                <a:ea typeface="ＭＳ Ｐゴシック"/>
              </a:rPr>
              <a:t>S2: consumer execute </a:t>
            </a:r>
            <a:r>
              <a:rPr lang="en-US" dirty="0">
                <a:solidFill>
                  <a:srgbClr val="F8F8F8"/>
                </a:solidFill>
                <a:latin typeface="Arial"/>
                <a:ea typeface="ＭＳ Ｐゴシック"/>
              </a:rPr>
              <a:t>register2 = count</a:t>
            </a:r>
            <a:r>
              <a:rPr lang="en-US" dirty="0">
                <a:solidFill>
                  <a:srgbClr val="EAEAEA"/>
                </a:solidFill>
                <a:latin typeface="Arial"/>
                <a:ea typeface="ＭＳ Ｐゴシック"/>
              </a:rPr>
              <a:t>   		{register2 = 5} </a:t>
            </a:r>
            <a:endParaRPr dirty="0"/>
          </a:p>
          <a:p>
            <a:pPr>
              <a:lnSpc>
                <a:spcPct val="90000"/>
              </a:lnSpc>
            </a:pPr>
            <a:r>
              <a:rPr lang="en-US" dirty="0">
                <a:solidFill>
                  <a:srgbClr val="EAEAEA"/>
                </a:solidFill>
                <a:latin typeface="Arial"/>
                <a:ea typeface="ＭＳ Ｐゴシック"/>
              </a:rPr>
              <a:t>S3: consumer execute </a:t>
            </a:r>
            <a:r>
              <a:rPr lang="en-US" dirty="0">
                <a:solidFill>
                  <a:srgbClr val="F8F8F8"/>
                </a:solidFill>
                <a:latin typeface="Arial"/>
                <a:ea typeface="ＭＳ Ｐゴシック"/>
              </a:rPr>
              <a:t>register2 = register2 - 1</a:t>
            </a:r>
            <a:r>
              <a:rPr lang="en-US" dirty="0">
                <a:solidFill>
                  <a:srgbClr val="EAEAEA"/>
                </a:solidFill>
                <a:latin typeface="Arial"/>
                <a:ea typeface="ＭＳ Ｐゴシック"/>
              </a:rPr>
              <a:t>  	{register2 = 4} </a:t>
            </a:r>
            <a:endParaRPr dirty="0"/>
          </a:p>
          <a:p>
            <a:pPr>
              <a:lnSpc>
                <a:spcPct val="90000"/>
              </a:lnSpc>
            </a:pPr>
            <a:r>
              <a:rPr lang="en-US" dirty="0">
                <a:solidFill>
                  <a:srgbClr val="EAEAEA"/>
                </a:solidFill>
                <a:latin typeface="Arial"/>
                <a:ea typeface="ＭＳ Ｐゴシック"/>
              </a:rPr>
              <a:t>S4: producer execute </a:t>
            </a:r>
            <a:r>
              <a:rPr lang="en-US" dirty="0">
                <a:solidFill>
                  <a:srgbClr val="FF0000"/>
                </a:solidFill>
                <a:latin typeface="Arial"/>
                <a:ea typeface="ＭＳ Ｐゴシック"/>
              </a:rPr>
              <a:t>count = register1   		</a:t>
            </a:r>
            <a:r>
              <a:rPr lang="en-US" dirty="0">
                <a:solidFill>
                  <a:srgbClr val="EAEAEA"/>
                </a:solidFill>
                <a:latin typeface="Arial"/>
                <a:ea typeface="ＭＳ Ｐゴシック"/>
              </a:rPr>
              <a:t>{count = 6 } </a:t>
            </a:r>
            <a:endParaRPr dirty="0"/>
          </a:p>
          <a:p>
            <a:pPr>
              <a:lnSpc>
                <a:spcPct val="90000"/>
              </a:lnSpc>
            </a:pPr>
            <a:r>
              <a:rPr lang="en-US" dirty="0">
                <a:solidFill>
                  <a:srgbClr val="EAEAEA"/>
                </a:solidFill>
                <a:latin typeface="Arial"/>
                <a:ea typeface="ＭＳ Ｐゴシック"/>
              </a:rPr>
              <a:t>S5: consumer execute </a:t>
            </a:r>
            <a:r>
              <a:rPr lang="en-US" dirty="0">
                <a:solidFill>
                  <a:srgbClr val="F8F8F8"/>
                </a:solidFill>
                <a:latin typeface="Arial"/>
                <a:ea typeface="ＭＳ Ｐゴシック"/>
              </a:rPr>
              <a:t>count = register2</a:t>
            </a:r>
            <a:r>
              <a:rPr lang="en-US" dirty="0">
                <a:solidFill>
                  <a:srgbClr val="EAEAEA"/>
                </a:solidFill>
                <a:latin typeface="Arial"/>
                <a:ea typeface="ＭＳ Ｐゴシック"/>
              </a:rPr>
              <a:t>   		{count = 4}</a:t>
            </a:r>
            <a:endParaRPr dirty="0"/>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Trade Gothic LT Std"/>
              </a:rPr>
              <a:t>Race Condition</a:t>
            </a:r>
            <a:endParaRPr/>
          </a:p>
        </p:txBody>
      </p:sp>
      <p:sp>
        <p:nvSpPr>
          <p:cNvPr id="90" name="CustomShape 2"/>
          <p:cNvSpPr/>
          <p:nvPr/>
        </p:nvSpPr>
        <p:spPr>
          <a:xfrm>
            <a:off x="457200" y="1600200"/>
            <a:ext cx="8228520" cy="4524840"/>
          </a:xfrm>
          <a:prstGeom prst="rect">
            <a:avLst/>
          </a:prstGeom>
        </p:spPr>
        <p:txBody>
          <a:bodyPr lIns="90000" tIns="45000" rIns="90000" bIns="45000"/>
          <a:lstStyle/>
          <a:p>
            <a:pPr>
              <a:lnSpc>
                <a:spcPct val="100000"/>
              </a:lnSpc>
              <a:buFont typeface="Arial"/>
              <a:buChar char="•"/>
            </a:pPr>
            <a:r>
              <a:rPr lang="en-US" sz="3200">
                <a:solidFill>
                  <a:srgbClr val="EAEAEA"/>
                </a:solidFill>
                <a:latin typeface="Trade Gothic LT Std"/>
              </a:rPr>
              <a:t>A condition where two or more threads/processes modify a shared resource and the final result depends on the relative timing of their execution.</a:t>
            </a: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Trade Gothic LT Std"/>
              </a:rPr>
              <a:t>How to prevent the problem?</a:t>
            </a:r>
            <a:endParaRPr/>
          </a:p>
        </p:txBody>
      </p:sp>
      <p:sp>
        <p:nvSpPr>
          <p:cNvPr id="92" name="CustomShape 2"/>
          <p:cNvSpPr/>
          <p:nvPr/>
        </p:nvSpPr>
        <p:spPr>
          <a:xfrm>
            <a:off x="457200" y="1600200"/>
            <a:ext cx="8228520" cy="4524840"/>
          </a:xfrm>
          <a:prstGeom prst="rect">
            <a:avLst/>
          </a:prstGeom>
        </p:spPr>
        <p:txBody>
          <a:bodyPr lIns="90000" tIns="45000" rIns="90000" bIns="45000"/>
          <a:lstStyle/>
          <a:p>
            <a:pPr>
              <a:lnSpc>
                <a:spcPct val="100000"/>
              </a:lnSpc>
              <a:buFont typeface="Arial"/>
              <a:buChar char="•"/>
            </a:pPr>
            <a:r>
              <a:rPr lang="en-US" sz="3200">
                <a:solidFill>
                  <a:srgbClr val="EAEAEA"/>
                </a:solidFill>
                <a:latin typeface="Trade Gothic LT Std"/>
              </a:rPr>
              <a:t>Restricted access to shared variables and resources</a:t>
            </a:r>
            <a:endParaRPr/>
          </a:p>
          <a:p>
            <a:pPr>
              <a:lnSpc>
                <a:spcPct val="100000"/>
              </a:lnSpc>
            </a:pPr>
            <a:endParaRPr/>
          </a:p>
          <a:p>
            <a:pPr>
              <a:lnSpc>
                <a:spcPct val="100000"/>
              </a:lnSpc>
              <a:buFont typeface="Arial"/>
              <a:buChar char="•"/>
            </a:pPr>
            <a:r>
              <a:rPr lang="en-US" sz="3200">
                <a:solidFill>
                  <a:srgbClr val="EAEAEA"/>
                </a:solidFill>
                <a:latin typeface="Trade Gothic LT Std"/>
              </a:rPr>
              <a:t>Implementing critical section</a:t>
            </a:r>
            <a:endParaRPr/>
          </a:p>
          <a:p>
            <a:pPr>
              <a:lnSpc>
                <a:spcPct val="100000"/>
              </a:lnSpc>
            </a:pPr>
            <a:endParaRPr/>
          </a:p>
          <a:p>
            <a:pPr>
              <a:lnSpc>
                <a:spcPct val="100000"/>
              </a:lnSpc>
              <a:buFont typeface="Arial"/>
              <a:buChar char="•"/>
            </a:pPr>
            <a:r>
              <a:rPr lang="en-US" sz="3200">
                <a:solidFill>
                  <a:srgbClr val="EAEAEA"/>
                </a:solidFill>
                <a:latin typeface="Trade Gothic LT Std"/>
              </a:rPr>
              <a:t>Requiring mutual execution</a:t>
            </a:r>
            <a:endParaRPr/>
          </a:p>
          <a:p>
            <a:pPr>
              <a:lnSpc>
                <a:spcPct val="100000"/>
              </a:lnSpc>
            </a:pPr>
            <a:endParaRPr/>
          </a:p>
        </p:txBody>
      </p:sp>
      <p:sp>
        <p:nvSpPr>
          <p:cNvPr id="93" name="CustomShape 3"/>
          <p:cNvSpPr/>
          <p:nvPr/>
        </p:nvSpPr>
        <p:spPr>
          <a:xfrm>
            <a:off x="7764480" y="6411960"/>
            <a:ext cx="613080" cy="363960"/>
          </a:xfrm>
          <a:prstGeom prst="rect">
            <a:avLst/>
          </a:prstGeom>
        </p:spPr>
        <p:txBody>
          <a:bodyPr wrap="none" lIns="90000" tIns="45000" rIns="90000" bIns="45000"/>
          <a:lstStyle/>
          <a:p>
            <a:pPr>
              <a:lnSpc>
                <a:spcPct val="100000"/>
              </a:lnSpc>
            </a:pPr>
            <a:r>
              <a:rPr lang="en-US" b="1">
                <a:solidFill>
                  <a:srgbClr val="111111"/>
                </a:solidFill>
                <a:latin typeface="Trade Gothic LT Std"/>
              </a:rPr>
              <a:t>Q2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304920"/>
            <a:ext cx="8228520" cy="114192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Structure of a typical process</a:t>
            </a:r>
            <a:endParaRPr/>
          </a:p>
        </p:txBody>
      </p:sp>
      <p:sp>
        <p:nvSpPr>
          <p:cNvPr id="95" name="CustomShape 2"/>
          <p:cNvSpPr/>
          <p:nvPr/>
        </p:nvSpPr>
        <p:spPr>
          <a:xfrm>
            <a:off x="457200" y="1682640"/>
            <a:ext cx="8228520" cy="4412160"/>
          </a:xfrm>
          <a:prstGeom prst="rect">
            <a:avLst/>
          </a:prstGeom>
        </p:spPr>
        <p:txBody>
          <a:bodyPr lIns="90000" tIns="45000" rIns="90000" bIns="45000"/>
          <a:lstStyle/>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do { </a:t>
            </a:r>
            <a:r>
              <a:rPr lang="en-US" sz="3200">
                <a:solidFill>
                  <a:srgbClr val="FF0000"/>
                </a:solidFill>
                <a:latin typeface="Arial"/>
                <a:ea typeface="ＭＳ Ｐゴシック"/>
              </a:rPr>
              <a:t> </a:t>
            </a:r>
            <a:endParaRPr/>
          </a:p>
          <a:p>
            <a:pPr>
              <a:lnSpc>
                <a:spcPct val="100000"/>
              </a:lnSpc>
            </a:pPr>
            <a:r>
              <a:rPr lang="en-US" sz="3200">
                <a:solidFill>
                  <a:srgbClr val="FF0000"/>
                </a:solidFill>
                <a:latin typeface="Arial"/>
                <a:ea typeface="ＭＳ Ｐゴシック"/>
              </a:rPr>
              <a:t>		entry section</a:t>
            </a:r>
            <a:endParaRPr/>
          </a:p>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critical section </a:t>
            </a:r>
            <a:endParaRPr/>
          </a:p>
          <a:p>
            <a:pPr>
              <a:lnSpc>
                <a:spcPct val="100000"/>
              </a:lnSpc>
            </a:pPr>
            <a:r>
              <a:rPr lang="en-US" sz="3200">
                <a:solidFill>
                  <a:srgbClr val="0000FF"/>
                </a:solidFill>
                <a:latin typeface="Arial"/>
                <a:ea typeface="ＭＳ Ｐゴシック"/>
              </a:rPr>
              <a:t>		</a:t>
            </a:r>
            <a:r>
              <a:rPr lang="en-US" sz="3200">
                <a:solidFill>
                  <a:srgbClr val="FF0000"/>
                </a:solidFill>
                <a:latin typeface="Arial"/>
                <a:ea typeface="ＭＳ Ｐゴシック"/>
              </a:rPr>
              <a:t>exit section</a:t>
            </a:r>
            <a:endParaRPr/>
          </a:p>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remainder section </a:t>
            </a:r>
            <a:endParaRPr/>
          </a:p>
          <a:p>
            <a:pPr>
              <a:lnSpc>
                <a:spcPct val="100000"/>
              </a:lnSpc>
            </a:pPr>
            <a:r>
              <a:rPr lang="en-US" sz="3200">
                <a:solidFill>
                  <a:srgbClr val="179779"/>
                </a:solidFill>
                <a:latin typeface="Arial"/>
                <a:ea typeface="ＭＳ Ｐゴシック"/>
              </a:rPr>
              <a:t>	} while (TRUE); </a:t>
            </a:r>
            <a:r>
              <a:rPr lang="en-US" sz="1600">
                <a:solidFill>
                  <a:srgbClr val="0000FF"/>
                </a:solidFill>
                <a:latin typeface="Arial"/>
                <a:ea typeface="ＭＳ Ｐゴシック"/>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TotalTime>
  <Words>1314</Words>
  <Application>Microsoft Macintosh PowerPoint</Application>
  <PresentationFormat>On-screen Show (4:3)</PresentationFormat>
  <Paragraphs>261</Paragraphs>
  <Slides>19</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DejaVu Sans</vt:lpstr>
      <vt:lpstr>Monotype Sorts</vt:lpstr>
      <vt:lpstr>ＭＳ Ｐゴシック</vt:lpstr>
      <vt:lpstr>StarSymbol</vt:lpstr>
      <vt:lpstr>Times New Roman</vt:lpstr>
      <vt:lpstr>Trade Gothic LT Std</vt:lpstr>
      <vt:lpstr>Verdana</vt:lpstr>
      <vt:lpstr>Arial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7</cp:revision>
  <dcterms:modified xsi:type="dcterms:W3CDTF">2017-01-17T14:14:48Z</dcterms:modified>
</cp:coreProperties>
</file>