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94488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94488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1944886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1944886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1944886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1944886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944886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944886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194488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194488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9448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9448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94488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194488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94488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94488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94488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194488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1944886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1944886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1944886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1944886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1944886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1944886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74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pbui/teaching/cse.30341.fa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March 21, 2019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CC87-5C4D-5848-8347-13F19BA1FA30}"/>
              </a:ext>
            </a:extLst>
          </p:cNvPr>
          <p:cNvSpPr txBox="1"/>
          <p:nvPr/>
        </p:nvSpPr>
        <p:spPr>
          <a:xfrm>
            <a:off x="5632063" y="6421821"/>
            <a:ext cx="655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ND </a:t>
            </a:r>
            <a:r>
              <a:rPr lang="en-US" dirty="0">
                <a:hlinkClick r:id="rId3"/>
              </a:rPr>
              <a:t>CSE 30341 Operating System Principles (Fall 2017)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SJF</a:t>
            </a:r>
            <a:r>
              <a:rPr lang="en" dirty="0">
                <a:solidFill>
                  <a:srgbClr val="002B5B"/>
                </a:solidFill>
              </a:rPr>
              <a:t>: </a:t>
            </a:r>
            <a:r>
              <a:rPr lang="en" dirty="0">
                <a:solidFill>
                  <a:srgbClr val="DCB439"/>
                </a:solidFill>
              </a:rPr>
              <a:t>Convoy Effect II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/>
              <a:t> </a:t>
            </a:r>
            <a:r>
              <a:rPr lang="en" sz="2400" dirty="0"/>
              <a:t>arrives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runs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 dirty="0"/>
              <a:t> seconds, while </a:t>
            </a:r>
            <a:r>
              <a:rPr lang="en" sz="2400" b="1" dirty="0">
                <a:solidFill>
                  <a:srgbClr val="002B5B"/>
                </a:solidFill>
              </a:rPr>
              <a:t>B</a:t>
            </a:r>
            <a:r>
              <a:rPr lang="en" sz="2400" dirty="0"/>
              <a:t> and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also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but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(30 + (35 - 5) + (40 - 5)) / 3 ~= 31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(30 - 5) + (35 - 5)) / 3 = 18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33"/>
          <p:cNvSpPr/>
          <p:nvPr/>
        </p:nvSpPr>
        <p:spPr>
          <a:xfrm>
            <a:off x="33068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589780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646840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7352270" y="753762"/>
            <a:ext cx="3315830" cy="846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If we relax </a:t>
            </a:r>
            <a:r>
              <a:rPr lang="en" b="1">
                <a:solidFill>
                  <a:srgbClr val="4A3651"/>
                </a:solidFill>
              </a:rPr>
              <a:t>Assumption 2</a:t>
            </a:r>
            <a:r>
              <a:rPr lang="en"/>
              <a:t>, we see that </a:t>
            </a:r>
            <a:r>
              <a:rPr lang="en" b="1">
                <a:solidFill>
                  <a:srgbClr val="999623"/>
                </a:solidFill>
              </a:rPr>
              <a:t>SJF</a:t>
            </a:r>
            <a:r>
              <a:rPr lang="en"/>
              <a:t> is still susceptible to the </a:t>
            </a:r>
            <a:r>
              <a:rPr lang="en" b="1">
                <a:solidFill>
                  <a:srgbClr val="5F1709"/>
                </a:solidFill>
              </a:rPr>
              <a:t>Convoy Effect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STCF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84" name="Google Shape;18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If we relax </a:t>
            </a:r>
            <a:r>
              <a:rPr lang="en" sz="2400" b="1" dirty="0">
                <a:solidFill>
                  <a:srgbClr val="4A3651"/>
                </a:solidFill>
              </a:rPr>
              <a:t>Assumption 3</a:t>
            </a:r>
            <a:r>
              <a:rPr lang="en" sz="2400" dirty="0"/>
              <a:t>, we can use a timer interrupt to preempt a running process and switch to the the job with the </a:t>
            </a:r>
            <a:r>
              <a:rPr lang="en" sz="2400" b="1" dirty="0">
                <a:solidFill>
                  <a:srgbClr val="999623"/>
                </a:solidFill>
              </a:rPr>
              <a:t>shortest time to completion first (STCF)</a:t>
            </a:r>
            <a:r>
              <a:rPr lang="en" sz="2400" dirty="0"/>
              <a:t>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(40 + (10 - 5) + (15 - 5)) / 3 ~= 18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(10 - 5)) / 3 = 3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34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4"/>
          <p:cNvSpPr/>
          <p:nvPr/>
        </p:nvSpPr>
        <p:spPr>
          <a:xfrm>
            <a:off x="5018650" y="2858550"/>
            <a:ext cx="20682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387745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444805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3306850" y="2858550"/>
            <a:ext cx="570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3C0A5-5C49-47EC-ADF7-98F866E2B48A}"/>
              </a:ext>
            </a:extLst>
          </p:cNvPr>
          <p:cNvSpPr/>
          <p:nvPr/>
        </p:nvSpPr>
        <p:spPr>
          <a:xfrm>
            <a:off x="7988643" y="5388367"/>
            <a:ext cx="387295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Turnaround time is </a:t>
            </a:r>
            <a:r>
              <a:rPr lang="en-US" sz="2800" dirty="0">
                <a:solidFill>
                  <a:srgbClr val="00B0F0"/>
                </a:solidFill>
              </a:rPr>
              <a:t>good</a:t>
            </a:r>
            <a:r>
              <a:rPr lang="en-US" sz="2800" dirty="0"/>
              <a:t>.</a:t>
            </a:r>
          </a:p>
          <a:p>
            <a:r>
              <a:rPr lang="en-US" sz="2800" dirty="0"/>
              <a:t>Response time is </a:t>
            </a:r>
            <a:r>
              <a:rPr lang="en-US" sz="2800" dirty="0">
                <a:solidFill>
                  <a:srgbClr val="FF0000"/>
                </a:solidFill>
              </a:rPr>
              <a:t>poor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Instead of running jobs to completion, we use a timer interrupt to rotate through processes:</a:t>
            </a: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i="1"/>
              <a:t>Each process is executed for a certain </a:t>
            </a:r>
            <a:r>
              <a:rPr lang="en" b="1" i="1">
                <a:solidFill>
                  <a:srgbClr val="999623"/>
                </a:solidFill>
              </a:rPr>
              <a:t>time slice</a:t>
            </a:r>
            <a:r>
              <a:rPr lang="en" i="1"/>
              <a:t> before another process is selected.</a:t>
            </a:r>
            <a:endParaRPr i="1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/>
              <a:t>This is a </a:t>
            </a:r>
            <a:r>
              <a:rPr lang="en" b="1">
                <a:solidFill>
                  <a:srgbClr val="4A3651"/>
                </a:solidFill>
              </a:rPr>
              <a:t>fair</a:t>
            </a:r>
            <a:r>
              <a:rPr lang="en"/>
              <a:t> policy since it evenly divides the the CPU among active processes.</a:t>
            </a:r>
            <a:endParaRPr/>
          </a:p>
        </p:txBody>
      </p:sp>
      <p:sp>
        <p:nvSpPr>
          <p:cNvPr id="207" name="Google Shape;207;p37"/>
          <p:cNvSpPr/>
          <p:nvPr/>
        </p:nvSpPr>
        <p:spPr>
          <a:xfrm>
            <a:off x="3909600" y="4499575"/>
            <a:ext cx="546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4456200" y="4499575"/>
            <a:ext cx="546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5002800" y="4499575"/>
            <a:ext cx="546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549400" y="4499575"/>
            <a:ext cx="5466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6096000" y="4499575"/>
            <a:ext cx="5466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642600" y="4499575"/>
            <a:ext cx="546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7189200" y="4499575"/>
            <a:ext cx="546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7735800" y="4499575"/>
            <a:ext cx="5466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Example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Jobs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 each: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(13 + 14 + 15) / 3 = 14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+ 1 + 2) / 3 = 1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39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39"/>
          <p:cNvSpPr/>
          <p:nvPr/>
        </p:nvSpPr>
        <p:spPr>
          <a:xfrm>
            <a:off x="3306850" y="2858550"/>
            <a:ext cx="5724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3879250" y="2858550"/>
            <a:ext cx="5724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4451650" y="2858550"/>
            <a:ext cx="5724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5024050" y="2858550"/>
            <a:ext cx="5724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5596450" y="2858550"/>
            <a:ext cx="5724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6168850" y="2858550"/>
            <a:ext cx="5724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Round Robin: </a:t>
            </a:r>
            <a:r>
              <a:rPr lang="en">
                <a:solidFill>
                  <a:srgbClr val="DCB439"/>
                </a:solidFill>
              </a:rPr>
              <a:t>Summary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002B5B"/>
                </a:solidFill>
              </a:rPr>
              <a:t>Lessons</a:t>
            </a:r>
            <a:r>
              <a:rPr lang="en"/>
              <a:t>:</a:t>
            </a:r>
            <a:endParaRPr/>
          </a:p>
          <a:p>
            <a:pPr marL="0" indent="0">
              <a:buNone/>
            </a:pPr>
            <a:endParaRPr/>
          </a:p>
          <a:p>
            <a:pPr indent="-381000"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 </a:t>
            </a:r>
            <a:r>
              <a:rPr lang="en" sz="2400"/>
              <a:t>is relatively straightforward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generally has poor </a:t>
            </a:r>
            <a:r>
              <a:rPr lang="en" sz="2400" b="1">
                <a:solidFill>
                  <a:srgbClr val="4A3651"/>
                </a:solidFill>
              </a:rPr>
              <a:t>turnaround time</a:t>
            </a:r>
            <a:br>
              <a:rPr lang="en" sz="2400" b="1">
                <a:solidFill>
                  <a:srgbClr val="4A3651"/>
                </a:solidFill>
              </a:rPr>
            </a:br>
            <a:endParaRPr sz="2400" b="1">
              <a:solidFill>
                <a:srgbClr val="4A3651"/>
              </a:solidFill>
            </a:endParaRPr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generally has good </a:t>
            </a:r>
            <a:r>
              <a:rPr lang="en" sz="2400" b="1">
                <a:solidFill>
                  <a:srgbClr val="5AABBC"/>
                </a:solidFill>
              </a:rPr>
              <a:t>response time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 </a:t>
            </a:r>
            <a:r>
              <a:rPr lang="en" sz="2400"/>
              <a:t>requires </a:t>
            </a:r>
            <a:r>
              <a:rPr lang="en" sz="2400" b="1">
                <a:solidFill>
                  <a:srgbClr val="465510"/>
                </a:solidFill>
              </a:rPr>
              <a:t>preemption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>
                <a:solidFill>
                  <a:srgbClr val="999623"/>
                </a:solidFill>
              </a:rPr>
              <a:t>Round Robin</a:t>
            </a:r>
            <a:r>
              <a:rPr lang="en" sz="2400"/>
              <a:t> has some overhead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376E-5DD2-4B28-877A-04AB35B6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Moodle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6B71-1128-421A-9EF6-0D9E53DA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for "Scheduling 1 in class" on Moodle</a:t>
            </a:r>
          </a:p>
          <a:p>
            <a:r>
              <a:rPr lang="en-US" dirty="0">
                <a:cs typeface="Calibri"/>
              </a:rPr>
              <a:t>You have unlimited tries</a:t>
            </a:r>
          </a:p>
        </p:txBody>
      </p:sp>
    </p:spTree>
    <p:extLst>
      <p:ext uri="{BB962C8B-B14F-4D97-AF65-F5344CB8AC3E}">
        <p14:creationId xmlns:p14="http://schemas.microsoft.com/office/powerpoint/2010/main" val="366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/>
              <a:t>What is the purpose of a </a:t>
            </a:r>
            <a:r>
              <a:rPr lang="en" b="1">
                <a:solidFill>
                  <a:srgbClr val="465510"/>
                </a:solidFill>
              </a:rPr>
              <a:t>scheduler</a:t>
            </a:r>
            <a:r>
              <a:rPr lang="en"/>
              <a:t>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When does a </a:t>
            </a:r>
            <a:r>
              <a:rPr lang="en" b="1">
                <a:solidFill>
                  <a:srgbClr val="465510"/>
                </a:solidFill>
              </a:rPr>
              <a:t>scheduler</a:t>
            </a:r>
            <a:r>
              <a:rPr lang="en"/>
              <a:t> execute?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What are some common </a:t>
            </a:r>
            <a:r>
              <a:rPr lang="en" b="1">
                <a:solidFill>
                  <a:srgbClr val="999623"/>
                </a:solidFill>
              </a:rPr>
              <a:t>scheduling policies</a:t>
            </a:r>
            <a:r>
              <a:rPr lang="en"/>
              <a:t>?</a:t>
            </a:r>
            <a:br>
              <a:rPr lang="en"/>
            </a:br>
            <a:endParaRPr/>
          </a:p>
          <a:p>
            <a:pPr>
              <a:spcBef>
                <a:spcPts val="0"/>
              </a:spcBef>
              <a:buAutoNum type="arabicPeriod"/>
            </a:pPr>
            <a:r>
              <a:rPr lang="en"/>
              <a:t>How do we </a:t>
            </a:r>
            <a:r>
              <a:rPr lang="en" b="1">
                <a:solidFill>
                  <a:srgbClr val="5AABBC"/>
                </a:solidFill>
              </a:rPr>
              <a:t>evaluate</a:t>
            </a:r>
            <a:r>
              <a:rPr lang="en"/>
              <a:t> a </a:t>
            </a:r>
            <a:r>
              <a:rPr lang="en" b="1">
                <a:solidFill>
                  <a:srgbClr val="999623"/>
                </a:solidFill>
              </a:rPr>
              <a:t>scheduling policy</a:t>
            </a:r>
            <a:r>
              <a:rPr lang="en"/>
              <a:t>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Whenever we need to decide which process to run next, we invoke the </a:t>
            </a:r>
            <a:r>
              <a:rPr lang="en" b="1" dirty="0">
                <a:solidFill>
                  <a:srgbClr val="465510"/>
                </a:solidFill>
              </a:rPr>
              <a:t>scheduler</a:t>
            </a:r>
            <a:r>
              <a:rPr lang="en" dirty="0"/>
              <a:t>: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</a:pPr>
            <a:r>
              <a:rPr lang="en" sz="2400" dirty="0"/>
              <a:t>A process </a:t>
            </a:r>
            <a:r>
              <a:rPr lang="en" sz="2400" b="1" dirty="0">
                <a:solidFill>
                  <a:srgbClr val="5F1709"/>
                </a:solidFill>
              </a:rPr>
              <a:t>terminates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A process </a:t>
            </a:r>
            <a:r>
              <a:rPr lang="en" sz="2400" b="1" dirty="0">
                <a:solidFill>
                  <a:srgbClr val="DCB439"/>
                </a:solidFill>
              </a:rPr>
              <a:t>blocks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A </a:t>
            </a:r>
            <a:r>
              <a:rPr lang="en" sz="2400" b="1" dirty="0">
                <a:solidFill>
                  <a:srgbClr val="002B5B"/>
                </a:solidFill>
              </a:rPr>
              <a:t>timer interrupt</a:t>
            </a:r>
            <a:r>
              <a:rPr lang="en" sz="2400" dirty="0"/>
              <a:t> (preemptive multitasking)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dirty="0"/>
              <a:t>The decision making process is called a </a:t>
            </a:r>
            <a:r>
              <a:rPr lang="en" b="1" dirty="0">
                <a:solidFill>
                  <a:srgbClr val="999623"/>
                </a:solidFill>
              </a:rPr>
              <a:t>scheduling policy </a:t>
            </a:r>
            <a:r>
              <a:rPr lang="en" dirty="0"/>
              <a:t>or </a:t>
            </a:r>
            <a:r>
              <a:rPr lang="en" b="1" dirty="0">
                <a:solidFill>
                  <a:srgbClr val="999623"/>
                </a:solidFill>
              </a:rPr>
              <a:t>discipline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Workload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make scheduling policies, we need to consider our </a:t>
            </a:r>
            <a:r>
              <a:rPr lang="en" b="1" dirty="0">
                <a:solidFill>
                  <a:srgbClr val="5F1709"/>
                </a:solidFill>
              </a:rPr>
              <a:t>workload</a:t>
            </a:r>
            <a:r>
              <a:rPr lang="en" dirty="0"/>
              <a:t>, or collection of </a:t>
            </a:r>
            <a:r>
              <a:rPr lang="en" b="1" dirty="0">
                <a:solidFill>
                  <a:srgbClr val="465510"/>
                </a:solidFill>
              </a:rPr>
              <a:t>processes</a:t>
            </a:r>
            <a:r>
              <a:rPr lang="en" dirty="0"/>
              <a:t> running on our system.</a:t>
            </a:r>
            <a:br>
              <a:rPr lang="en" dirty="0"/>
            </a:br>
            <a:endParaRPr sz="2400" dirty="0"/>
          </a:p>
          <a:p>
            <a:pPr marL="0" indent="0">
              <a:buNone/>
            </a:pPr>
            <a:r>
              <a:rPr lang="en" dirty="0"/>
              <a:t>Let's start with the following </a:t>
            </a:r>
            <a:r>
              <a:rPr lang="en" b="1" dirty="0">
                <a:solidFill>
                  <a:srgbClr val="4A3651"/>
                </a:solidFill>
              </a:rPr>
              <a:t>assumptions</a:t>
            </a:r>
            <a:r>
              <a:rPr lang="en" dirty="0"/>
              <a:t>:</a:t>
            </a:r>
            <a:br>
              <a:rPr lang="en" dirty="0"/>
            </a:br>
            <a:endParaRPr sz="2400" dirty="0"/>
          </a:p>
          <a:p>
            <a:pPr indent="-381000">
              <a:lnSpc>
                <a:spcPct val="115000"/>
              </a:lnSpc>
              <a:buSzPts val="2400"/>
              <a:buAutoNum type="arabicPeriod"/>
            </a:pPr>
            <a:r>
              <a:rPr lang="en" sz="2400" dirty="0"/>
              <a:t>Each job runs for the</a:t>
            </a:r>
            <a:r>
              <a:rPr lang="en" sz="2400" b="1" dirty="0">
                <a:solidFill>
                  <a:srgbClr val="4A3651"/>
                </a:solidFill>
              </a:rPr>
              <a:t> same amount of time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All jobs </a:t>
            </a:r>
            <a:r>
              <a:rPr lang="en" sz="2400" b="1" dirty="0">
                <a:solidFill>
                  <a:srgbClr val="4A3651"/>
                </a:solidFill>
              </a:rPr>
              <a:t>arrive at the same time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Once started, </a:t>
            </a:r>
            <a:r>
              <a:rPr lang="en" sz="2400" b="1" dirty="0">
                <a:solidFill>
                  <a:srgbClr val="4A3651"/>
                </a:solidFill>
              </a:rPr>
              <a:t>each job runs to completion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All jobs </a:t>
            </a:r>
            <a:r>
              <a:rPr lang="en" sz="2400" b="1" dirty="0">
                <a:solidFill>
                  <a:srgbClr val="4A3651"/>
                </a:solidFill>
              </a:rPr>
              <a:t>only use the CPU (no I/O)</a:t>
            </a:r>
            <a:endParaRPr sz="2400" b="1" dirty="0">
              <a:solidFill>
                <a:srgbClr val="4A3651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The </a:t>
            </a:r>
            <a:r>
              <a:rPr lang="en" sz="2400" b="1" dirty="0">
                <a:solidFill>
                  <a:srgbClr val="4A3651"/>
                </a:solidFill>
              </a:rPr>
              <a:t>run-time</a:t>
            </a:r>
            <a:r>
              <a:rPr lang="en" sz="2400" dirty="0"/>
              <a:t> of each job is </a:t>
            </a:r>
            <a:r>
              <a:rPr lang="en" sz="2400" b="1" dirty="0">
                <a:solidFill>
                  <a:srgbClr val="4A3651"/>
                </a:solidFill>
              </a:rPr>
              <a:t>known</a:t>
            </a:r>
            <a:r>
              <a:rPr lang="en" sz="2400" dirty="0"/>
              <a:t>. 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Scheduling: </a:t>
            </a:r>
            <a:r>
              <a:rPr lang="en">
                <a:solidFill>
                  <a:srgbClr val="DCB439"/>
                </a:solidFill>
              </a:rPr>
              <a:t>Metrics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compare different scheduling policies, we need to consider different measurements: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Turnaround Time						(Throughput)</a:t>
            </a:r>
            <a:endParaRPr sz="2400" b="1" dirty="0">
              <a:solidFill>
                <a:srgbClr val="4A3651"/>
              </a:solidFill>
            </a:endParaRPr>
          </a:p>
          <a:p>
            <a:pPr marL="0" indent="0">
              <a:buNone/>
            </a:pPr>
            <a:r>
              <a:rPr lang="en" sz="2400" b="1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turnaround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=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completion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-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arrival</a:t>
            </a:r>
            <a:endParaRPr sz="2400" b="1" baseline="-25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None/>
            </a:pPr>
            <a:endParaRPr sz="1200" b="1" dirty="0"/>
          </a:p>
          <a:p>
            <a:pPr marL="0" indent="0" algn="ctr">
              <a:buNone/>
            </a:pPr>
            <a:r>
              <a:rPr lang="en" sz="1800" b="1" dirty="0"/>
              <a:t>How soon does the job </a:t>
            </a:r>
            <a:r>
              <a:rPr lang="en" sz="1800" b="1" dirty="0">
                <a:solidFill>
                  <a:srgbClr val="4A3651"/>
                </a:solidFill>
              </a:rPr>
              <a:t>complete</a:t>
            </a:r>
            <a:r>
              <a:rPr lang="en" sz="1800" b="1" dirty="0"/>
              <a:t>?</a:t>
            </a:r>
            <a:endParaRPr sz="1800" b="1" dirty="0"/>
          </a:p>
          <a:p>
            <a:pPr marL="0" indent="0" algn="ctr">
              <a:buNone/>
            </a:pPr>
            <a:endParaRPr sz="1200" b="1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Response Time							(Latency)</a:t>
            </a:r>
            <a:endParaRPr sz="2400" b="1" dirty="0">
              <a:solidFill>
                <a:srgbClr val="5AABBC"/>
              </a:solidFill>
            </a:endParaRPr>
          </a:p>
          <a:p>
            <a:pPr marL="0" indent="0">
              <a:buNone/>
            </a:pPr>
            <a:r>
              <a:rPr lang="en" sz="2400" b="1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 =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firstrun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- T</a:t>
            </a:r>
            <a: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  <a:t>arrival</a:t>
            </a:r>
            <a:br>
              <a:rPr lang="en" sz="2400" b="1" baseline="-25000" dirty="0">
                <a:latin typeface="Consolas"/>
                <a:ea typeface="Consolas"/>
                <a:cs typeface="Consolas"/>
                <a:sym typeface="Consolas"/>
              </a:rPr>
            </a:br>
            <a:endParaRPr sz="1200" b="1" baseline="-25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None/>
            </a:pPr>
            <a:r>
              <a:rPr lang="en" sz="1800" b="1" dirty="0"/>
              <a:t>How soon does the job </a:t>
            </a:r>
            <a:r>
              <a:rPr lang="en" sz="1800" b="1" dirty="0">
                <a:solidFill>
                  <a:srgbClr val="5AABBC"/>
                </a:solidFill>
              </a:rPr>
              <a:t>start</a:t>
            </a:r>
            <a:r>
              <a:rPr lang="en" sz="1800" b="1" dirty="0"/>
              <a:t>?</a:t>
            </a:r>
            <a:endParaRPr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FIFO: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 basic scheduling policy is </a:t>
            </a:r>
            <a:r>
              <a:rPr lang="en" b="1" dirty="0">
                <a:solidFill>
                  <a:srgbClr val="999623"/>
                </a:solidFill>
              </a:rPr>
              <a:t>First In, First Out (FIFO)</a:t>
            </a:r>
            <a:r>
              <a:rPr lang="en" dirty="0"/>
              <a:t>: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endParaRPr dirty="0"/>
          </a:p>
          <a:p>
            <a:pPr marL="0" indent="0" algn="ctr">
              <a:buNone/>
            </a:pPr>
            <a:r>
              <a:rPr lang="en" i="1" dirty="0"/>
              <a:t>Execute the jobs in the order in which they arrive.</a:t>
            </a:r>
            <a:endParaRPr i="1" dirty="0"/>
          </a:p>
          <a:p>
            <a:pPr marL="0" indent="0">
              <a:buNone/>
            </a:pPr>
            <a:endParaRPr dirty="0"/>
          </a:p>
        </p:txBody>
      </p:sp>
      <p:sp>
        <p:nvSpPr>
          <p:cNvPr id="127" name="Google Shape;127;p28"/>
          <p:cNvSpPr/>
          <p:nvPr/>
        </p:nvSpPr>
        <p:spPr>
          <a:xfrm>
            <a:off x="3814200" y="4778000"/>
            <a:ext cx="11409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4955100" y="4778000"/>
            <a:ext cx="11409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096000" y="4778000"/>
            <a:ext cx="11409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236900" y="4778000"/>
            <a:ext cx="1140900" cy="1140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DCB439"/>
                </a:solidFill>
              </a:rPr>
              <a:t>D</a:t>
            </a:r>
            <a:endParaRPr sz="2400" b="1">
              <a:solidFill>
                <a:srgbClr val="DCB43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FIFO: </a:t>
            </a:r>
            <a:r>
              <a:rPr lang="en">
                <a:solidFill>
                  <a:srgbClr val="DCB439"/>
                </a:solidFill>
              </a:rPr>
              <a:t>Example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42" name="Google Shape;142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Jobs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 each: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(5 + 10 + 15) / 3 = 10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+ 10) / 3 = 5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30"/>
          <p:cNvSpPr/>
          <p:nvPr/>
        </p:nvSpPr>
        <p:spPr>
          <a:xfrm>
            <a:off x="3306850" y="2858550"/>
            <a:ext cx="11409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4447750" y="2858550"/>
            <a:ext cx="11409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5588650" y="2858550"/>
            <a:ext cx="11409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FIFO: </a:t>
            </a:r>
            <a:r>
              <a:rPr lang="en" dirty="0">
                <a:solidFill>
                  <a:srgbClr val="DCB439"/>
                </a:solidFill>
              </a:rPr>
              <a:t>Convoy Effect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Job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b="1" dirty="0"/>
              <a:t> </a:t>
            </a:r>
            <a:r>
              <a:rPr lang="en" sz="2400" dirty="0"/>
              <a:t>arrives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and runs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 dirty="0"/>
              <a:t> seconds, while </a:t>
            </a:r>
            <a:r>
              <a:rPr lang="en" sz="2400" b="1" dirty="0">
                <a:solidFill>
                  <a:srgbClr val="002B5B"/>
                </a:solidFill>
              </a:rPr>
              <a:t>B</a:t>
            </a:r>
            <a:r>
              <a:rPr lang="en" sz="2400" dirty="0"/>
              <a:t> and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dirty="0"/>
              <a:t> also arrive at time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/>
              <a:t> but run for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/>
              <a:t> seconds: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(30 + 35 + 40) / 3 ~= 35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+ 30 + 35) / 3 = 21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31"/>
          <p:cNvSpPr/>
          <p:nvPr/>
        </p:nvSpPr>
        <p:spPr>
          <a:xfrm>
            <a:off x="33068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89780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646840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7324187" y="718818"/>
            <a:ext cx="3613126" cy="11804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If we relax </a:t>
            </a:r>
            <a:r>
              <a:rPr lang="en" b="1" dirty="0">
                <a:solidFill>
                  <a:srgbClr val="4A3651"/>
                </a:solidFill>
              </a:rPr>
              <a:t>Assumption 1</a:t>
            </a:r>
            <a:r>
              <a:rPr lang="en" dirty="0"/>
              <a:t>, we see that </a:t>
            </a:r>
            <a:r>
              <a:rPr lang="en" b="1" dirty="0">
                <a:solidFill>
                  <a:srgbClr val="999623"/>
                </a:solidFill>
              </a:rPr>
              <a:t>FIFO</a:t>
            </a:r>
            <a:r>
              <a:rPr lang="en" dirty="0"/>
              <a:t> is susceptible to the </a:t>
            </a:r>
            <a:r>
              <a:rPr lang="en" b="1" dirty="0">
                <a:solidFill>
                  <a:srgbClr val="5F1709"/>
                </a:solidFill>
              </a:rPr>
              <a:t>Convoy Effect</a:t>
            </a:r>
            <a:r>
              <a:rPr lang="en" dirty="0"/>
              <a:t>, where a large job bottlenecks many smaller jobs.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SJF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One way to combat the </a:t>
            </a:r>
            <a:r>
              <a:rPr lang="en" sz="2400" b="1" dirty="0">
                <a:solidFill>
                  <a:srgbClr val="5F1709"/>
                </a:solidFill>
              </a:rPr>
              <a:t>Convoy Effect</a:t>
            </a:r>
            <a:r>
              <a:rPr lang="en" sz="2400" dirty="0"/>
              <a:t>, is to rank our FIFO such that we always select the </a:t>
            </a:r>
            <a:r>
              <a:rPr lang="en" sz="2400" b="1" dirty="0">
                <a:solidFill>
                  <a:srgbClr val="999623"/>
                </a:solidFill>
              </a:rPr>
              <a:t>shortest job first</a:t>
            </a:r>
            <a:r>
              <a:rPr lang="en" sz="2400" dirty="0"/>
              <a:t> (</a:t>
            </a:r>
            <a:r>
              <a:rPr lang="en" sz="2400" b="1" dirty="0">
                <a:solidFill>
                  <a:srgbClr val="999623"/>
                </a:solidFill>
              </a:rPr>
              <a:t>SJF</a:t>
            </a:r>
            <a:r>
              <a:rPr lang="en" sz="2400" dirty="0"/>
              <a:t>).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A3651"/>
                </a:solidFill>
              </a:rPr>
              <a:t>Average Turnaround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	(5 + 10 + 40) / 3 ~= 18 s/job</a:t>
            </a:r>
            <a:br>
              <a:rPr lang="en" sz="2400" dirty="0"/>
            </a:b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5AABBC"/>
                </a:solidFill>
              </a:rPr>
              <a:t>Average Response Time</a:t>
            </a:r>
            <a:r>
              <a:rPr lang="en" sz="2400" b="1" dirty="0"/>
              <a:t>:</a:t>
            </a:r>
            <a:endParaRPr sz="2400" b="1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(0 + 5 + 10) / 3 = 5 s/job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32"/>
          <p:cNvCxnSpPr/>
          <p:nvPr/>
        </p:nvCxnSpPr>
        <p:spPr>
          <a:xfrm rot="10800000" flipH="1">
            <a:off x="3306850" y="4078050"/>
            <a:ext cx="5823900" cy="12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32"/>
          <p:cNvSpPr/>
          <p:nvPr/>
        </p:nvSpPr>
        <p:spPr>
          <a:xfrm>
            <a:off x="4448050" y="2858550"/>
            <a:ext cx="2591100" cy="114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465510"/>
                </a:solidFill>
              </a:rPr>
              <a:t>A</a:t>
            </a:r>
            <a:endParaRPr sz="2400" b="1">
              <a:solidFill>
                <a:srgbClr val="465510"/>
              </a:solidFill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3306850" y="2858550"/>
            <a:ext cx="570600" cy="11409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002B5B"/>
                </a:solidFill>
              </a:rPr>
              <a:t>B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877450" y="2858550"/>
            <a:ext cx="570600" cy="1140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</a:t>
            </a:r>
            <a:endParaRPr sz="2400" b="1">
              <a:solidFill>
                <a:srgbClr val="5F1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14241</TotalTime>
  <Words>444</Words>
  <Application>Microsoft Office PowerPoint</Application>
  <PresentationFormat>Widescreen</PresentationFormat>
  <Paragraphs>153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rose_themed</vt:lpstr>
      <vt:lpstr>CSSE 332 CPU Scheduling</vt:lpstr>
      <vt:lpstr>Questions</vt:lpstr>
      <vt:lpstr>Scheduling: Overview</vt:lpstr>
      <vt:lpstr>Scheduling: Workload</vt:lpstr>
      <vt:lpstr>Scheduling: Metrics</vt:lpstr>
      <vt:lpstr>FIFO: Overview</vt:lpstr>
      <vt:lpstr>FIFO: Example</vt:lpstr>
      <vt:lpstr>FIFO: Convoy Effect</vt:lpstr>
      <vt:lpstr>SJF</vt:lpstr>
      <vt:lpstr>SJF: Convoy Effect II</vt:lpstr>
      <vt:lpstr>STCF</vt:lpstr>
      <vt:lpstr>Round Robin: Overview</vt:lpstr>
      <vt:lpstr>Round Robin: Example</vt:lpstr>
      <vt:lpstr>Round Robin: Summary</vt:lpstr>
      <vt:lpstr>Moodle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30</cp:revision>
  <cp:lastPrinted>2018-08-28T17:03:11Z</cp:lastPrinted>
  <dcterms:created xsi:type="dcterms:W3CDTF">2018-07-09T21:38:51Z</dcterms:created>
  <dcterms:modified xsi:type="dcterms:W3CDTF">2019-03-21T10:48:06Z</dcterms:modified>
</cp:coreProperties>
</file>