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4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68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16058-B272-44EB-BDF4-D05357F62572}" v="10" dt="2018-11-27T17:08:39.441"/>
    <p1510:client id="{9B463344-EDF8-9344-AAF0-AD49484A464D}" v="1" dt="2018-11-27T12:55:57.635"/>
    <p1510:client id="{F1363261-8D11-44FF-ADEE-C24CC4347217}" v="575" dt="2019-12-02T18:57:03.1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4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9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4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Monday, December 2,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48C8-DACE-46B2-81AF-EEA6D3BF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Malloc/Free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15DE-508F-4DC3-AB29-34E60EDE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You must free everything you -  C will not warn you memory leakage</a:t>
            </a:r>
          </a:p>
          <a:p>
            <a:r>
              <a:rPr lang="en-US">
                <a:cs typeface="Calibri"/>
              </a:rPr>
              <a:t>You should check the return value of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r>
              <a:rPr lang="en-US">
                <a:cs typeface="Calibri"/>
              </a:rPr>
              <a:t> to ensure it's not NULL</a:t>
            </a:r>
          </a:p>
          <a:p>
            <a:r>
              <a:rPr lang="en-US">
                <a:cs typeface="Calibri"/>
              </a:rPr>
              <a:t>You free by passing the same pointer to free that was originally returned from malloc</a:t>
            </a:r>
            <a:endParaRPr lang="en-US"/>
          </a:p>
          <a:p>
            <a:r>
              <a:rPr lang="en-US">
                <a:cs typeface="Calibri"/>
              </a:rPr>
              <a:t>The memory you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malloc</a:t>
            </a:r>
            <a:r>
              <a:rPr lang="en-US">
                <a:cs typeface="Calibri"/>
              </a:rPr>
              <a:t> is filled with garbage data</a:t>
            </a:r>
          </a:p>
          <a:p>
            <a:r>
              <a:rPr lang="en-US">
                <a:cs typeface="Calibri"/>
              </a:rPr>
              <a:t>Don’t access freed memory though it may be still there</a:t>
            </a:r>
          </a:p>
          <a:p>
            <a:r>
              <a:rPr lang="en-US">
                <a:cs typeface="Calibri"/>
              </a:rPr>
              <a:t>Freeing the same memory twice is unsafe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5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2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789586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hewner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VoidMallocFPActivity</a:t>
            </a:r>
            <a:endParaRPr lang="en-US" sz="2800" i="1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25BC-A53A-0640-A19E-38CE357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C20-6F73-844C-9F5E-F447515E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like normal data pointers (</a:t>
            </a:r>
            <a:r>
              <a:rPr lang="en-US" err="1"/>
              <a:t>int</a:t>
            </a:r>
            <a:r>
              <a:rPr lang="en-US"/>
              <a:t> *, char *, </a:t>
            </a:r>
            <a:r>
              <a:rPr lang="en-US" err="1"/>
              <a:t>etc</a:t>
            </a:r>
            <a:r>
              <a:rPr lang="en-US"/>
              <a:t>), we can have pointers to functions. </a:t>
            </a:r>
          </a:p>
          <a:p>
            <a:r>
              <a:rPr lang="en-US"/>
              <a:t>We can use (</a:t>
            </a:r>
            <a:r>
              <a:rPr lang="en-US" err="1"/>
              <a:t>a.k.a</a:t>
            </a:r>
            <a:r>
              <a:rPr lang="en-US"/>
              <a:t> call) the pointer</a:t>
            </a:r>
          </a:p>
        </p:txBody>
      </p:sp>
    </p:spTree>
    <p:extLst>
      <p:ext uri="{BB962C8B-B14F-4D97-AF65-F5344CB8AC3E}">
        <p14:creationId xmlns:p14="http://schemas.microsoft.com/office/powerpoint/2010/main" val="148875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36C-303A-D842-9837-A9A2CF65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A24A4-7151-4D4B-97ED-2BA97DC5A2D8}"/>
              </a:ext>
            </a:extLst>
          </p:cNvPr>
          <p:cNvSpPr txBox="1"/>
          <p:nvPr/>
        </p:nvSpPr>
        <p:spPr>
          <a:xfrm>
            <a:off x="2311346" y="2001471"/>
            <a:ext cx="10162008" cy="48013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nsolas"/>
              </a:rPr>
              <a:t>int</a:t>
            </a:r>
            <a:r>
              <a:rPr lang="en-US">
                <a:latin typeface="Consolas"/>
              </a:rPr>
              <a:t> example_1(double val1, double val2) {</a:t>
            </a:r>
          </a:p>
          <a:p>
            <a:r>
              <a:rPr lang="en-US">
                <a:latin typeface="Consolas"/>
              </a:rPr>
              <a:t>  </a:t>
            </a:r>
            <a:r>
              <a:rPr lang="en-US" err="1">
                <a:latin typeface="Consolas"/>
              </a:rPr>
              <a:t>printf</a:t>
            </a:r>
            <a:r>
              <a:rPr lang="en-US">
                <a:latin typeface="Consolas"/>
              </a:rPr>
              <a:t>("calling example 1 %f %f\n", val1, val2);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  return 1;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}</a:t>
            </a:r>
          </a:p>
          <a:p>
            <a:r>
              <a:rPr lang="en-US" err="1">
                <a:latin typeface="Consolas"/>
              </a:rPr>
              <a:t>int</a:t>
            </a:r>
            <a:r>
              <a:rPr lang="en-US">
                <a:latin typeface="Consolas"/>
              </a:rPr>
              <a:t> example_2(double val1, double val2) {</a:t>
            </a:r>
          </a:p>
          <a:p>
            <a:r>
              <a:rPr lang="en-US">
                <a:latin typeface="Consolas"/>
              </a:rPr>
              <a:t>  </a:t>
            </a:r>
            <a:r>
              <a:rPr lang="en-US" err="1">
                <a:latin typeface="Consolas"/>
              </a:rPr>
              <a:t>printf</a:t>
            </a:r>
            <a:r>
              <a:rPr lang="en-US">
                <a:latin typeface="Consolas"/>
              </a:rPr>
              <a:t>("calling example 2 %f %f\n", val1, val2);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  return 1;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}</a:t>
            </a:r>
          </a:p>
          <a:p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//elsewhere</a:t>
            </a:r>
            <a:endParaRPr lang="en-US">
              <a:latin typeface="Consolas"/>
              <a:cs typeface="Calibri"/>
            </a:endParaRPr>
          </a:p>
          <a:p>
            <a:r>
              <a:rPr lang="en-US" err="1">
                <a:latin typeface="Consolas"/>
              </a:rPr>
              <a:t>int</a:t>
            </a:r>
            <a:r>
              <a:rPr lang="en-US">
                <a:latin typeface="Consolas"/>
              </a:rPr>
              <a:t> (*</a:t>
            </a:r>
            <a:r>
              <a:rPr lang="en-US" err="1">
                <a:latin typeface="Consolas"/>
              </a:rPr>
              <a:t>my_fun_pointer</a:t>
            </a:r>
            <a:r>
              <a:rPr lang="en-US">
                <a:latin typeface="Consolas"/>
              </a:rPr>
              <a:t>)(</a:t>
            </a:r>
            <a:r>
              <a:rPr lang="en-US" err="1">
                <a:latin typeface="Consolas"/>
              </a:rPr>
              <a:t>double,double</a:t>
            </a:r>
            <a:r>
              <a:rPr lang="en-US">
                <a:latin typeface="Consolas"/>
              </a:rPr>
              <a:t>);</a:t>
            </a:r>
            <a:endParaRPr lang="en-US">
              <a:latin typeface="Consolas"/>
              <a:cs typeface="Calibri"/>
            </a:endParaRPr>
          </a:p>
          <a:p>
            <a:r>
              <a:rPr lang="en-US" err="1">
                <a:latin typeface="Consolas"/>
              </a:rPr>
              <a:t>my_fun_pointer</a:t>
            </a:r>
            <a:r>
              <a:rPr lang="en-US">
                <a:latin typeface="Consolas"/>
              </a:rPr>
              <a:t> = example_1;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  </a:t>
            </a:r>
            <a:endParaRPr lang="en-US">
              <a:latin typeface="Consolas"/>
              <a:cs typeface="Calibri"/>
            </a:endParaRPr>
          </a:p>
          <a:p>
            <a:r>
              <a:rPr lang="en-US" err="1">
                <a:latin typeface="Consolas"/>
              </a:rPr>
              <a:t>int</a:t>
            </a:r>
            <a:r>
              <a:rPr lang="en-US">
                <a:latin typeface="Consolas"/>
              </a:rPr>
              <a:t> result = </a:t>
            </a:r>
            <a:r>
              <a:rPr lang="en-US" err="1">
                <a:latin typeface="Consolas"/>
              </a:rPr>
              <a:t>my_fun_pointer</a:t>
            </a:r>
            <a:r>
              <a:rPr lang="en-US">
                <a:latin typeface="Consolas"/>
              </a:rPr>
              <a:t>(66,7);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  </a:t>
            </a:r>
            <a:endParaRPr lang="en-US">
              <a:latin typeface="Consolas"/>
              <a:cs typeface="Calibri"/>
            </a:endParaRPr>
          </a:p>
          <a:p>
            <a:r>
              <a:rPr lang="en-US" err="1">
                <a:latin typeface="Consolas"/>
              </a:rPr>
              <a:t>my_fun_pointer</a:t>
            </a:r>
            <a:r>
              <a:rPr lang="en-US">
                <a:latin typeface="Consolas"/>
              </a:rPr>
              <a:t> = example_2;</a:t>
            </a: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</a:rPr>
              <a:t>result = </a:t>
            </a:r>
            <a:r>
              <a:rPr lang="en-US" err="1">
                <a:latin typeface="Consolas"/>
              </a:rPr>
              <a:t>my_fun_pointer</a:t>
            </a:r>
            <a:r>
              <a:rPr lang="en-US">
                <a:latin typeface="Consolas"/>
              </a:rPr>
              <a:t>(66,7);</a:t>
            </a:r>
            <a:endParaRPr lang="en-US" sz="160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71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4F3-333F-4048-B763-1DA68809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Pointer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18F7-7349-4626-B682-C3781D71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assigning from an existing function, the &amp; can be omitted or not</a:t>
            </a:r>
          </a:p>
          <a:p>
            <a:pPr marL="0" indent="0"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some_existing_function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some_existing_function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Useful 😃 if you've got a struct (</a:t>
            </a:r>
            <a:r>
              <a:rPr lang="en-US" i="1">
                <a:cs typeface="Calibri"/>
              </a:rPr>
              <a:t>things</a:t>
            </a:r>
            <a:r>
              <a:rPr lang="en-US">
                <a:cs typeface="Calibri"/>
              </a:rPr>
              <a:t>) and you want it to act a little like an object (</a:t>
            </a:r>
            <a:r>
              <a:rPr lang="en-US" i="1">
                <a:cs typeface="Calibri"/>
              </a:rPr>
              <a:t>things + tools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57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3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789586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hewner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VoidMallocFPActivity</a:t>
            </a:r>
            <a:endParaRPr lang="en-US" sz="2800" i="1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7A84-521A-AE43-AD19-242D580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0100-D3FE-AB4A-B4C9-B4D6EB69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critical logistics</a:t>
            </a:r>
          </a:p>
          <a:p>
            <a:r>
              <a:rPr lang="en-US" dirty="0">
                <a:cs typeface="Calibri"/>
              </a:rPr>
              <a:t>3 C Concepts You'll need</a:t>
            </a:r>
          </a:p>
          <a:p>
            <a:pPr lvl="1"/>
            <a:r>
              <a:rPr lang="en-US" dirty="0">
                <a:cs typeface="Calibri"/>
              </a:rPr>
              <a:t>Void pointers</a:t>
            </a:r>
          </a:p>
          <a:p>
            <a:pPr lvl="1"/>
            <a:r>
              <a:rPr lang="en-US" dirty="0">
                <a:cs typeface="Calibri"/>
              </a:rPr>
              <a:t>Memory management - Malloc/Free</a:t>
            </a:r>
          </a:p>
          <a:p>
            <a:pPr lvl="1"/>
            <a:r>
              <a:rPr lang="en-US" dirty="0">
                <a:cs typeface="Calibri"/>
              </a:rPr>
              <a:t>Function Pointers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1EA-39A4-48CC-B5A7-E7EEC777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Critical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AAB2-26E4-45FC-A5AB-EDB8D35F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will be a programming-heavy course, with ~2 coding assignments a week</a:t>
            </a:r>
          </a:p>
          <a:p>
            <a:r>
              <a:rPr lang="en-US" dirty="0">
                <a:cs typeface="Calibri"/>
              </a:rPr>
              <a:t>See all the assignments and when they're due from the course schedule (linked off Moodle)</a:t>
            </a:r>
          </a:p>
          <a:p>
            <a:r>
              <a:rPr lang="en-US" dirty="0">
                <a:cs typeface="Calibri"/>
              </a:rPr>
              <a:t>Coming soon</a:t>
            </a:r>
          </a:p>
          <a:p>
            <a:pPr lvl="1"/>
            <a:r>
              <a:rPr lang="en-US" dirty="0">
                <a:cs typeface="Calibri"/>
              </a:rPr>
              <a:t>Linux Install (due tonight, for class tomorrow)</a:t>
            </a:r>
          </a:p>
          <a:p>
            <a:pPr lvl="1"/>
            <a:r>
              <a:rPr lang="en-US" dirty="0">
                <a:cs typeface="Calibri"/>
              </a:rPr>
              <a:t>Pointer practice (due tomorrow)</a:t>
            </a:r>
          </a:p>
          <a:p>
            <a:pPr lvl="1"/>
            <a:r>
              <a:rPr lang="en-US" err="1">
                <a:cs typeface="Calibri"/>
              </a:rPr>
              <a:t>Userspace</a:t>
            </a:r>
            <a:r>
              <a:rPr lang="en-US">
                <a:cs typeface="Calibri"/>
              </a:rPr>
              <a:t> threading 1 (due Thursday night, we'll start it tomorrow but you could start it tonight if you wanted)</a:t>
            </a:r>
          </a:p>
        </p:txBody>
      </p:sp>
    </p:spTree>
    <p:extLst>
      <p:ext uri="{BB962C8B-B14F-4D97-AF65-F5344CB8AC3E}">
        <p14:creationId xmlns:p14="http://schemas.microsoft.com/office/powerpoint/2010/main" val="24350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ED8A-A954-BF45-B392-8608824D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recap 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FDF-96DA-7C44-8B53-1E2EC6B8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78"/>
            <a:ext cx="5089989" cy="4923497"/>
          </a:xfrm>
        </p:spPr>
        <p:txBody>
          <a:bodyPr/>
          <a:lstStyle/>
          <a:p>
            <a:r>
              <a:rPr lang="en-US"/>
              <a:t>Pointer is the address (key) to a content (cabinet)</a:t>
            </a:r>
          </a:p>
          <a:p>
            <a:endParaRPr lang="en-US"/>
          </a:p>
          <a:p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*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var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var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 //*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== 50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813B9-97F1-594F-9308-05ACB4FC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89" y="2848320"/>
            <a:ext cx="3297796" cy="21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7817-371C-804C-89C2-671B4412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1FAD-F0D5-0F44-A31F-E8FBE6E9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Just like regular pointers but can point to anything</a:t>
            </a:r>
          </a:p>
          <a:p>
            <a:r>
              <a:rPr lang="en-US"/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22927-38F9-1F4B-B5F0-BDC72617C1D4}"/>
              </a:ext>
            </a:extLst>
          </p:cNvPr>
          <p:cNvSpPr/>
          <p:nvPr/>
        </p:nvSpPr>
        <p:spPr>
          <a:xfrm>
            <a:off x="2743200" y="241685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void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77;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17;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  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//a void pointer can hold any pointer type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&amp;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  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//you must convert or cast back to another pointer type before use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(double*)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my_void_pointer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double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val_as_double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 = *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my_double_pointer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  <a:p>
            <a:pPr>
              <a:buNone/>
            </a:pP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printf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("double value: %f\n", 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val_as_double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  <a:cs typeface="Calibri"/>
              </a:rPr>
              <a:t>);</a:t>
            </a:r>
            <a:endParaRPr lang="en-US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F623-36B1-5A42-807F-8E969BC6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Caveats of 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1C08-DED1-FF4E-89FF-313FC91D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895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Problems if converting between incompatible types</a:t>
            </a:r>
          </a:p>
          <a:p>
            <a:r>
              <a:rPr lang="en-US">
                <a:cs typeface="Calibri"/>
              </a:rPr>
              <a:t>No pointer arithmetic because the type of the underlying object isn't known.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73A0F-6A64-4314-A610-485FD95318F6}"/>
              </a:ext>
            </a:extLst>
          </p:cNvPr>
          <p:cNvSpPr txBox="1"/>
          <p:nvPr/>
        </p:nvSpPr>
        <p:spPr>
          <a:xfrm>
            <a:off x="2056190" y="3780971"/>
            <a:ext cx="7523238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   char </a:t>
            </a:r>
            <a:r>
              <a:rPr lang="en-US" err="1">
                <a:latin typeface="Consolas"/>
              </a:rPr>
              <a:t>charArray</a:t>
            </a:r>
            <a:r>
              <a:rPr lang="en-US">
                <a:latin typeface="Consolas"/>
              </a:rPr>
              <a:t>[] = {'</a:t>
            </a:r>
            <a:r>
              <a:rPr lang="en-US" err="1">
                <a:latin typeface="Consolas"/>
              </a:rPr>
              <a:t>a','b','c','d</a:t>
            </a:r>
            <a:r>
              <a:rPr lang="en-US">
                <a:latin typeface="Consolas"/>
              </a:rPr>
              <a:t>'};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int </a:t>
            </a:r>
            <a:r>
              <a:rPr lang="en-US" err="1">
                <a:latin typeface="Consolas"/>
              </a:rPr>
              <a:t>intArray</a:t>
            </a:r>
            <a:r>
              <a:rPr lang="en-US">
                <a:latin typeface="Consolas"/>
              </a:rPr>
              <a:t>[] = {1,2,3,4};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char *</a:t>
            </a:r>
            <a:r>
              <a:rPr lang="en-US" err="1">
                <a:latin typeface="Consolas"/>
              </a:rPr>
              <a:t>cPtr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charArray</a:t>
            </a:r>
            <a:r>
              <a:rPr lang="en-US">
                <a:latin typeface="Consolas"/>
              </a:rPr>
              <a:t>;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int *</a:t>
            </a:r>
            <a:r>
              <a:rPr lang="en-US" err="1">
                <a:latin typeface="Consolas"/>
              </a:rPr>
              <a:t>iPtr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intArray</a:t>
            </a:r>
            <a:r>
              <a:rPr lang="en-US">
                <a:latin typeface="Consolas"/>
              </a:rPr>
              <a:t>;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void *</a:t>
            </a:r>
            <a:r>
              <a:rPr lang="en-US" err="1">
                <a:latin typeface="Consolas"/>
              </a:rPr>
              <a:t>anyPtr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iPtr</a:t>
            </a:r>
            <a:r>
              <a:rPr lang="en-US">
                <a:latin typeface="Consolas"/>
              </a:rPr>
              <a:t>;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  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</a:t>
            </a:r>
            <a:r>
              <a:rPr lang="en-US" err="1">
                <a:latin typeface="Consolas"/>
              </a:rPr>
              <a:t>cPtr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cPtr</a:t>
            </a:r>
            <a:r>
              <a:rPr lang="en-US">
                <a:latin typeface="Consolas"/>
              </a:rPr>
              <a:t> + 1; 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</a:t>
            </a:r>
            <a:r>
              <a:rPr lang="en-US" err="1">
                <a:latin typeface="Consolas"/>
              </a:rPr>
              <a:t>iPtr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iPtr</a:t>
            </a:r>
            <a:r>
              <a:rPr lang="en-US">
                <a:latin typeface="Consolas"/>
              </a:rPr>
              <a:t> + 1; 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   </a:t>
            </a:r>
            <a:r>
              <a:rPr lang="en-US" err="1">
                <a:latin typeface="Consolas"/>
              </a:rPr>
              <a:t>anyPtr</a:t>
            </a:r>
            <a:r>
              <a:rPr lang="en-US">
                <a:latin typeface="Consolas"/>
              </a:rPr>
              <a:t> = </a:t>
            </a:r>
            <a:r>
              <a:rPr lang="en-US" err="1">
                <a:latin typeface="Consolas"/>
              </a:rPr>
              <a:t>anyPtr</a:t>
            </a:r>
            <a:r>
              <a:rPr lang="en-US">
                <a:latin typeface="Consolas"/>
              </a:rPr>
              <a:t> + 1; //fails on many compliers</a:t>
            </a:r>
            <a:br>
              <a:rPr lang="en-US">
                <a:latin typeface="Consolas"/>
              </a:rPr>
            </a:b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875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3B6-31DC-0944-9275-F32583D1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37CA-6CBF-D64B-B8E1-9155F124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b="1" i="1">
                <a:cs typeface="Calibri"/>
              </a:rPr>
              <a:t>Step 1 </a:t>
            </a:r>
            <a:r>
              <a:rPr lang="en-US">
                <a:cs typeface="Calibri"/>
              </a:rPr>
              <a:t>of today's activity within </a:t>
            </a:r>
            <a:r>
              <a:rPr lang="en-US" err="1">
                <a:cs typeface="Calibri"/>
              </a:rPr>
              <a:t>repl</a:t>
            </a:r>
            <a:r>
              <a:rPr lang="en-US">
                <a:cs typeface="Calibri"/>
              </a:rPr>
              <a:t> (that's the first test case)</a:t>
            </a:r>
          </a:p>
          <a:p>
            <a:r>
              <a:rPr lang="en-US">
                <a:cs typeface="Calibri"/>
              </a:rPr>
              <a:t>You can work in groups of 2 if you wish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E4CCD-9FCE-D946-8454-9D646FF6F57E}"/>
              </a:ext>
            </a:extLst>
          </p:cNvPr>
          <p:cNvSpPr/>
          <p:nvPr/>
        </p:nvSpPr>
        <p:spPr>
          <a:xfrm>
            <a:off x="1443300" y="4396154"/>
            <a:ext cx="8789586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https://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repl.it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/@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hewner</a:t>
            </a:r>
            <a:r>
              <a:rPr lang="en-US" sz="2800" i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/</a:t>
            </a:r>
            <a:r>
              <a:rPr lang="en-US" sz="2800" i="1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VoidMallocFPActivity</a:t>
            </a:r>
            <a:endParaRPr lang="en-US" sz="2800" i="1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243E05C-57B6-3047-B8B4-D16C05D366E9}"/>
              </a:ext>
            </a:extLst>
          </p:cNvPr>
          <p:cNvSpPr/>
          <p:nvPr/>
        </p:nvSpPr>
        <p:spPr>
          <a:xfrm rot="5400000">
            <a:off x="4888523" y="3774831"/>
            <a:ext cx="890954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E242-E911-FE46-8635-74DA89E0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CD60-DC39-2C42-9BC8-D37CDB15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malloc(</a:t>
            </a:r>
            <a:r>
              <a:rPr lang="en-US" err="1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int</a:t>
            </a:r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 size) </a:t>
            </a:r>
            <a:r>
              <a:rPr lang="en-US"/>
              <a:t>– give me certain size of memory.</a:t>
            </a:r>
          </a:p>
          <a:p>
            <a:r>
              <a:rPr lang="en-US"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free (void *) </a:t>
            </a:r>
            <a:r>
              <a:rPr lang="en-US"/>
              <a:t>– release that memory for me.</a:t>
            </a:r>
          </a:p>
        </p:txBody>
      </p:sp>
    </p:spTree>
    <p:extLst>
      <p:ext uri="{BB962C8B-B14F-4D97-AF65-F5344CB8AC3E}">
        <p14:creationId xmlns:p14="http://schemas.microsoft.com/office/powerpoint/2010/main" val="107648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E348-A33D-7B49-A301-03CD7EFB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Malloc/Free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ED3985-1387-7243-B391-F0433F88F2E6}"/>
              </a:ext>
            </a:extLst>
          </p:cNvPr>
          <p:cNvSpPr/>
          <p:nvPr/>
        </p:nvSpPr>
        <p:spPr>
          <a:xfrm>
            <a:off x="2825261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nsolas"/>
                <a:cs typeface="Calibri"/>
              </a:rPr>
              <a:t>void *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 malloc(4*</a:t>
            </a:r>
            <a:r>
              <a:rPr lang="en-US" err="1">
                <a:latin typeface="Consolas"/>
                <a:cs typeface="Calibri"/>
              </a:rPr>
              <a:t>sizeof</a:t>
            </a:r>
            <a:r>
              <a:rPr lang="en-US">
                <a:latin typeface="Consolas"/>
                <a:cs typeface="Calibri"/>
              </a:rPr>
              <a:t>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));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if(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 == NULL)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//malloc can of course fail if you're out of memory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   exit(77);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*data = 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for(</a:t>
            </a:r>
            <a:r>
              <a:rPr lang="en-US" err="1">
                <a:latin typeface="Consolas"/>
                <a:cs typeface="Calibri"/>
              </a:rPr>
              <a:t>int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= 0;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 &lt; 4; 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++)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  data[</a:t>
            </a:r>
            <a:r>
              <a:rPr lang="en-US" err="1">
                <a:latin typeface="Consolas"/>
                <a:cs typeface="Calibri"/>
              </a:rPr>
              <a:t>i</a:t>
            </a:r>
            <a:r>
              <a:rPr lang="en-US">
                <a:latin typeface="Consolas"/>
                <a:cs typeface="Calibri"/>
              </a:rPr>
              <a:t>] = i+1;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cs typeface="Calibri"/>
              </a:rPr>
              <a:t>printf</a:t>
            </a:r>
            <a:r>
              <a:rPr lang="en-US">
                <a:latin typeface="Consolas"/>
                <a:cs typeface="Calibri"/>
              </a:rPr>
              <a:t>("data %d %d %d %d\n", data[0], data[1], data[2], data[3]);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cs typeface="Calibri"/>
              </a:rPr>
              <a:t>free(</a:t>
            </a:r>
            <a:r>
              <a:rPr lang="en-US" err="1">
                <a:latin typeface="Consolas"/>
                <a:cs typeface="Calibri"/>
              </a:rPr>
              <a:t>malloc_result</a:t>
            </a:r>
            <a:r>
              <a:rPr lang="en-US">
                <a:latin typeface="Consolas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488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se_themed" id="{974E9FA3-6890-AF45-9A34-E5F284D2E92C}" vid="{20B007DF-B7A4-1A47-878F-F510C2153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CSSE 332 Operating Systems</vt:lpstr>
      <vt:lpstr>Agenda</vt:lpstr>
      <vt:lpstr>Critical Logistics</vt:lpstr>
      <vt:lpstr>Fast recap on pointer</vt:lpstr>
      <vt:lpstr>Void pointer</vt:lpstr>
      <vt:lpstr>Caveats of void pointer</vt:lpstr>
      <vt:lpstr>Activity</vt:lpstr>
      <vt:lpstr>Memory management</vt:lpstr>
      <vt:lpstr>Malloc/Free example</vt:lpstr>
      <vt:lpstr>Malloc/Free Notes</vt:lpstr>
      <vt:lpstr>Activity</vt:lpstr>
      <vt:lpstr>Function pointers</vt:lpstr>
      <vt:lpstr>Function pointers (cont.)</vt:lpstr>
      <vt:lpstr>Function Pointer Notes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revision>70</cp:revision>
  <cp:lastPrinted>2018-08-28T17:03:11Z</cp:lastPrinted>
  <dcterms:created xsi:type="dcterms:W3CDTF">2018-07-09T21:38:51Z</dcterms:created>
  <dcterms:modified xsi:type="dcterms:W3CDTF">2019-12-02T18:57:25Z</dcterms:modified>
</cp:coreProperties>
</file>