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0"/>
    <p:restoredTop sz="78540" autoAdjust="0"/>
  </p:normalViewPr>
  <p:slideViewPr>
    <p:cSldViewPr snapToGrid="0">
      <p:cViewPr varScale="1">
        <p:scale>
          <a:sx n="92" d="100"/>
          <a:sy n="92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47D3670-35CE-442A-A861-2C2D1D251151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34F6080B-339E-46F2-A1FD-7CD8F40C506C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4289A40D-D918-4AD8-A1D8-5478852715D8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10</a:t>
            </a:fld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CPU scheduling deals with the problem of deciding which of the processes in the ready queue is to be allocated the CPU.  </a:t>
            </a:r>
            <a:endParaRPr dirty="0"/>
          </a:p>
          <a:p>
            <a:endParaRPr dirty="0"/>
          </a:p>
          <a:p>
            <a:r>
              <a:rPr lang="en-US" dirty="0"/>
              <a:t>There are many CPU scheduling algorithms. We will describe several of them.</a:t>
            </a:r>
            <a:endParaRPr dirty="0"/>
          </a:p>
          <a:p>
            <a:endParaRPr dirty="0"/>
          </a:p>
          <a:p>
            <a:r>
              <a:rPr lang="en-US" dirty="0"/>
              <a:t>Burst time here </a:t>
            </a:r>
            <a:r>
              <a:rPr lang="en-US" dirty="0">
                <a:latin typeface="Wingdings"/>
              </a:rPr>
              <a:t> CPU burst time.</a:t>
            </a:r>
            <a:endParaRPr dirty="0"/>
          </a:p>
          <a:p>
            <a:endParaRPr dirty="0"/>
          </a:p>
          <a:p>
            <a:r>
              <a:rPr lang="en-US" dirty="0">
                <a:latin typeface="Wingdings"/>
              </a:rPr>
              <a:t>Write table on board.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A1B7036F-841E-4141-9C6C-7A11D06E7465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11</a:t>
            </a:fld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Note that this is a </a:t>
            </a:r>
            <a:r>
              <a:rPr lang="en-US" dirty="0" err="1"/>
              <a:t>nonpreemptive</a:t>
            </a:r>
            <a:r>
              <a:rPr lang="en-US" dirty="0"/>
              <a:t> scheduling algorithm.</a:t>
            </a:r>
            <a:endParaRPr dirty="0"/>
          </a:p>
          <a:p>
            <a:endParaRPr dirty="0"/>
          </a:p>
          <a:p>
            <a:r>
              <a:rPr lang="en-US" dirty="0"/>
              <a:t>Observation:  Average waiting time under FCFS is not minimal and varies substantially if the processes CPU burst times vary greatly.</a:t>
            </a:r>
            <a:endParaRPr dirty="0"/>
          </a:p>
          <a:p>
            <a:endParaRPr dirty="0"/>
          </a:p>
          <a:p>
            <a:r>
              <a:rPr lang="en-US" b="1" dirty="0"/>
              <a:t>Convoy effect:  </a:t>
            </a:r>
            <a:r>
              <a:rPr lang="en-US" dirty="0"/>
              <a:t>I/O bound processes </a:t>
            </a:r>
            <a:r>
              <a:rPr lang="en-US" b="1" dirty="0"/>
              <a:t>wait in ready queue for a long time</a:t>
            </a:r>
            <a:r>
              <a:rPr lang="en-US" dirty="0"/>
              <a:t> while CPU burst process hug the CPU (so I/O devices are idle).  Then, CPU bound process does quick I/O, which allows I/O bound processes to do the short CPU burst then their I/O burst.  </a:t>
            </a:r>
            <a:endParaRPr dirty="0"/>
          </a:p>
          <a:p>
            <a:endParaRPr dirty="0"/>
          </a:p>
          <a:p>
            <a:r>
              <a:rPr lang="en-US" dirty="0"/>
              <a:t>In general, a convoy effect happens when a set of processes need to use a resource for a short time, and one process holds the resource for a long time, blocking all of the other processes. Causes poor utilization of the other resources in the system.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1414D04A-BD22-4146-B9CD-1DBE3D31EBEB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12</a:t>
            </a:fld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This is provably optimal:  </a:t>
            </a:r>
            <a:r>
              <a:rPr lang="en-US">
                <a:latin typeface="Wingdings"/>
              </a:rPr>
              <a:t> moving a short process ahead of a long process decreases the waiting time of the short process more than it increases the waiting time of the long process.</a:t>
            </a:r>
            <a:endParaRPr/>
          </a:p>
          <a:p>
            <a:endParaRPr/>
          </a:p>
          <a:p>
            <a:r>
              <a:rPr lang="en-US">
                <a:latin typeface="Wingdings"/>
              </a:rPr>
              <a:t>This has the effect of avoiding the convoy effect, which can be experienced with FCFS scheduling.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56A6E9F5-F3CB-4C5D-9D76-73EB4C10BEF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13</a:t>
            </a:fld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This represents a nonpremptive version of SJF.  SJF can be either preemptive or nonpreemptive.  The preemptive version of the SJF is sometimes called shortest-remaining-time-first scheduling.</a:t>
            </a:r>
            <a:endParaRPr/>
          </a:p>
          <a:p>
            <a:endParaRPr/>
          </a:p>
          <a:p>
            <a:r>
              <a:rPr lang="en-US"/>
              <a:t>This assumes that all processes are admitted at the same time.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32B1957-ADB8-4C74-9E04-93E9A1A4D346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14</a:t>
            </a:fld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The parameter alpha controls the relative weight of recent and past history in our prediction.</a:t>
            </a:r>
            <a:endParaRPr/>
          </a:p>
          <a:p>
            <a:endParaRPr/>
          </a:p>
          <a:p>
            <a:r>
              <a:rPr lang="en-US"/>
              <a:t>Alpha </a:t>
            </a:r>
            <a:r>
              <a:rPr lang="en-US">
                <a:latin typeface="Wingdings"/>
              </a:rPr>
              <a:t> 0, recent history has no effect.</a:t>
            </a:r>
            <a:endParaRPr/>
          </a:p>
          <a:p>
            <a:endParaRPr/>
          </a:p>
          <a:p>
            <a:r>
              <a:rPr lang="en-US">
                <a:latin typeface="Wingdings"/>
              </a:rPr>
              <a:t>Alpha  1, then past history has no effect and only the most recent CPU burst matters.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E907E8CC-8F05-43D1-9F6E-D4A75D9FFBD5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15</a:t>
            </a:fld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Predict length of next CPU burst using alpha = ½ and Tau{0} = 10.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ADBD6CD2-660A-4101-8AA1-655E3E18B00A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16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Have students produce Gantt chart for these processes using </a:t>
            </a:r>
            <a:r>
              <a:rPr lang="en-US" dirty="0" err="1"/>
              <a:t>nonpreemptive</a:t>
            </a:r>
            <a:r>
              <a:rPr lang="en-US" dirty="0"/>
              <a:t> SJF and calculate average waiting time: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	</a:t>
            </a:r>
            <a:r>
              <a:rPr lang="en-US" u="sng" dirty="0">
                <a:latin typeface="Arial"/>
              </a:rPr>
              <a:t>Process  	Arrival Time</a:t>
            </a:r>
            <a:r>
              <a:rPr lang="en-US" dirty="0">
                <a:latin typeface="Arial"/>
              </a:rPr>
              <a:t>	</a:t>
            </a:r>
            <a:r>
              <a:rPr lang="en-US" u="sng" dirty="0">
                <a:latin typeface="Arial"/>
              </a:rPr>
              <a:t>Burst Time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	 </a:t>
            </a:r>
            <a:r>
              <a:rPr lang="en-US" i="1" dirty="0">
                <a:latin typeface="Arial"/>
              </a:rPr>
              <a:t>P1</a:t>
            </a:r>
            <a:r>
              <a:rPr lang="en-US" dirty="0">
                <a:latin typeface="Arial"/>
              </a:rPr>
              <a:t>	0.0	6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	 </a:t>
            </a:r>
            <a:r>
              <a:rPr lang="en-US" i="1" dirty="0">
                <a:latin typeface="Arial"/>
              </a:rPr>
              <a:t>P2 	</a:t>
            </a:r>
            <a:r>
              <a:rPr lang="en-US" dirty="0">
                <a:latin typeface="Arial"/>
              </a:rPr>
              <a:t>2.0	8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	 </a:t>
            </a:r>
            <a:r>
              <a:rPr lang="en-US" i="1" dirty="0">
                <a:latin typeface="Arial"/>
              </a:rPr>
              <a:t>P3</a:t>
            </a:r>
            <a:r>
              <a:rPr lang="en-US" dirty="0">
                <a:latin typeface="Arial"/>
              </a:rPr>
              <a:t>	4.0	7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	 </a:t>
            </a:r>
            <a:r>
              <a:rPr lang="en-US" i="1" dirty="0">
                <a:latin typeface="Arial"/>
              </a:rPr>
              <a:t>P4</a:t>
            </a:r>
            <a:r>
              <a:rPr lang="en-US" dirty="0">
                <a:latin typeface="Arial"/>
              </a:rPr>
              <a:t>	5.0	3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0  p1 6  p4  9  p3  16  p2  24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Waiting times: (0 – 0) + (16 – 2) + (9 – 4) + (6 – 5) = 6 + 14 + 5 + 1 = 20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Average waiting time = 20/4 = 5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E1D65F65-BE0B-4FA3-93FA-891573E0F8B3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2</a:t>
            </a:fld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Otherwise, a system would run a process until it terminates or blocks and the CPU would be idle while the process is blocked waiting for I/O completion or for some other event to occur.  </a:t>
            </a:r>
            <a:endParaRPr/>
          </a:p>
          <a:p>
            <a:endParaRPr/>
          </a:p>
          <a:p>
            <a:r>
              <a:rPr lang="en-US"/>
              <a:t>All this idle time would be wasted with no useful work being accomplished.</a:t>
            </a:r>
            <a:endParaRPr/>
          </a:p>
          <a:p>
            <a:endParaRPr/>
          </a:p>
          <a:p>
            <a:r>
              <a:rPr lang="en-US"/>
              <a:t>With multiprogramming, we try to use this time productively.</a:t>
            </a:r>
            <a:endParaRPr/>
          </a:p>
          <a:p>
            <a:endParaRPr/>
          </a:p>
          <a:p>
            <a:r>
              <a:rPr lang="en-US"/>
              <a:t>Almost all computer resources are scheduled before use. The CPU is an example of such resources.  Its scheduling is central to OS design.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4F3F897-2038-456E-9D7F-F654526DE3F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3</a:t>
            </a:fld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Duration of CPU burst has been studied.  Varies from process to process and from computer to computer.</a:t>
            </a:r>
            <a:endParaRPr/>
          </a:p>
          <a:p>
            <a:endParaRPr/>
          </a:p>
          <a:p>
            <a:r>
              <a:rPr lang="en-US"/>
              <a:t>They tend to have a frequency distribution as shown on next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744DA625-F3AB-4DE9-B0E4-81E60F13F8E9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4</a:t>
            </a:fld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Curve described as exponential or </a:t>
            </a:r>
            <a:r>
              <a:rPr lang="en-US" dirty="0" err="1"/>
              <a:t>hyperexponential</a:t>
            </a:r>
            <a:r>
              <a:rPr lang="en-US" dirty="0"/>
              <a:t>.</a:t>
            </a:r>
            <a:endParaRPr dirty="0"/>
          </a:p>
          <a:p>
            <a:endParaRPr dirty="0"/>
          </a:p>
          <a:p>
            <a:r>
              <a:rPr lang="en-US" dirty="0"/>
              <a:t>Large number of short CPU bursts and small number of long CPU bursts.</a:t>
            </a:r>
            <a:endParaRPr dirty="0"/>
          </a:p>
          <a:p>
            <a:endParaRPr dirty="0"/>
          </a:p>
          <a:p>
            <a:r>
              <a:rPr lang="en-US" dirty="0"/>
              <a:t>I/O bound process has many short CPU bursts.</a:t>
            </a:r>
            <a:endParaRPr dirty="0"/>
          </a:p>
          <a:p>
            <a:endParaRPr dirty="0"/>
          </a:p>
          <a:p>
            <a:r>
              <a:rPr lang="en-US" dirty="0"/>
              <a:t>CPU bound process has few long CPU bursts.</a:t>
            </a:r>
            <a:endParaRPr dirty="0"/>
          </a:p>
          <a:p>
            <a:endParaRPr dirty="0"/>
          </a:p>
          <a:p>
            <a:r>
              <a:rPr lang="en-US" dirty="0"/>
              <a:t>Distribution may be important in the selection of an appropriate CPU-scheduling algorithm.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C8881F2B-65A1-4D2B-9142-E6DF1A0D487C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5</a:t>
            </a:fld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EF765544-EE5C-4AC2-A4EE-ED1B36EF5AD4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6</a:t>
            </a:fld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CPU scheduler is the short term scheduler.</a:t>
            </a:r>
            <a:endParaRPr dirty="0"/>
          </a:p>
          <a:p>
            <a:endParaRPr dirty="0"/>
          </a:p>
          <a:p>
            <a:r>
              <a:rPr lang="en-US" dirty="0"/>
              <a:t>Its job is to do what’s in the first bullet.</a:t>
            </a:r>
            <a:endParaRPr dirty="0"/>
          </a:p>
          <a:p>
            <a:endParaRPr dirty="0"/>
          </a:p>
          <a:p>
            <a:r>
              <a:rPr lang="en-US" dirty="0"/>
              <a:t>The scheduling decision may take place under any of the following four circumstances.</a:t>
            </a:r>
            <a:endParaRPr dirty="0"/>
          </a:p>
          <a:p>
            <a:endParaRPr dirty="0"/>
          </a:p>
          <a:p>
            <a:r>
              <a:rPr lang="en-US" dirty="0"/>
              <a:t>Under </a:t>
            </a:r>
            <a:r>
              <a:rPr lang="en-US" dirty="0" err="1"/>
              <a:t>nonpreemptive</a:t>
            </a:r>
            <a:r>
              <a:rPr lang="en-US" dirty="0"/>
              <a:t> scheduling (aka cooperative) , once the CPU has been allocated to a process, the process keeps it until it releases it by terminating or by switching to the waiting state.  </a:t>
            </a:r>
            <a:endParaRPr dirty="0"/>
          </a:p>
          <a:p>
            <a:endParaRPr dirty="0"/>
          </a:p>
          <a:p>
            <a:r>
              <a:rPr lang="en-US" dirty="0"/>
              <a:t>This is the type of scheduling that was used in Windows 3.x  From Windows 95 onward, Microsoft switched to preemptive scheduling.</a:t>
            </a:r>
            <a:endParaRPr dirty="0"/>
          </a:p>
          <a:p>
            <a:endParaRPr dirty="0"/>
          </a:p>
          <a:p>
            <a:r>
              <a:rPr lang="en-US" dirty="0"/>
              <a:t>Mac OS X uses preemptive scheduling.  Earlier version of the Mac OS used </a:t>
            </a:r>
            <a:r>
              <a:rPr lang="en-US" dirty="0" err="1"/>
              <a:t>nonpreemptive</a:t>
            </a:r>
            <a:r>
              <a:rPr lang="en-US" dirty="0"/>
              <a:t> scheduling.</a:t>
            </a:r>
            <a:endParaRPr dirty="0"/>
          </a:p>
          <a:p>
            <a:endParaRPr dirty="0"/>
          </a:p>
          <a:p>
            <a:r>
              <a:rPr lang="en-US" dirty="0"/>
              <a:t>Some hardware platforms use only </a:t>
            </a:r>
            <a:r>
              <a:rPr lang="en-US" dirty="0" err="1"/>
              <a:t>nonpreemptive</a:t>
            </a:r>
            <a:r>
              <a:rPr lang="en-US" dirty="0"/>
              <a:t> scheduling because they do not have timers or other specialized hardware to do preemptive scheduling.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724965C-3C48-409B-9741-1589ACC99116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7</a:t>
            </a:fld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Silberschatz, Galvin, and Gagne differentiate between the Dispatcher and the short term scheduler.</a:t>
            </a:r>
            <a:endParaRPr/>
          </a:p>
          <a:p>
            <a:endParaRPr/>
          </a:p>
          <a:p>
            <a:r>
              <a:rPr lang="en-US"/>
              <a:t>Other authors treat them as the same thing.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9F29D7C4-6388-40B6-9A78-9EBFA0E756EC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8</a:t>
            </a:fld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Different scheduling algorithms favor different processes because they have different properties.</a:t>
            </a:r>
            <a:endParaRPr dirty="0"/>
          </a:p>
          <a:p>
            <a:endParaRPr dirty="0"/>
          </a:p>
          <a:p>
            <a:r>
              <a:rPr lang="en-US" dirty="0"/>
              <a:t>In choosing which algorithm to use in a particular situation, we must consider properties of the various scheduling algorithms.</a:t>
            </a:r>
            <a:endParaRPr dirty="0"/>
          </a:p>
          <a:p>
            <a:endParaRPr dirty="0"/>
          </a:p>
          <a:p>
            <a:r>
              <a:rPr lang="en-US" dirty="0"/>
              <a:t>Many criteria have been suggested for comparing CPU-scheduling algorithms.  </a:t>
            </a:r>
            <a:r>
              <a:rPr lang="en-US"/>
              <a:t>The best algorithm for a particular situation depends on the characteristics used in the comparisons.</a:t>
            </a:r>
            <a:endParaRPr/>
          </a:p>
          <a:p>
            <a:endParaRPr dirty="0"/>
          </a:p>
          <a:p>
            <a:r>
              <a:rPr lang="en-US" dirty="0"/>
              <a:t>The criteria include the following: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978000" y="8841960"/>
            <a:ext cx="3041640" cy="46368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9E5B95AC-D8AE-4EED-AA49-97560368F57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9</a:t>
            </a:fld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720" cy="418716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It is desirable to maximize CPU utilization and throughput, and to minimize turnaround time, waiting time, and response time.</a:t>
            </a:r>
            <a:endParaRPr/>
          </a:p>
          <a:p>
            <a:endParaRPr/>
          </a:p>
          <a:p>
            <a:r>
              <a:rPr lang="en-US"/>
              <a:t>In most cases we want to optimize the average measure, but there may be times when we bound or minimize the maximum response time, for example.</a:t>
            </a:r>
            <a:endParaRPr/>
          </a:p>
          <a:p>
            <a:endParaRPr/>
          </a:p>
          <a:p>
            <a:r>
              <a:rPr lang="en-US" b="1"/>
              <a:t>For the algorithms we consider, our measure of comparison will be the average waiting time. 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1EC7-AFB2-430E-865A-985FF708250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9CC3B-C747-411A-B767-D6B4FC0D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828800"/>
            <a:ext cx="8227800" cy="17697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111111"/>
                </a:solidFill>
                <a:latin typeface="Trade Gothic LT Std"/>
              </a:rPr>
              <a:t>CPU Scheduling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61880" y="3705480"/>
            <a:ext cx="8223120" cy="1750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CSSE 332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Operating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Rose-Hulman Institute of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First-Come, First-Served (FCFS) scheduling</a:t>
            </a:r>
            <a:endParaRPr dirty="0"/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7800" cy="5027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/>
              </a:rPr>
              <a:t>		</a:t>
            </a:r>
            <a:r>
              <a:rPr lang="en-US" sz="2600" u="sng" dirty="0">
                <a:latin typeface="Arial"/>
              </a:rPr>
              <a:t>Process</a:t>
            </a:r>
            <a:r>
              <a:rPr lang="en-US" sz="2600" dirty="0">
                <a:latin typeface="Arial"/>
              </a:rPr>
              <a:t>	</a:t>
            </a:r>
            <a:r>
              <a:rPr lang="en-US" sz="2600" u="sng" dirty="0">
                <a:latin typeface="Arial"/>
              </a:rPr>
              <a:t>Burst Time	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dirty="0">
                <a:latin typeface="Arial"/>
              </a:rPr>
              <a:t>		 </a:t>
            </a:r>
            <a:r>
              <a:rPr lang="en-US" sz="2600" i="1" dirty="0">
                <a:latin typeface="Arial"/>
              </a:rPr>
              <a:t>P1</a:t>
            </a:r>
            <a:r>
              <a:rPr lang="en-US" sz="2600" dirty="0">
                <a:latin typeface="Arial"/>
              </a:rPr>
              <a:t>	            24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dirty="0">
                <a:latin typeface="Arial"/>
              </a:rPr>
              <a:t>		 </a:t>
            </a:r>
            <a:r>
              <a:rPr lang="en-US" sz="2600" i="1" dirty="0">
                <a:latin typeface="Arial"/>
              </a:rPr>
              <a:t>P2</a:t>
            </a:r>
            <a:r>
              <a:rPr lang="en-US" sz="2600" dirty="0">
                <a:latin typeface="Arial"/>
              </a:rPr>
              <a:t> 	            3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dirty="0">
                <a:latin typeface="Arial"/>
              </a:rPr>
              <a:t>		 </a:t>
            </a:r>
            <a:r>
              <a:rPr lang="en-US" sz="2600" i="1" dirty="0">
                <a:latin typeface="Arial"/>
              </a:rPr>
              <a:t>P3	            </a:t>
            </a:r>
            <a:r>
              <a:rPr lang="en-US" sz="2600" dirty="0">
                <a:latin typeface="Arial"/>
              </a:rPr>
              <a:t>3</a:t>
            </a:r>
            <a:r>
              <a:rPr lang="en-US" sz="2600" i="1" dirty="0">
                <a:latin typeface="Arial"/>
              </a:rPr>
              <a:t>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 dirty="0">
                <a:latin typeface="Arial"/>
              </a:rPr>
              <a:t>Suppose the processes arrive in order: </a:t>
            </a:r>
            <a:r>
              <a:rPr lang="en-US" sz="2600" i="1" dirty="0">
                <a:latin typeface="Arial"/>
              </a:rPr>
              <a:t> P1</a:t>
            </a:r>
            <a:r>
              <a:rPr lang="en-US" sz="2600" dirty="0">
                <a:latin typeface="Arial"/>
              </a:rPr>
              <a:t> , </a:t>
            </a:r>
            <a:r>
              <a:rPr lang="en-US" sz="2600" i="1" dirty="0">
                <a:latin typeface="Arial"/>
              </a:rPr>
              <a:t>P2</a:t>
            </a:r>
            <a:r>
              <a:rPr lang="en-US" sz="2600" dirty="0">
                <a:latin typeface="Arial"/>
              </a:rPr>
              <a:t> , </a:t>
            </a:r>
            <a:r>
              <a:rPr lang="en-US" sz="2600" i="1" dirty="0">
                <a:latin typeface="Arial"/>
              </a:rPr>
              <a:t>P3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 dirty="0">
                <a:latin typeface="Arial"/>
              </a:rPr>
              <a:t>The Gantt Chart for the schedule is: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600" dirty="0">
              <a:latin typeface="Arial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 dirty="0">
                <a:latin typeface="Arial"/>
              </a:rPr>
              <a:t>Waiting time for </a:t>
            </a:r>
            <a:r>
              <a:rPr lang="en-US" sz="2600" i="1" dirty="0">
                <a:latin typeface="Arial"/>
              </a:rPr>
              <a:t>P1</a:t>
            </a:r>
            <a:r>
              <a:rPr lang="en-US" sz="2600" dirty="0">
                <a:latin typeface="Arial"/>
              </a:rPr>
              <a:t>  = 0; </a:t>
            </a:r>
            <a:r>
              <a:rPr lang="en-US" sz="2600" i="1" dirty="0">
                <a:latin typeface="Arial"/>
              </a:rPr>
              <a:t>P2</a:t>
            </a:r>
            <a:r>
              <a:rPr lang="en-US" sz="2600" dirty="0">
                <a:latin typeface="Arial"/>
              </a:rPr>
              <a:t>  = 24; </a:t>
            </a:r>
            <a:r>
              <a:rPr lang="en-US" sz="2600" i="1" dirty="0">
                <a:latin typeface="Arial"/>
              </a:rPr>
              <a:t>P3 </a:t>
            </a:r>
            <a:r>
              <a:rPr lang="en-US" sz="2600" dirty="0">
                <a:latin typeface="Arial"/>
              </a:rPr>
              <a:t>= 27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 dirty="0">
                <a:latin typeface="Arial"/>
              </a:rPr>
              <a:t>Average waiting time:  (0 + 24 + 27)/3 = 17</a:t>
            </a:r>
            <a:endParaRPr dirty="0"/>
          </a:p>
        </p:txBody>
      </p:sp>
      <p:sp>
        <p:nvSpPr>
          <p:cNvPr id="136" name="CustomShape 3"/>
          <p:cNvSpPr/>
          <p:nvPr/>
        </p:nvSpPr>
        <p:spPr>
          <a:xfrm>
            <a:off x="1765800" y="4257000"/>
            <a:ext cx="5256000" cy="60768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</p:sp>
      <p:sp>
        <p:nvSpPr>
          <p:cNvPr id="137" name="CustomShape 4"/>
          <p:cNvSpPr/>
          <p:nvPr/>
        </p:nvSpPr>
        <p:spPr>
          <a:xfrm>
            <a:off x="3042360" y="4334040"/>
            <a:ext cx="457200" cy="36360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P1</a:t>
            </a:r>
            <a:endParaRPr/>
          </a:p>
        </p:txBody>
      </p:sp>
      <p:sp>
        <p:nvSpPr>
          <p:cNvPr id="138" name="CustomShape 5"/>
          <p:cNvSpPr/>
          <p:nvPr/>
        </p:nvSpPr>
        <p:spPr>
          <a:xfrm>
            <a:off x="5404320" y="4334040"/>
            <a:ext cx="457200" cy="36360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P2</a:t>
            </a:r>
            <a:endParaRPr/>
          </a:p>
        </p:txBody>
      </p:sp>
      <p:sp>
        <p:nvSpPr>
          <p:cNvPr id="139" name="CustomShape 6"/>
          <p:cNvSpPr/>
          <p:nvPr/>
        </p:nvSpPr>
        <p:spPr>
          <a:xfrm>
            <a:off x="6318720" y="4334040"/>
            <a:ext cx="457200" cy="36360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P3</a:t>
            </a:r>
            <a:endParaRPr/>
          </a:p>
        </p:txBody>
      </p:sp>
      <p:sp>
        <p:nvSpPr>
          <p:cNvPr id="140" name="Line 7"/>
          <p:cNvSpPr/>
          <p:nvPr/>
        </p:nvSpPr>
        <p:spPr>
          <a:xfrm>
            <a:off x="1765800" y="486648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41" name="Line 8"/>
          <p:cNvSpPr/>
          <p:nvPr/>
        </p:nvSpPr>
        <p:spPr>
          <a:xfrm>
            <a:off x="7023600" y="486648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42" name="Line 9"/>
          <p:cNvSpPr/>
          <p:nvPr/>
        </p:nvSpPr>
        <p:spPr>
          <a:xfrm>
            <a:off x="5118480" y="4257000"/>
            <a:ext cx="0" cy="60948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43" name="Line 10"/>
          <p:cNvSpPr/>
          <p:nvPr/>
        </p:nvSpPr>
        <p:spPr>
          <a:xfrm>
            <a:off x="6032880" y="4257000"/>
            <a:ext cx="0" cy="60948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44" name="Line 11"/>
          <p:cNvSpPr/>
          <p:nvPr/>
        </p:nvSpPr>
        <p:spPr>
          <a:xfrm>
            <a:off x="5118480" y="486648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45" name="Line 12"/>
          <p:cNvSpPr/>
          <p:nvPr/>
        </p:nvSpPr>
        <p:spPr>
          <a:xfrm>
            <a:off x="6032880" y="486648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46" name="CustomShape 13"/>
          <p:cNvSpPr/>
          <p:nvPr/>
        </p:nvSpPr>
        <p:spPr>
          <a:xfrm>
            <a:off x="4895640" y="5019840"/>
            <a:ext cx="425160" cy="36360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24</a:t>
            </a:r>
            <a:endParaRPr/>
          </a:p>
        </p:txBody>
      </p:sp>
      <p:sp>
        <p:nvSpPr>
          <p:cNvPr id="147" name="CustomShape 14"/>
          <p:cNvSpPr/>
          <p:nvPr/>
        </p:nvSpPr>
        <p:spPr>
          <a:xfrm>
            <a:off x="5808600" y="5019840"/>
            <a:ext cx="428040" cy="36360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27</a:t>
            </a:r>
            <a:endParaRPr/>
          </a:p>
        </p:txBody>
      </p:sp>
      <p:sp>
        <p:nvSpPr>
          <p:cNvPr id="148" name="CustomShape 15"/>
          <p:cNvSpPr/>
          <p:nvPr/>
        </p:nvSpPr>
        <p:spPr>
          <a:xfrm>
            <a:off x="6720840" y="5019840"/>
            <a:ext cx="432720" cy="36360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30</a:t>
            </a:r>
            <a:endParaRPr/>
          </a:p>
        </p:txBody>
      </p:sp>
      <p:sp>
        <p:nvSpPr>
          <p:cNvPr id="149" name="CustomShape 16"/>
          <p:cNvSpPr/>
          <p:nvPr/>
        </p:nvSpPr>
        <p:spPr>
          <a:xfrm>
            <a:off x="1602360" y="5019840"/>
            <a:ext cx="306000" cy="36360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FCFS scheduling continues</a:t>
            </a:r>
            <a:endParaRPr dirty="0"/>
          </a:p>
        </p:txBody>
      </p:sp>
      <p:sp>
        <p:nvSpPr>
          <p:cNvPr id="151" name="CustomShape 2"/>
          <p:cNvSpPr/>
          <p:nvPr/>
        </p:nvSpPr>
        <p:spPr>
          <a:xfrm>
            <a:off x="806400" y="1793880"/>
            <a:ext cx="8227800" cy="4528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rial"/>
              </a:rPr>
              <a:t>Suppose the processes arrive in order </a:t>
            </a:r>
            <a:r>
              <a:rPr lang="en-US" sz="2800" i="1" dirty="0">
                <a:latin typeface="Arial"/>
              </a:rPr>
              <a:t>P2</a:t>
            </a:r>
            <a:r>
              <a:rPr lang="en-US" sz="2800" dirty="0">
                <a:latin typeface="Arial"/>
              </a:rPr>
              <a:t> , </a:t>
            </a:r>
            <a:r>
              <a:rPr lang="en-US" sz="2800" i="1" dirty="0">
                <a:latin typeface="Arial"/>
              </a:rPr>
              <a:t>P3</a:t>
            </a:r>
            <a:r>
              <a:rPr lang="en-US" sz="2800" dirty="0">
                <a:latin typeface="Arial"/>
              </a:rPr>
              <a:t> , </a:t>
            </a:r>
            <a:r>
              <a:rPr lang="en-US" sz="2800" i="1" dirty="0">
                <a:latin typeface="Arial"/>
              </a:rPr>
              <a:t>P1</a:t>
            </a:r>
            <a:r>
              <a:rPr lang="en-US" sz="2800" dirty="0"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/>
              </a:rPr>
              <a:t>The Gantt chart for the schedule is: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latin typeface="Arial"/>
              </a:rPr>
              <a:t>Waiting time for </a:t>
            </a:r>
            <a:r>
              <a:rPr lang="en-US" sz="2800" i="1" dirty="0">
                <a:latin typeface="Arial"/>
              </a:rPr>
              <a:t>P1 =</a:t>
            </a:r>
            <a:r>
              <a:rPr lang="en-US" sz="2800" dirty="0">
                <a:latin typeface="Arial"/>
              </a:rPr>
              <a:t> 6</a:t>
            </a:r>
            <a:r>
              <a:rPr lang="en-US" sz="2800" i="1" dirty="0">
                <a:latin typeface="Arial"/>
              </a:rPr>
              <a:t>; P2</a:t>
            </a:r>
            <a:r>
              <a:rPr lang="en-US" sz="2800" dirty="0">
                <a:latin typeface="Arial"/>
              </a:rPr>
              <a:t> = 0</a:t>
            </a:r>
            <a:r>
              <a:rPr lang="en-US" sz="2800" i="1" dirty="0">
                <a:latin typeface="Arial"/>
              </a:rPr>
              <a:t>; P3 = </a:t>
            </a:r>
            <a:r>
              <a:rPr lang="en-US" sz="2800" dirty="0">
                <a:latin typeface="Arial"/>
              </a:rPr>
              <a:t>3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latin typeface="Arial"/>
              </a:rPr>
              <a:t>Average waiting time:   (6 + 0 + 3)/3 = 3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latin typeface="Arial"/>
              </a:rPr>
              <a:t>Much better than previous case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 dirty="0">
                <a:latin typeface="Arial"/>
              </a:rPr>
              <a:t>Convoy effect</a:t>
            </a:r>
            <a:r>
              <a:rPr lang="en-US" sz="2800" dirty="0">
                <a:latin typeface="Arial"/>
              </a:rPr>
              <a:t> short process behind long process</a:t>
            </a:r>
            <a:endParaRPr dirty="0"/>
          </a:p>
        </p:txBody>
      </p:sp>
      <p:sp>
        <p:nvSpPr>
          <p:cNvPr id="152" name="CustomShape 3"/>
          <p:cNvSpPr/>
          <p:nvPr/>
        </p:nvSpPr>
        <p:spPr>
          <a:xfrm flipH="1">
            <a:off x="2040120" y="3200400"/>
            <a:ext cx="5256000" cy="60768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</p:sp>
      <p:sp>
        <p:nvSpPr>
          <p:cNvPr id="153" name="CustomShape 4"/>
          <p:cNvSpPr/>
          <p:nvPr/>
        </p:nvSpPr>
        <p:spPr>
          <a:xfrm flipH="1">
            <a:off x="5562000" y="3277440"/>
            <a:ext cx="45828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P1</a:t>
            </a:r>
            <a:endParaRPr/>
          </a:p>
        </p:txBody>
      </p:sp>
      <p:sp>
        <p:nvSpPr>
          <p:cNvPr id="154" name="CustomShape 5"/>
          <p:cNvSpPr/>
          <p:nvPr/>
        </p:nvSpPr>
        <p:spPr>
          <a:xfrm flipH="1">
            <a:off x="3199680" y="3277440"/>
            <a:ext cx="45828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P3</a:t>
            </a:r>
            <a:endParaRPr/>
          </a:p>
        </p:txBody>
      </p:sp>
      <p:sp>
        <p:nvSpPr>
          <p:cNvPr id="155" name="CustomShape 6"/>
          <p:cNvSpPr/>
          <p:nvPr/>
        </p:nvSpPr>
        <p:spPr>
          <a:xfrm flipH="1">
            <a:off x="2285280" y="3277440"/>
            <a:ext cx="45828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P2</a:t>
            </a:r>
            <a:endParaRPr/>
          </a:p>
        </p:txBody>
      </p:sp>
      <p:sp>
        <p:nvSpPr>
          <p:cNvPr id="156" name="Line 7"/>
          <p:cNvSpPr/>
          <p:nvPr/>
        </p:nvSpPr>
        <p:spPr>
          <a:xfrm>
            <a:off x="7300800" y="380988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57" name="Line 8"/>
          <p:cNvSpPr/>
          <p:nvPr/>
        </p:nvSpPr>
        <p:spPr>
          <a:xfrm>
            <a:off x="2043000" y="380988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58" name="Line 9"/>
          <p:cNvSpPr/>
          <p:nvPr/>
        </p:nvSpPr>
        <p:spPr>
          <a:xfrm>
            <a:off x="3947760" y="3200400"/>
            <a:ext cx="0" cy="60948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59" name="Line 10"/>
          <p:cNvSpPr/>
          <p:nvPr/>
        </p:nvSpPr>
        <p:spPr>
          <a:xfrm>
            <a:off x="3033360" y="3200400"/>
            <a:ext cx="0" cy="60948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60" name="Line 11"/>
          <p:cNvSpPr/>
          <p:nvPr/>
        </p:nvSpPr>
        <p:spPr>
          <a:xfrm>
            <a:off x="3947760" y="380988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61" name="Line 12"/>
          <p:cNvSpPr/>
          <p:nvPr/>
        </p:nvSpPr>
        <p:spPr>
          <a:xfrm>
            <a:off x="3033360" y="380988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62" name="CustomShape 13"/>
          <p:cNvSpPr/>
          <p:nvPr/>
        </p:nvSpPr>
        <p:spPr>
          <a:xfrm flipH="1">
            <a:off x="3800160" y="3963240"/>
            <a:ext cx="30564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63" name="CustomShape 14"/>
          <p:cNvSpPr/>
          <p:nvPr/>
        </p:nvSpPr>
        <p:spPr>
          <a:xfrm flipH="1">
            <a:off x="2885760" y="3963240"/>
            <a:ext cx="30564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64" name="CustomShape 15"/>
          <p:cNvSpPr/>
          <p:nvPr/>
        </p:nvSpPr>
        <p:spPr>
          <a:xfrm flipH="1">
            <a:off x="7026120" y="3963240"/>
            <a:ext cx="43236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30</a:t>
            </a:r>
            <a:endParaRPr/>
          </a:p>
        </p:txBody>
      </p:sp>
      <p:sp>
        <p:nvSpPr>
          <p:cNvPr id="165" name="CustomShape 16"/>
          <p:cNvSpPr/>
          <p:nvPr/>
        </p:nvSpPr>
        <p:spPr>
          <a:xfrm flipH="1">
            <a:off x="1888920" y="3963240"/>
            <a:ext cx="30564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Shortest-Job-First (SJF) scheduling</a:t>
            </a:r>
            <a:endParaRPr dirty="0"/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Associate with each process the length of its next CPU burst.  Use these lengths to schedule the process with the shortest time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SJF is optimal – gives minimum average waiting time for a given set of processes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Arial"/>
                <a:ea typeface="ＭＳ Ｐゴシック"/>
              </a:rPr>
              <a:t>The difficulty is knowing the length of the next CPU request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SJF example</a:t>
            </a:r>
            <a:endParaRPr dirty="0"/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7800" cy="4528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/>
              </a:rPr>
              <a:t>		</a:t>
            </a:r>
            <a:r>
              <a:rPr lang="en-US" sz="2800" u="sng" dirty="0">
                <a:latin typeface="Arial"/>
              </a:rPr>
              <a:t>Process</a:t>
            </a:r>
            <a:r>
              <a:rPr lang="en-US" sz="2800" dirty="0">
                <a:latin typeface="Arial"/>
              </a:rPr>
              <a:t>	</a:t>
            </a:r>
            <a:r>
              <a:rPr lang="en-US" sz="2800" u="sng" dirty="0">
                <a:latin typeface="Arial"/>
              </a:rPr>
              <a:t>Burst Time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/>
              </a:rPr>
              <a:t>		 </a:t>
            </a:r>
            <a:r>
              <a:rPr lang="en-US" sz="2800" i="1" dirty="0">
                <a:latin typeface="Arial"/>
              </a:rPr>
              <a:t>P1</a:t>
            </a:r>
            <a:r>
              <a:rPr lang="en-US" sz="2800" dirty="0">
                <a:latin typeface="Arial"/>
              </a:rPr>
              <a:t>		6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/>
              </a:rPr>
              <a:t>		 </a:t>
            </a:r>
            <a:r>
              <a:rPr lang="en-US" sz="2800" i="1" dirty="0">
                <a:latin typeface="Arial"/>
              </a:rPr>
              <a:t>P2 </a:t>
            </a:r>
            <a:r>
              <a:rPr lang="en-US" sz="2800" dirty="0">
                <a:latin typeface="Arial"/>
              </a:rPr>
              <a:t>		8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/>
              </a:rPr>
              <a:t>		 </a:t>
            </a:r>
            <a:r>
              <a:rPr lang="en-US" sz="2800" i="1" dirty="0">
                <a:latin typeface="Arial"/>
              </a:rPr>
              <a:t>P3</a:t>
            </a:r>
            <a:r>
              <a:rPr lang="en-US" sz="2800" dirty="0">
                <a:latin typeface="Arial"/>
              </a:rPr>
              <a:t>		7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/>
              </a:rPr>
              <a:t>		 </a:t>
            </a:r>
            <a:r>
              <a:rPr lang="en-US" sz="2800" i="1" dirty="0">
                <a:latin typeface="Arial"/>
              </a:rPr>
              <a:t>P4</a:t>
            </a:r>
            <a:r>
              <a:rPr lang="en-US" sz="2800" dirty="0">
                <a:latin typeface="Arial"/>
              </a:rPr>
              <a:t>		3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latin typeface="Arial"/>
              </a:rPr>
              <a:t>SJF scheduling Gantt chart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latin typeface="Arial"/>
              </a:rPr>
              <a:t>Average waiting time = (3 + 16 + 9 + 0) / 4 = 7</a:t>
            </a:r>
            <a:endParaRPr dirty="0"/>
          </a:p>
        </p:txBody>
      </p:sp>
      <p:sp>
        <p:nvSpPr>
          <p:cNvPr id="170" name="CustomShape 3"/>
          <p:cNvSpPr/>
          <p:nvPr/>
        </p:nvSpPr>
        <p:spPr>
          <a:xfrm flipH="1">
            <a:off x="1501200" y="4425480"/>
            <a:ext cx="5560920" cy="60768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</p:sp>
      <p:sp>
        <p:nvSpPr>
          <p:cNvPr id="171" name="CustomShape 4"/>
          <p:cNvSpPr/>
          <p:nvPr/>
        </p:nvSpPr>
        <p:spPr>
          <a:xfrm flipH="1">
            <a:off x="1559880" y="4489560"/>
            <a:ext cx="45828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P4</a:t>
            </a:r>
            <a:endParaRPr/>
          </a:p>
        </p:txBody>
      </p:sp>
      <p:sp>
        <p:nvSpPr>
          <p:cNvPr id="172" name="CustomShape 5"/>
          <p:cNvSpPr/>
          <p:nvPr/>
        </p:nvSpPr>
        <p:spPr>
          <a:xfrm flipH="1">
            <a:off x="4682520" y="4469040"/>
            <a:ext cx="45828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P3</a:t>
            </a:r>
            <a:endParaRPr/>
          </a:p>
        </p:txBody>
      </p:sp>
      <p:sp>
        <p:nvSpPr>
          <p:cNvPr id="173" name="CustomShape 6"/>
          <p:cNvSpPr/>
          <p:nvPr/>
        </p:nvSpPr>
        <p:spPr>
          <a:xfrm flipH="1">
            <a:off x="3083760" y="4546800"/>
            <a:ext cx="45828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P1</a:t>
            </a:r>
            <a:endParaRPr/>
          </a:p>
        </p:txBody>
      </p:sp>
      <p:sp>
        <p:nvSpPr>
          <p:cNvPr id="174" name="Line 7"/>
          <p:cNvSpPr/>
          <p:nvPr/>
        </p:nvSpPr>
        <p:spPr>
          <a:xfrm>
            <a:off x="7048440" y="502056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75" name="Line 8"/>
          <p:cNvSpPr/>
          <p:nvPr/>
        </p:nvSpPr>
        <p:spPr>
          <a:xfrm>
            <a:off x="1504800" y="503496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76" name="Line 9"/>
          <p:cNvSpPr/>
          <p:nvPr/>
        </p:nvSpPr>
        <p:spPr>
          <a:xfrm>
            <a:off x="4248000" y="4425120"/>
            <a:ext cx="0" cy="60984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77" name="CustomShape 10"/>
          <p:cNvSpPr/>
          <p:nvPr/>
        </p:nvSpPr>
        <p:spPr>
          <a:xfrm flipH="1">
            <a:off x="2418480" y="5156280"/>
            <a:ext cx="30564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78" name="CustomShape 11"/>
          <p:cNvSpPr/>
          <p:nvPr/>
        </p:nvSpPr>
        <p:spPr>
          <a:xfrm flipH="1">
            <a:off x="5244840" y="5175360"/>
            <a:ext cx="42012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16</a:t>
            </a:r>
            <a:endParaRPr/>
          </a:p>
        </p:txBody>
      </p:sp>
      <p:sp>
        <p:nvSpPr>
          <p:cNvPr id="179" name="CustomShape 12"/>
          <p:cNvSpPr/>
          <p:nvPr/>
        </p:nvSpPr>
        <p:spPr>
          <a:xfrm flipH="1">
            <a:off x="1350720" y="5188320"/>
            <a:ext cx="30564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0</a:t>
            </a:r>
            <a:endParaRPr/>
          </a:p>
        </p:txBody>
      </p:sp>
      <p:sp>
        <p:nvSpPr>
          <p:cNvPr id="180" name="Line 13"/>
          <p:cNvSpPr/>
          <p:nvPr/>
        </p:nvSpPr>
        <p:spPr>
          <a:xfrm>
            <a:off x="5467320" y="4425120"/>
            <a:ext cx="0" cy="60984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81" name="Line 14"/>
          <p:cNvSpPr/>
          <p:nvPr/>
        </p:nvSpPr>
        <p:spPr>
          <a:xfrm>
            <a:off x="2571840" y="492228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82" name="Line 15"/>
          <p:cNvSpPr/>
          <p:nvPr/>
        </p:nvSpPr>
        <p:spPr>
          <a:xfrm>
            <a:off x="4248000" y="503496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83" name="Line 16"/>
          <p:cNvSpPr/>
          <p:nvPr/>
        </p:nvSpPr>
        <p:spPr>
          <a:xfrm>
            <a:off x="5467320" y="5034960"/>
            <a:ext cx="0" cy="2286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84" name="CustomShape 17"/>
          <p:cNvSpPr/>
          <p:nvPr/>
        </p:nvSpPr>
        <p:spPr>
          <a:xfrm flipH="1">
            <a:off x="4095000" y="5156280"/>
            <a:ext cx="30564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85" name="Line 18"/>
          <p:cNvSpPr/>
          <p:nvPr/>
        </p:nvSpPr>
        <p:spPr>
          <a:xfrm>
            <a:off x="2571840" y="4392000"/>
            <a:ext cx="0" cy="91440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86" name="CustomShape 19"/>
          <p:cNvSpPr/>
          <p:nvPr/>
        </p:nvSpPr>
        <p:spPr>
          <a:xfrm flipH="1">
            <a:off x="5901840" y="4469040"/>
            <a:ext cx="45828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P2</a:t>
            </a:r>
            <a:endParaRPr/>
          </a:p>
        </p:txBody>
      </p:sp>
      <p:sp>
        <p:nvSpPr>
          <p:cNvPr id="187" name="CustomShape 20"/>
          <p:cNvSpPr/>
          <p:nvPr/>
        </p:nvSpPr>
        <p:spPr>
          <a:xfrm flipH="1">
            <a:off x="6842880" y="5175360"/>
            <a:ext cx="424800" cy="3632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24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Can only estimate the length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Can be done by using the length of previous CPU bursts, using exponential averaging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Determine length of next CPU burst</a:t>
            </a:r>
            <a:endParaRPr dirty="0"/>
          </a:p>
        </p:txBody>
      </p:sp>
      <p:pic>
        <p:nvPicPr>
          <p:cNvPr id="190" name="Picture 189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520" y="4038480"/>
            <a:ext cx="5637240" cy="1586160"/>
          </a:xfrm>
          <a:prstGeom prst="rect">
            <a:avLst/>
          </a:prstGeom>
        </p:spPr>
      </p:pic>
      <p:pic>
        <p:nvPicPr>
          <p:cNvPr id="191" name="Picture 190"/>
          <p:cNvPicPr/>
          <p:nvPr/>
        </p:nvPicPr>
        <p:blipFill>
          <a:blip r:embed="rId4"/>
          <a:stretch>
            <a:fillRect/>
          </a:stretch>
        </p:blipFill>
        <p:spPr>
          <a:xfrm>
            <a:off x="3784680" y="5283360"/>
            <a:ext cx="2373480" cy="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92440" y="1808280"/>
            <a:ext cx="5835600" cy="4209840"/>
          </a:xfrm>
          <a:prstGeom prst="rect">
            <a:avLst/>
          </a:prstGeom>
        </p:spPr>
      </p:pic>
      <p:sp>
        <p:nvSpPr>
          <p:cNvPr id="193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Prediction of length of next CPU burst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Examples of Exponential Averaging</a:t>
            </a:r>
            <a:endParaRPr dirty="0"/>
          </a:p>
        </p:txBody>
      </p:sp>
      <p:sp>
        <p:nvSpPr>
          <p:cNvPr id="195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latin typeface="Symbol"/>
              </a:rPr>
              <a:t></a:t>
            </a:r>
            <a:r>
              <a:rPr lang="en-US" sz="2800" dirty="0">
                <a:latin typeface="Arial"/>
              </a:rPr>
              <a:t> =0</a:t>
            </a:r>
            <a:endParaRPr dirty="0"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Symbol"/>
                <a:ea typeface="ＭＳ Ｐゴシック"/>
              </a:rPr>
              <a:t></a:t>
            </a:r>
            <a:r>
              <a:rPr lang="en-US" sz="2600" dirty="0">
                <a:latin typeface="Arial"/>
                <a:ea typeface="ＭＳ Ｐゴシック"/>
              </a:rPr>
              <a:t>n+1 = </a:t>
            </a:r>
            <a:r>
              <a:rPr lang="en-US" sz="2600" dirty="0">
                <a:latin typeface="Symbol"/>
                <a:ea typeface="ＭＳ Ｐゴシック"/>
              </a:rPr>
              <a:t></a:t>
            </a:r>
            <a:r>
              <a:rPr lang="en-US" sz="2600" dirty="0">
                <a:latin typeface="Arial"/>
                <a:ea typeface="ＭＳ Ｐゴシック"/>
              </a:rPr>
              <a:t>n</a:t>
            </a:r>
            <a:endParaRPr dirty="0"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Arial"/>
                <a:ea typeface="ＭＳ Ｐゴシック"/>
              </a:rPr>
              <a:t>Recent history does not count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latin typeface="Symbol"/>
                <a:ea typeface="ＭＳ Ｐゴシック"/>
              </a:rPr>
              <a:t></a:t>
            </a:r>
            <a:r>
              <a:rPr lang="en-US" sz="2800" dirty="0">
                <a:latin typeface="Arial"/>
                <a:ea typeface="ＭＳ Ｐゴシック"/>
              </a:rPr>
              <a:t> =1</a:t>
            </a:r>
            <a:endParaRPr dirty="0"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Symbol"/>
                <a:ea typeface="ＭＳ Ｐゴシック"/>
              </a:rPr>
              <a:t></a:t>
            </a:r>
            <a:r>
              <a:rPr lang="en-US" sz="2600" dirty="0">
                <a:latin typeface="Arial"/>
                <a:ea typeface="ＭＳ Ｐゴシック"/>
              </a:rPr>
              <a:t>n+1 = </a:t>
            </a:r>
            <a:r>
              <a:rPr lang="en-US" sz="2600" dirty="0">
                <a:latin typeface="Symbol"/>
                <a:ea typeface="ＭＳ Ｐゴシック"/>
              </a:rPr>
              <a:t></a:t>
            </a:r>
            <a:r>
              <a:rPr lang="en-US" sz="2600" dirty="0">
                <a:latin typeface="Arial"/>
                <a:ea typeface="ＭＳ Ｐゴシック"/>
              </a:rPr>
              <a:t> </a:t>
            </a:r>
            <a:r>
              <a:rPr lang="en-US" sz="2600" i="1" dirty="0" err="1">
                <a:latin typeface="Arial"/>
                <a:ea typeface="ＭＳ Ｐゴシック"/>
              </a:rPr>
              <a:t>t</a:t>
            </a:r>
            <a:r>
              <a:rPr lang="en-US" sz="2600" dirty="0" err="1">
                <a:latin typeface="Arial"/>
                <a:ea typeface="ＭＳ Ｐゴシック"/>
              </a:rPr>
              <a:t>n</a:t>
            </a:r>
            <a:endParaRPr dirty="0"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Arial"/>
                <a:ea typeface="ＭＳ Ｐゴシック"/>
              </a:rPr>
              <a:t>Only the actual last CPU burst counts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ＭＳ Ｐゴシック"/>
              </a:rPr>
              <a:t>If we expand the formula, we get: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dirty="0">
                <a:latin typeface="Symbol"/>
                <a:ea typeface="ＭＳ Ｐゴシック"/>
              </a:rPr>
              <a:t>     </a:t>
            </a:r>
            <a:r>
              <a:rPr lang="en-US" sz="2400" i="1" dirty="0">
                <a:latin typeface="Arial"/>
                <a:ea typeface="ＭＳ Ｐゴシック"/>
              </a:rPr>
              <a:t>n</a:t>
            </a:r>
            <a:r>
              <a:rPr lang="en-US" sz="2400" dirty="0">
                <a:latin typeface="Arial"/>
                <a:ea typeface="ＭＳ Ｐゴシック"/>
              </a:rPr>
              <a:t>+1 = </a:t>
            </a:r>
            <a:r>
              <a:rPr lang="en-US" sz="2400" dirty="0">
                <a:latin typeface="Symbol"/>
                <a:ea typeface="ＭＳ Ｐゴシック"/>
              </a:rPr>
              <a:t></a:t>
            </a:r>
            <a:r>
              <a:rPr lang="en-US" sz="2400" dirty="0">
                <a:latin typeface="Arial"/>
                <a:ea typeface="ＭＳ Ｐゴシック"/>
              </a:rPr>
              <a:t> </a:t>
            </a:r>
            <a:r>
              <a:rPr lang="en-US" sz="2400" dirty="0" err="1">
                <a:latin typeface="Arial"/>
                <a:ea typeface="ＭＳ Ｐゴシック"/>
              </a:rPr>
              <a:t>t</a:t>
            </a:r>
            <a:r>
              <a:rPr lang="en-US" sz="2400" i="1" dirty="0" err="1">
                <a:latin typeface="Arial"/>
                <a:ea typeface="ＭＳ Ｐゴシック"/>
              </a:rPr>
              <a:t>n</a:t>
            </a:r>
            <a:r>
              <a:rPr lang="en-US" sz="2400" dirty="0">
                <a:latin typeface="Arial"/>
                <a:ea typeface="ＭＳ Ｐゴシック"/>
              </a:rPr>
              <a:t>+(1</a:t>
            </a:r>
            <a:r>
              <a:rPr lang="en-US" sz="2400" i="1" dirty="0">
                <a:latin typeface="Arial"/>
                <a:ea typeface="ＭＳ Ｐゴシック"/>
              </a:rPr>
              <a:t> - </a:t>
            </a:r>
            <a:r>
              <a:rPr lang="en-US" sz="2400" dirty="0">
                <a:latin typeface="Symbol"/>
                <a:ea typeface="ＭＳ Ｐゴシック"/>
              </a:rPr>
              <a:t></a:t>
            </a:r>
            <a:r>
              <a:rPr lang="en-US" sz="2400" i="1" dirty="0">
                <a:latin typeface="Arial"/>
                <a:ea typeface="ＭＳ Ｐゴシック"/>
              </a:rPr>
              <a:t>)</a:t>
            </a:r>
            <a:r>
              <a:rPr lang="en-US" sz="2400" dirty="0">
                <a:latin typeface="Symbol"/>
                <a:ea typeface="ＭＳ Ｐゴシック"/>
              </a:rPr>
              <a:t></a:t>
            </a:r>
            <a:r>
              <a:rPr lang="en-US" sz="2400" dirty="0">
                <a:latin typeface="Arial"/>
                <a:ea typeface="ＭＳ Ｐゴシック"/>
              </a:rPr>
              <a:t> </a:t>
            </a:r>
            <a:r>
              <a:rPr lang="en-US" sz="2400" i="1" dirty="0" err="1">
                <a:latin typeface="Arial"/>
                <a:ea typeface="ＭＳ Ｐゴシック"/>
              </a:rPr>
              <a:t>tn</a:t>
            </a:r>
            <a:r>
              <a:rPr lang="en-US" sz="2400" i="1" dirty="0">
                <a:latin typeface="Arial"/>
                <a:ea typeface="ＭＳ Ｐゴシック"/>
              </a:rPr>
              <a:t> </a:t>
            </a:r>
            <a:r>
              <a:rPr lang="en-US" sz="2400" dirty="0">
                <a:latin typeface="Arial"/>
                <a:ea typeface="ＭＳ Ｐゴシック"/>
              </a:rPr>
              <a:t>-1</a:t>
            </a:r>
            <a:r>
              <a:rPr lang="en-US" sz="2400" i="1" dirty="0">
                <a:latin typeface="Arial"/>
                <a:ea typeface="ＭＳ Ｐゴシック"/>
              </a:rPr>
              <a:t> </a:t>
            </a:r>
            <a:r>
              <a:rPr lang="en-US" sz="2400" dirty="0">
                <a:latin typeface="Arial"/>
                <a:ea typeface="ＭＳ Ｐゴシック"/>
              </a:rPr>
              <a:t>+ …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dirty="0">
                <a:latin typeface="Arial"/>
                <a:ea typeface="ＭＳ Ｐゴシック"/>
              </a:rPr>
              <a:t>                </a:t>
            </a:r>
            <a:r>
              <a:rPr lang="en-US" sz="2400" i="1" dirty="0">
                <a:latin typeface="Arial"/>
                <a:ea typeface="ＭＳ Ｐゴシック"/>
              </a:rPr>
              <a:t>+(</a:t>
            </a:r>
            <a:r>
              <a:rPr lang="en-US" sz="2400" dirty="0">
                <a:latin typeface="Arial"/>
                <a:ea typeface="ＭＳ Ｐゴシック"/>
              </a:rPr>
              <a:t>1 - </a:t>
            </a:r>
            <a:r>
              <a:rPr lang="en-US" sz="2400" dirty="0">
                <a:latin typeface="Symbol"/>
                <a:ea typeface="ＭＳ Ｐゴシック"/>
              </a:rPr>
              <a:t></a:t>
            </a:r>
            <a:r>
              <a:rPr lang="en-US" sz="2400" dirty="0">
                <a:latin typeface="Arial"/>
                <a:ea typeface="ＭＳ Ｐゴシック"/>
              </a:rPr>
              <a:t> </a:t>
            </a:r>
            <a:r>
              <a:rPr lang="en-US" sz="2400" i="1" dirty="0">
                <a:latin typeface="Arial"/>
                <a:ea typeface="ＭＳ Ｐゴシック"/>
              </a:rPr>
              <a:t>)j</a:t>
            </a:r>
            <a:r>
              <a:rPr lang="en-US" sz="2400" dirty="0">
                <a:latin typeface="Arial"/>
                <a:ea typeface="ＭＳ Ｐゴシック"/>
              </a:rPr>
              <a:t> </a:t>
            </a:r>
            <a:r>
              <a:rPr lang="en-US" sz="2400" dirty="0">
                <a:latin typeface="Symbol"/>
                <a:ea typeface="ＭＳ Ｐゴシック"/>
              </a:rPr>
              <a:t></a:t>
            </a:r>
            <a:r>
              <a:rPr lang="en-US" sz="2400" dirty="0">
                <a:latin typeface="Arial"/>
                <a:ea typeface="ＭＳ Ｐゴシック"/>
              </a:rPr>
              <a:t> </a:t>
            </a:r>
            <a:r>
              <a:rPr lang="en-US" sz="2400" i="1" dirty="0" err="1">
                <a:latin typeface="Arial"/>
                <a:ea typeface="ＭＳ Ｐゴシック"/>
              </a:rPr>
              <a:t>tn</a:t>
            </a:r>
            <a:r>
              <a:rPr lang="en-US" sz="2400" dirty="0">
                <a:latin typeface="Arial"/>
                <a:ea typeface="ＭＳ Ｐゴシック"/>
              </a:rPr>
              <a:t> -</a:t>
            </a:r>
            <a:r>
              <a:rPr lang="en-US" sz="2400" i="1" dirty="0">
                <a:latin typeface="Arial"/>
                <a:ea typeface="ＭＳ Ｐゴシック"/>
              </a:rPr>
              <a:t>j </a:t>
            </a:r>
            <a:r>
              <a:rPr lang="en-US" sz="2400" dirty="0">
                <a:latin typeface="Arial"/>
                <a:ea typeface="ＭＳ Ｐゴシック"/>
              </a:rPr>
              <a:t>+ …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dirty="0">
                <a:latin typeface="Arial"/>
                <a:ea typeface="ＭＳ Ｐゴシック"/>
              </a:rPr>
              <a:t>                </a:t>
            </a:r>
            <a:r>
              <a:rPr lang="en-US" sz="2400" i="1" dirty="0">
                <a:latin typeface="Arial"/>
                <a:ea typeface="ＭＳ Ｐゴシック"/>
              </a:rPr>
              <a:t>+(</a:t>
            </a:r>
            <a:r>
              <a:rPr lang="en-US" sz="2400" dirty="0">
                <a:latin typeface="Arial"/>
                <a:ea typeface="ＭＳ Ｐゴシック"/>
              </a:rPr>
              <a:t>1 - </a:t>
            </a:r>
            <a:r>
              <a:rPr lang="en-US" sz="2400" dirty="0">
                <a:latin typeface="Symbol"/>
                <a:ea typeface="ＭＳ Ｐゴシック"/>
              </a:rPr>
              <a:t></a:t>
            </a:r>
            <a:r>
              <a:rPr lang="en-US" sz="2400" dirty="0">
                <a:latin typeface="Arial"/>
                <a:ea typeface="ＭＳ Ｐゴシック"/>
              </a:rPr>
              <a:t> </a:t>
            </a:r>
            <a:r>
              <a:rPr lang="en-US" sz="2400" i="1" dirty="0">
                <a:latin typeface="Arial"/>
                <a:ea typeface="ＭＳ Ｐゴシック"/>
              </a:rPr>
              <a:t>)n</a:t>
            </a:r>
            <a:r>
              <a:rPr lang="en-US" sz="2400" dirty="0">
                <a:latin typeface="Arial"/>
                <a:ea typeface="ＭＳ Ｐゴシック"/>
              </a:rPr>
              <a:t> +1 </a:t>
            </a:r>
            <a:r>
              <a:rPr lang="en-US" sz="2400" dirty="0">
                <a:latin typeface="Symbol"/>
                <a:ea typeface="ＭＳ Ｐゴシック"/>
              </a:rPr>
              <a:t></a:t>
            </a:r>
            <a:r>
              <a:rPr lang="en-US" sz="2400" dirty="0">
                <a:latin typeface="Arial"/>
                <a:ea typeface="ＭＳ Ｐゴシック"/>
              </a:rPr>
              <a:t>0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ＭＳ Ｐゴシック"/>
              </a:rPr>
              <a:t>Since both </a:t>
            </a:r>
            <a:r>
              <a:rPr lang="en-US" sz="2800" dirty="0">
                <a:latin typeface="Symbol"/>
                <a:ea typeface="ＭＳ Ｐゴシック"/>
              </a:rPr>
              <a:t></a:t>
            </a:r>
            <a:r>
              <a:rPr lang="en-US" sz="2800" dirty="0">
                <a:latin typeface="Arial"/>
                <a:ea typeface="ＭＳ Ｐゴシック"/>
              </a:rPr>
              <a:t> and (1 - </a:t>
            </a:r>
            <a:r>
              <a:rPr lang="en-US" sz="2800" dirty="0">
                <a:latin typeface="Symbol"/>
                <a:ea typeface="ＭＳ Ｐゴシック"/>
              </a:rPr>
              <a:t></a:t>
            </a:r>
            <a:r>
              <a:rPr lang="en-US" sz="2800" dirty="0">
                <a:latin typeface="Arial"/>
                <a:ea typeface="ＭＳ Ｐゴシック"/>
              </a:rPr>
              <a:t>) are less than or equal to 1, each successive term has less weight than its predecessor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Basic concepts</a:t>
            </a:r>
            <a:endParaRPr dirty="0"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latin typeface="Arial"/>
              </a:rPr>
              <a:t>CPU scheduling is the basis for multiprogrammed operating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latin typeface="Arial"/>
              </a:rPr>
              <a:t>Need to maximum CPU utilization obtained with multiprogramming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latin typeface="Arial"/>
              </a:rPr>
              <a:t>Various CPU-scheduling algorithms allow us to work toward that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6656040" y="1182240"/>
            <a:ext cx="182880" cy="367560"/>
          </a:xfrm>
          <a:prstGeom prst="rect">
            <a:avLst/>
          </a:prstGeom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latin typeface="Arial"/>
              </a:rPr>
              <a:t>Processes execute in cycles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Success of CPU scheduling based on observed property of processes: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Arial"/>
              </a:rPr>
              <a:t>Executions consists of cycles of CPU execution and I/O wait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Arial"/>
              </a:rPr>
              <a:t>Processes alternate between these two states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Arial"/>
              </a:rPr>
              <a:t>Execution begins with CPU burst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Arial"/>
              </a:rPr>
              <a:t>That is followed by I/O burst, and so on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Arial"/>
              </a:rPr>
              <a:t>Final CPU burst ends with system call to terminate process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Histogram of CPU-burst times</a:t>
            </a:r>
            <a:endParaRPr dirty="0"/>
          </a:p>
        </p:txBody>
      </p:sp>
      <p:pic>
        <p:nvPicPr>
          <p:cNvPr id="123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14600" y="1909800"/>
            <a:ext cx="5719680" cy="380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906640" y="1668600"/>
            <a:ext cx="2742840" cy="5035320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Alternating sequence of CPU and I/O bursts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CPU scheduler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latin typeface="Arial"/>
              </a:rPr>
              <a:t>Selects from among the processes in memory that are ready to execute, and allocates the CPU to one of them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latin typeface="Arial"/>
              </a:rPr>
              <a:t>CPU scheduling decisions may take place when a process: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accent1"/>
                </a:solidFill>
                <a:latin typeface="Arial"/>
                <a:ea typeface="ＭＳ Ｐゴシック"/>
              </a:rPr>
              <a:t>1.	Switches from running to waiting state</a:t>
            </a:r>
            <a:endParaRPr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accent1"/>
                </a:solidFill>
                <a:latin typeface="Arial"/>
                <a:ea typeface="ＭＳ Ｐゴシック"/>
              </a:rPr>
              <a:t>2.	Switches from running to ready state</a:t>
            </a:r>
            <a:endParaRPr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accent1"/>
                </a:solidFill>
                <a:latin typeface="Arial"/>
                <a:ea typeface="ＭＳ Ｐゴシック"/>
              </a:rPr>
              <a:t>3.	Switches from waiting to ready</a:t>
            </a:r>
            <a:endParaRPr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accent1"/>
                </a:solidFill>
                <a:latin typeface="Arial"/>
                <a:ea typeface="ＭＳ Ｐゴシック"/>
              </a:rPr>
              <a:t>4.	Terminates</a:t>
            </a:r>
            <a:endParaRPr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ＭＳ Ｐゴシック"/>
              </a:rPr>
              <a:t>Scheduling under 1 and 4 is </a:t>
            </a:r>
            <a:r>
              <a:rPr lang="en-US" sz="2800" b="1" dirty="0" err="1">
                <a:latin typeface="Arial"/>
                <a:ea typeface="ＭＳ Ｐゴシック"/>
              </a:rPr>
              <a:t>nonpreemptive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ＭＳ Ｐゴシック"/>
              </a:rPr>
              <a:t>All other scheduling is </a:t>
            </a:r>
            <a:r>
              <a:rPr lang="en-US" sz="2800" b="1" dirty="0">
                <a:latin typeface="Arial"/>
                <a:ea typeface="ＭＳ Ｐゴシック"/>
              </a:rPr>
              <a:t>preemptive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Dispatcher</a:t>
            </a:r>
            <a:endParaRPr dirty="0"/>
          </a:p>
        </p:txBody>
      </p:sp>
      <p:sp>
        <p:nvSpPr>
          <p:cNvPr id="129" name="CustomShape 2"/>
          <p:cNvSpPr/>
          <p:nvPr/>
        </p:nvSpPr>
        <p:spPr>
          <a:xfrm>
            <a:off x="457200" y="1612800"/>
            <a:ext cx="8227800" cy="448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Dispatcher module gives control of the CPU to the process selected by the short-term scheduler; this involves: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chemeClr val="accent1"/>
                </a:solidFill>
                <a:latin typeface="Arial"/>
                <a:ea typeface="ＭＳ Ｐゴシック"/>
              </a:rPr>
              <a:t>switching context</a:t>
            </a:r>
            <a:endParaRPr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chemeClr val="accent1"/>
                </a:solidFill>
                <a:latin typeface="Arial"/>
                <a:ea typeface="ＭＳ Ｐゴシック"/>
              </a:rPr>
              <a:t>switching to user mode</a:t>
            </a:r>
            <a:endParaRPr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chemeClr val="accent1"/>
                </a:solidFill>
                <a:latin typeface="Arial"/>
                <a:ea typeface="ＭＳ Ｐゴシック"/>
              </a:rPr>
              <a:t>jumping to the proper location in the user program to restart that program</a:t>
            </a:r>
            <a:endParaRPr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latin typeface="Arial"/>
                <a:ea typeface="ＭＳ Ｐゴシック"/>
              </a:rPr>
              <a:t>Dispatch latency </a:t>
            </a:r>
            <a:r>
              <a:rPr lang="en-US" sz="3200" dirty="0">
                <a:latin typeface="Arial"/>
                <a:ea typeface="ＭＳ Ｐゴシック"/>
              </a:rPr>
              <a:t>– time it takes for the dispatcher to stop one process and start another running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Scheduling criteria</a:t>
            </a:r>
            <a:endParaRPr dirty="0"/>
          </a:p>
        </p:txBody>
      </p:sp>
      <p:sp>
        <p:nvSpPr>
          <p:cNvPr id="131" name="CustomShape 2"/>
          <p:cNvSpPr/>
          <p:nvPr/>
        </p:nvSpPr>
        <p:spPr>
          <a:xfrm>
            <a:off x="457200" y="1636560"/>
            <a:ext cx="8227800" cy="4609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 dirty="0">
                <a:latin typeface="Arial"/>
              </a:rPr>
              <a:t>CPU utilization </a:t>
            </a:r>
            <a:r>
              <a:rPr lang="en-US" sz="2600" dirty="0">
                <a:latin typeface="Arial"/>
              </a:rPr>
              <a:t>– keep the CPU as busy as possible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 dirty="0">
                <a:latin typeface="Arial"/>
              </a:rPr>
              <a:t>Throughput</a:t>
            </a:r>
            <a:r>
              <a:rPr lang="en-US" sz="2600" dirty="0">
                <a:latin typeface="Arial"/>
              </a:rPr>
              <a:t> – # of processes that complete their execution per time unit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 dirty="0">
                <a:latin typeface="Arial"/>
              </a:rPr>
              <a:t>Turnaround time </a:t>
            </a:r>
            <a:r>
              <a:rPr lang="en-US" sz="2600" dirty="0">
                <a:latin typeface="Arial"/>
              </a:rPr>
              <a:t>– amount of time to execute a particular process (this includes stuff like wait queue time, CPU execution time, doing I/O time)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 dirty="0">
                <a:latin typeface="Arial"/>
              </a:rPr>
              <a:t>Waiting time </a:t>
            </a:r>
            <a:r>
              <a:rPr lang="en-US" sz="2600" dirty="0">
                <a:latin typeface="Arial"/>
              </a:rPr>
              <a:t>– amount of time a process has been waiting in the ready queue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 dirty="0">
                <a:latin typeface="Arial"/>
              </a:rPr>
              <a:t>Response time </a:t>
            </a:r>
            <a:r>
              <a:rPr lang="en-US" sz="2600" dirty="0">
                <a:latin typeface="Arial"/>
              </a:rPr>
              <a:t>– amount of time it takes from when a request was submitted until the first response is produced, not output  (for time-sharing environment)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26920" y="1612800"/>
            <a:ext cx="7349760" cy="448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Max CPU utilization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Max throughput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Min turnaround time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Min waiting time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Min response time</a:t>
            </a:r>
            <a:endParaRPr dirty="0"/>
          </a:p>
        </p:txBody>
      </p:sp>
      <p:sp>
        <p:nvSpPr>
          <p:cNvPr id="133" name="CustomShape 2"/>
          <p:cNvSpPr/>
          <p:nvPr/>
        </p:nvSpPr>
        <p:spPr>
          <a:xfrm>
            <a:off x="457200" y="304920"/>
            <a:ext cx="8227800" cy="1141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Scheduling algorithm optimization criteria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1463</Words>
  <Application>Microsoft Macintosh PowerPoint</Application>
  <PresentationFormat>On-screen Show (4:3)</PresentationFormat>
  <Paragraphs>230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Trade Gothic LT Std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</cp:revision>
  <dcterms:modified xsi:type="dcterms:W3CDTF">2018-03-25T02:19:42Z</dcterms:modified>
</cp:coreProperties>
</file>