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71825"/>
  </p:normalViewPr>
  <p:slideViewPr>
    <p:cSldViewPr snapToGrid="0">
      <p:cViewPr varScale="1">
        <p:scale>
          <a:sx n="83" d="100"/>
          <a:sy n="83" d="100"/>
        </p:scale>
        <p:origin x="2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F6B572B-55FF-44F9-97E5-BEBD2179F4EC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Print Homework 13 and take to class.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3211C31E-1F04-4B04-85FC-14CCFB8C93C4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A37C218-BE12-4111-8C77-B7C534E62D3C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10</a:t>
            </a:fld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This figure shows that a smaller time quantum increases context switches.</a:t>
            </a:r>
            <a:endParaRPr/>
          </a:p>
          <a:p>
            <a:endParaRPr/>
          </a:p>
          <a:p>
            <a:r>
              <a:rPr lang="en-US"/>
              <a:t>Should desire that short processes are able to complete within a time quantum.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3FCA44DF-2C7E-4FFD-9974-9D023042DD54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11</a:t>
            </a:fld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The average turnaround time for a set of processes does not necessarily improve as the time quantum increases.</a:t>
            </a:r>
            <a:endParaRPr/>
          </a:p>
          <a:p>
            <a:endParaRPr/>
          </a:p>
          <a:p>
            <a:r>
              <a:rPr lang="en-US"/>
              <a:t>In general, the average turnaround time can be improved if most processes finish their next CPU burst within a single time quantum.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4B899AD3-B293-4495-B03A-A212A0CBD9A0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12</a:t>
            </a:fld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Example, can use RR for foreground processes and FCFS for background processes.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542574C6-C3F3-47D0-BC86-CA86C4A9278A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13</a:t>
            </a:fld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Scheduling among the queues can be done in different ways.</a:t>
            </a:r>
            <a:endParaRPr/>
          </a:p>
          <a:p>
            <a:endParaRPr/>
          </a:p>
          <a:p>
            <a:r>
              <a:rPr lang="en-US"/>
              <a:t>One option is Fixed priority scheduling. Another option is time slicing.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C6D4F4D1-66F8-4D61-8F6B-DAC9E5E2EC97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14</a:t>
            </a:fld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D29DC9CC-90E6-4539-A565-B62B42497CAA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15</a:t>
            </a:fld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0117493-670D-4806-834D-5A8485207E10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16</a:t>
            </a:fld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7B33FC88-A507-4CFA-8324-E2A027D2CDB3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17</a:t>
            </a:fld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MLFQ is the most general CPU-scheduling algorithm.</a:t>
            </a:r>
            <a:endParaRPr dirty="0"/>
          </a:p>
          <a:p>
            <a:endParaRPr dirty="0"/>
          </a:p>
          <a:p>
            <a:r>
              <a:rPr lang="en-US" dirty="0"/>
              <a:t>It can be configured to match a specific system under design.</a:t>
            </a:r>
            <a:endParaRPr dirty="0"/>
          </a:p>
          <a:p>
            <a:endParaRPr dirty="0"/>
          </a:p>
          <a:p>
            <a:r>
              <a:rPr lang="en-US" dirty="0"/>
              <a:t>It is also the most complex algorithm, need to select best value for each parameter.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D3D22218-7EC2-4D1D-ADD3-5E9263F3894C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2</a:t>
            </a:fld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Different scheduling algorithms favor different processes because they have different properties.</a:t>
            </a:r>
            <a:endParaRPr dirty="0"/>
          </a:p>
          <a:p>
            <a:endParaRPr dirty="0"/>
          </a:p>
          <a:p>
            <a:r>
              <a:rPr lang="en-US" dirty="0"/>
              <a:t>In choosing which algorithm to use in a particular situation, we must consider properties of the various scheduling algorithms.</a:t>
            </a:r>
            <a:endParaRPr dirty="0"/>
          </a:p>
          <a:p>
            <a:endParaRPr dirty="0"/>
          </a:p>
          <a:p>
            <a:r>
              <a:rPr lang="en-US" dirty="0"/>
              <a:t>Many criteria have been suggested for comparing CPU-scheduling algorithms.  The best algorithm for a particular situation depends on the characteristics used in the comparisons.</a:t>
            </a:r>
            <a:endParaRPr dirty="0"/>
          </a:p>
          <a:p>
            <a:endParaRPr dirty="0"/>
          </a:p>
          <a:p>
            <a:r>
              <a:rPr lang="en-US" dirty="0"/>
              <a:t>The criteria include the following: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0A905324-8083-44AD-9013-E8EEFFEF9DF7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3</a:t>
            </a:fld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This is provably optimal:  </a:t>
            </a:r>
            <a:r>
              <a:rPr lang="en-US">
                <a:latin typeface="Wingdings"/>
              </a:rPr>
              <a:t> moving a short process ahead of a long process decreases the waiting time of the short process more than it increases the waiting time of the long process.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17208A3-CC58-4107-AC9A-FD48291DDD32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4</a:t>
            </a:fld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The parameter alpha controls the relative weight of recent and past history in our prediction.</a:t>
            </a:r>
            <a:endParaRPr/>
          </a:p>
          <a:p>
            <a:endParaRPr/>
          </a:p>
          <a:p>
            <a:r>
              <a:rPr lang="en-US"/>
              <a:t>Alpha </a:t>
            </a:r>
            <a:r>
              <a:rPr lang="en-US">
                <a:latin typeface="Wingdings"/>
              </a:rPr>
              <a:t> 0, recent history has no effect.</a:t>
            </a:r>
            <a:endParaRPr/>
          </a:p>
          <a:p>
            <a:endParaRPr/>
          </a:p>
          <a:p>
            <a:r>
              <a:rPr lang="en-US">
                <a:latin typeface="Wingdings"/>
              </a:rPr>
              <a:t>Alpha  1, then past history has no effect and only the most recent CPU burst matters.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E92576F4-D5CB-4993-BCCE-1DE722FE6B3B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5</a:t>
            </a:fld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Predict length of next CPU burst using alpha = ½ and Tau{0} = 10.</a:t>
            </a:r>
            <a:endParaRPr/>
          </a:p>
          <a:p>
            <a:endParaRPr/>
          </a:p>
          <a:p>
            <a:r>
              <a:rPr lang="en-US"/>
              <a:t>Over time, the actual and the predicted next CPU burst converge.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92F116ED-10EC-46E9-8F8B-018B326FCD4D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6</a:t>
            </a:fld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Have students produce Gantt chart for these processes using </a:t>
            </a:r>
            <a:r>
              <a:rPr lang="en-US" b="1" dirty="0" err="1"/>
              <a:t>nonpreemptive</a:t>
            </a:r>
            <a:r>
              <a:rPr lang="en-US" dirty="0"/>
              <a:t> SJF and calculate average waiting time: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	</a:t>
            </a:r>
            <a:r>
              <a:rPr lang="en-US" u="sng" dirty="0">
                <a:latin typeface="Arial"/>
              </a:rPr>
              <a:t>Process  	Arrival Time</a:t>
            </a:r>
            <a:r>
              <a:rPr lang="en-US" dirty="0">
                <a:latin typeface="Arial"/>
              </a:rPr>
              <a:t>	</a:t>
            </a:r>
            <a:r>
              <a:rPr lang="en-US" u="sng" dirty="0">
                <a:latin typeface="Arial"/>
              </a:rPr>
              <a:t>Burst Time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	 </a:t>
            </a:r>
            <a:r>
              <a:rPr lang="en-US" i="1" dirty="0">
                <a:latin typeface="Arial"/>
              </a:rPr>
              <a:t>P1</a:t>
            </a:r>
            <a:r>
              <a:rPr lang="en-US" dirty="0">
                <a:latin typeface="Arial"/>
              </a:rPr>
              <a:t>	0.0	6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	 </a:t>
            </a:r>
            <a:r>
              <a:rPr lang="en-US" i="1" dirty="0">
                <a:latin typeface="Arial"/>
              </a:rPr>
              <a:t>P2 	</a:t>
            </a:r>
            <a:r>
              <a:rPr lang="en-US" dirty="0">
                <a:latin typeface="Arial"/>
              </a:rPr>
              <a:t>2.0	8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	 </a:t>
            </a:r>
            <a:r>
              <a:rPr lang="en-US" i="1" dirty="0">
                <a:latin typeface="Arial"/>
              </a:rPr>
              <a:t>P3</a:t>
            </a:r>
            <a:r>
              <a:rPr lang="en-US" dirty="0">
                <a:latin typeface="Arial"/>
              </a:rPr>
              <a:t>	4.0	7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	 </a:t>
            </a:r>
            <a:r>
              <a:rPr lang="en-US" i="1" dirty="0">
                <a:latin typeface="Arial"/>
              </a:rPr>
              <a:t>P4</a:t>
            </a:r>
            <a:r>
              <a:rPr lang="en-US" dirty="0">
                <a:latin typeface="Arial"/>
              </a:rPr>
              <a:t>	5.0	3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0  p1 6  p4  9  p3  16  p2  24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Waiting times: (0 – 0) + (16 – 2) + (9 – 4) + (6 – 5) = 6 + 14 + 5 + 1 = 20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Arial"/>
              </a:rPr>
              <a:t>Average waiting time = 20/4 = 5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5D782DF9-08F9-4137-8944-DA3D320679A6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7</a:t>
            </a:fld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69F6086-76AF-47ED-BC43-F36BE8A4E22A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8</a:t>
            </a:fld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F57CEB14-9227-4062-920A-C1A34271A8E5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9</a:t>
            </a:fld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Have students do the calculation in pairs.</a:t>
            </a:r>
            <a:endParaRPr/>
          </a:p>
          <a:p>
            <a:endParaRPr/>
          </a:p>
          <a:p>
            <a:r>
              <a:rPr lang="en-US"/>
              <a:t>Waiting time: (6 + 4 + 7) = 17 </a:t>
            </a:r>
            <a:endParaRPr/>
          </a:p>
          <a:p>
            <a:r>
              <a:rPr lang="en-US"/>
              <a:t>Average waiting time = 5 2/3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5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9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1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1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C240-1FA5-4B51-BFEA-04BDAC9E8CE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1093B-17AB-4EBA-A547-DF7EFBD3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828800"/>
            <a:ext cx="8228160" cy="1770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111111"/>
                </a:solidFill>
                <a:latin typeface="Trade Gothic LT Std"/>
              </a:rPr>
              <a:t>CPU Scheduling Algorithms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61880" y="3705480"/>
            <a:ext cx="8223480" cy="1751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CSSE 332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Operating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Rose-Hulman Institute of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252440" y="2419200"/>
            <a:ext cx="7064640" cy="3141720"/>
          </a:xfrm>
          <a:prstGeom prst="rect">
            <a:avLst/>
          </a:prstGeom>
        </p:spPr>
      </p:pic>
      <p:sp>
        <p:nvSpPr>
          <p:cNvPr id="153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Quantum &amp; context switches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084400" y="1973160"/>
            <a:ext cx="5004000" cy="4121280"/>
          </a:xfrm>
          <a:prstGeom prst="rect">
            <a:avLst/>
          </a:prstGeom>
        </p:spPr>
      </p:pic>
      <p:sp>
        <p:nvSpPr>
          <p:cNvPr id="155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Turnaround time vs Quantum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Multilevel Queue</a:t>
            </a:r>
            <a:endParaRPr dirty="0"/>
          </a:p>
        </p:txBody>
      </p:sp>
      <p:sp>
        <p:nvSpPr>
          <p:cNvPr id="157" name="CustomShape 2"/>
          <p:cNvSpPr/>
          <p:nvPr/>
        </p:nvSpPr>
        <p:spPr>
          <a:xfrm>
            <a:off x="457200" y="164628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latin typeface="Arial"/>
              </a:rPr>
              <a:t>Ready queue is partitioned into separate queues: E.g.,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latin typeface="Arial"/>
              </a:rPr>
              <a:t>foreground (interactive)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latin typeface="Arial"/>
              </a:rPr>
              <a:t>background (batch)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latin typeface="Arial"/>
              </a:rPr>
              <a:t>Each queue has its own scheduling algorithm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latin typeface="Arial"/>
                <a:ea typeface="ＭＳ Ｐゴシック"/>
              </a:rPr>
              <a:t>foreground – RR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latin typeface="Arial"/>
                <a:ea typeface="ＭＳ Ｐゴシック"/>
              </a:rPr>
              <a:t>background – FCFS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Multilevel Queue (continues)</a:t>
            </a:r>
            <a:endParaRPr dirty="0"/>
          </a:p>
        </p:txBody>
      </p:sp>
      <p:sp>
        <p:nvSpPr>
          <p:cNvPr id="15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Scheduling must be done between the queues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ＭＳ Ｐゴシック"/>
              </a:rPr>
              <a:t>Fixed priority scheduling: (i.e., serve all from foreground then from background). 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Arial"/>
                <a:ea typeface="ＭＳ Ｐゴシック"/>
              </a:rPr>
              <a:t>Possibility of starvation.</a:t>
            </a:r>
            <a:endParaRPr dirty="0"/>
          </a:p>
          <a:p>
            <a:pPr>
              <a:buSzPct val="25000"/>
              <a:buFont typeface="StarSymbol"/>
              <a:buChar char=""/>
            </a:pPr>
            <a:r>
              <a:rPr lang="en-US" sz="2800" dirty="0">
                <a:latin typeface="Arial"/>
                <a:ea typeface="ＭＳ Ｐゴシック"/>
              </a:rPr>
              <a:t>Time slice – each queue gets a certain amount of CPU time that it can schedule amongst its processes: i.e., </a:t>
            </a:r>
            <a:endParaRPr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dirty="0">
                <a:latin typeface="Arial"/>
                <a:ea typeface="ＭＳ Ｐゴシック"/>
              </a:rPr>
              <a:t>80% to foreground in RR</a:t>
            </a:r>
            <a:endParaRPr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dirty="0">
                <a:latin typeface="Arial"/>
                <a:ea typeface="ＭＳ Ｐゴシック"/>
              </a:rPr>
              <a:t>20% to background in FCFS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Multilevel Queue Scheduling</a:t>
            </a:r>
            <a:endParaRPr dirty="0"/>
          </a:p>
        </p:txBody>
      </p:sp>
      <p:pic>
        <p:nvPicPr>
          <p:cNvPr id="161" name="Picture 160"/>
          <p:cNvPicPr/>
          <p:nvPr/>
        </p:nvPicPr>
        <p:blipFill>
          <a:blip r:embed="rId3"/>
          <a:stretch>
            <a:fillRect/>
          </a:stretch>
        </p:blipFill>
        <p:spPr>
          <a:xfrm>
            <a:off x="1471680" y="1897200"/>
            <a:ext cx="6270840" cy="4121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Multilevel Feedback Queues</a:t>
            </a:r>
            <a:endParaRPr dirty="0"/>
          </a:p>
        </p:txBody>
      </p:sp>
      <p:pic>
        <p:nvPicPr>
          <p:cNvPr id="163" name="Picture 162"/>
          <p:cNvPicPr/>
          <p:nvPr/>
        </p:nvPicPr>
        <p:blipFill>
          <a:blip r:embed="rId3"/>
          <a:stretch>
            <a:fillRect/>
          </a:stretch>
        </p:blipFill>
        <p:spPr>
          <a:xfrm>
            <a:off x="1685880" y="2124000"/>
            <a:ext cx="6123240" cy="3741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646280"/>
            <a:ext cx="8228160" cy="4905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Arial"/>
              </a:rPr>
              <a:t>Three queues: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i="1" dirty="0">
                <a:latin typeface="Arial"/>
                <a:ea typeface="ＭＳ Ｐゴシック"/>
              </a:rPr>
              <a:t>Q</a:t>
            </a:r>
            <a:r>
              <a:rPr lang="en-US" sz="2400" dirty="0">
                <a:latin typeface="Arial"/>
                <a:ea typeface="ＭＳ Ｐゴシック"/>
              </a:rPr>
              <a:t>0 – RR with time quantum 8 milliseconds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i="1" dirty="0">
                <a:latin typeface="Arial"/>
                <a:ea typeface="ＭＳ Ｐゴシック"/>
              </a:rPr>
              <a:t>Q</a:t>
            </a:r>
            <a:r>
              <a:rPr lang="en-US" sz="2400" dirty="0">
                <a:latin typeface="Arial"/>
                <a:ea typeface="ＭＳ Ｐゴシック"/>
              </a:rPr>
              <a:t>1 – RR time quantum 16 milliseconds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i="1" dirty="0">
                <a:latin typeface="Arial"/>
                <a:ea typeface="ＭＳ Ｐゴシック"/>
              </a:rPr>
              <a:t>Q</a:t>
            </a:r>
            <a:r>
              <a:rPr lang="en-US" sz="2400" dirty="0">
                <a:latin typeface="Arial"/>
                <a:ea typeface="ＭＳ Ｐゴシック"/>
              </a:rPr>
              <a:t>2 – FCFS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Arial"/>
                <a:ea typeface="ＭＳ Ｐゴシック"/>
              </a:rPr>
              <a:t>Scheduling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dirty="0">
                <a:latin typeface="Arial"/>
                <a:ea typeface="ＭＳ Ｐゴシック"/>
              </a:rPr>
              <a:t>A new job enters queue </a:t>
            </a:r>
            <a:r>
              <a:rPr lang="en-US" sz="2400" i="1" dirty="0">
                <a:latin typeface="Arial"/>
                <a:ea typeface="ＭＳ Ｐゴシック"/>
              </a:rPr>
              <a:t>Q0, </a:t>
            </a:r>
            <a:r>
              <a:rPr lang="en-US" sz="2400" dirty="0">
                <a:latin typeface="Arial"/>
                <a:ea typeface="ＭＳ Ｐゴシック"/>
              </a:rPr>
              <a:t>which is served</a:t>
            </a:r>
            <a:r>
              <a:rPr lang="en-US" sz="2400" i="1" dirty="0">
                <a:latin typeface="Arial"/>
                <a:ea typeface="ＭＳ Ｐゴシック"/>
              </a:rPr>
              <a:t> </a:t>
            </a:r>
            <a:r>
              <a:rPr lang="en-US" sz="2400" dirty="0">
                <a:latin typeface="Arial"/>
                <a:ea typeface="ＭＳ Ｐゴシック"/>
              </a:rPr>
              <a:t>FCFS. When it gains CPU, job receives 8 milliseconds.  If it does not finish in 8 milliseconds, job is moved to queue </a:t>
            </a:r>
            <a:r>
              <a:rPr lang="en-US" sz="2400" i="1" dirty="0">
                <a:latin typeface="Arial"/>
                <a:ea typeface="ＭＳ Ｐゴシック"/>
              </a:rPr>
              <a:t>Q</a:t>
            </a:r>
            <a:r>
              <a:rPr lang="en-US" sz="2400" dirty="0">
                <a:latin typeface="Arial"/>
                <a:ea typeface="ＭＳ Ｐゴシック"/>
              </a:rPr>
              <a:t>1.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dirty="0">
                <a:latin typeface="Arial"/>
                <a:ea typeface="ＭＳ Ｐゴシック"/>
              </a:rPr>
              <a:t>At </a:t>
            </a:r>
            <a:r>
              <a:rPr lang="en-US" sz="2400" i="1" dirty="0">
                <a:latin typeface="Arial"/>
                <a:ea typeface="ＭＳ Ｐゴシック"/>
              </a:rPr>
              <a:t>Q</a:t>
            </a:r>
            <a:r>
              <a:rPr lang="en-US" sz="2400" dirty="0">
                <a:latin typeface="Arial"/>
                <a:ea typeface="ＭＳ Ｐゴシック"/>
              </a:rPr>
              <a:t>1 job is again served FCFS and receives 16 additional milliseconds.  If it still does not complete, it is preempted and moved to queue </a:t>
            </a:r>
            <a:r>
              <a:rPr lang="en-US" sz="2400" i="1" dirty="0">
                <a:latin typeface="Arial"/>
                <a:ea typeface="ＭＳ Ｐゴシック"/>
              </a:rPr>
              <a:t>Q</a:t>
            </a:r>
            <a:r>
              <a:rPr lang="en-US" sz="2400" dirty="0">
                <a:latin typeface="Arial"/>
                <a:ea typeface="ＭＳ Ｐゴシック"/>
              </a:rPr>
              <a:t>2.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Multilevel Feedback Queue example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Multilevel Feedback Queue</a:t>
            </a:r>
            <a:endParaRPr dirty="0"/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160" cy="4930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latin typeface="Arial"/>
              </a:rPr>
              <a:t>A process can move between the various queues; aging can be implemented this 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latin typeface="Arial"/>
              </a:rPr>
              <a:t>Multilevel-feedback-queue scheduler defined by the following parameters: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latin typeface="Arial"/>
                <a:ea typeface="ＭＳ Ｐゴシック"/>
              </a:rPr>
              <a:t>number of queues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latin typeface="Arial"/>
                <a:ea typeface="ＭＳ Ｐゴシック"/>
              </a:rPr>
              <a:t>scheduling algorithms for each queue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latin typeface="Arial"/>
                <a:ea typeface="ＭＳ Ｐゴシック"/>
              </a:rPr>
              <a:t>method used to determine when to upgrade a process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latin typeface="Arial"/>
                <a:ea typeface="ＭＳ Ｐゴシック"/>
              </a:rPr>
              <a:t>method used to determine when to demote a process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latin typeface="Arial"/>
                <a:ea typeface="ＭＳ Ｐゴシック"/>
              </a:rPr>
              <a:t>method used to determine which queue a process will enter when that process needs service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Scheduling criteria</a:t>
            </a:r>
            <a:endParaRPr dirty="0"/>
          </a:p>
        </p:txBody>
      </p:sp>
      <p:sp>
        <p:nvSpPr>
          <p:cNvPr id="118" name="CustomShape 2"/>
          <p:cNvSpPr/>
          <p:nvPr/>
        </p:nvSpPr>
        <p:spPr>
          <a:xfrm>
            <a:off x="457200" y="1636560"/>
            <a:ext cx="8228160" cy="4610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>
                <a:latin typeface="Arial"/>
              </a:rPr>
              <a:t>CPU utilization </a:t>
            </a:r>
            <a:r>
              <a:rPr lang="en-US" sz="2600">
                <a:latin typeface="Arial"/>
              </a:rPr>
              <a:t>– keep the CPU as busy as possible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>
                <a:latin typeface="Arial"/>
              </a:rPr>
              <a:t>Throughput</a:t>
            </a:r>
            <a:r>
              <a:rPr lang="en-US" sz="2600">
                <a:latin typeface="Arial"/>
              </a:rPr>
              <a:t> – # of processes that complete their execution per time unit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>
                <a:latin typeface="Arial"/>
              </a:rPr>
              <a:t>Turnaround time </a:t>
            </a:r>
            <a:r>
              <a:rPr lang="en-US" sz="2600">
                <a:latin typeface="Arial"/>
              </a:rPr>
              <a:t>– amount of time to execute a particular process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>
                <a:latin typeface="Arial"/>
              </a:rPr>
              <a:t>Waiting time </a:t>
            </a:r>
            <a:r>
              <a:rPr lang="en-US" sz="2600">
                <a:latin typeface="Arial"/>
              </a:rPr>
              <a:t>– amount of time a process has been waiting in the ready queue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>
                <a:latin typeface="Arial"/>
              </a:rPr>
              <a:t>Response time </a:t>
            </a:r>
            <a:r>
              <a:rPr lang="en-US" sz="2600">
                <a:latin typeface="Arial"/>
              </a:rPr>
              <a:t>– amount of time it takes from when a request was submitted until the first response is produced, not output  (for time-sharing environment)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Shortest-Job-First (SJF)</a:t>
            </a:r>
            <a:endParaRPr dirty="0"/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Associate with each process the length of its next CPU burst.  Use these lengths to schedule the process with the shortest time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SJF is optimal – gives minimum average waiting time for a given set of processes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Arial"/>
                <a:ea typeface="ＭＳ Ｐゴシック"/>
              </a:rPr>
              <a:t>The difficulty is knowing the length of the next CPU request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Can only estimate the length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Arial"/>
              </a:rPr>
              <a:t>Can be done by using the length of previous CPU bursts, using exponential averaging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2" name="CustomShape 2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Length of next CPU burst</a:t>
            </a:r>
            <a:endParaRPr dirty="0"/>
          </a:p>
        </p:txBody>
      </p:sp>
      <p:pic>
        <p:nvPicPr>
          <p:cNvPr id="123" name="Picture 122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520" y="4038480"/>
            <a:ext cx="5637600" cy="1586520"/>
          </a:xfrm>
          <a:prstGeom prst="rect">
            <a:avLst/>
          </a:prstGeom>
        </p:spPr>
      </p:pic>
      <p:pic>
        <p:nvPicPr>
          <p:cNvPr id="124" name="Picture 123"/>
          <p:cNvPicPr/>
          <p:nvPr/>
        </p:nvPicPr>
        <p:blipFill>
          <a:blip r:embed="rId4"/>
          <a:stretch>
            <a:fillRect/>
          </a:stretch>
        </p:blipFill>
        <p:spPr>
          <a:xfrm>
            <a:off x="3352680" y="5334120"/>
            <a:ext cx="2221560" cy="303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92440" y="1808280"/>
            <a:ext cx="5835960" cy="4210200"/>
          </a:xfrm>
          <a:prstGeom prst="rect">
            <a:avLst/>
          </a:prstGeom>
        </p:spPr>
      </p:pic>
      <p:sp>
        <p:nvSpPr>
          <p:cNvPr id="126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Prediction next CPU burst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Exponential averaging examples </a:t>
            </a: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latin typeface="Symbol"/>
              </a:rPr>
              <a:t></a:t>
            </a:r>
            <a:r>
              <a:rPr lang="en-US" sz="2600">
                <a:latin typeface="Arial"/>
              </a:rPr>
              <a:t> =0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600">
                <a:latin typeface="Symbol"/>
                <a:ea typeface="ＭＳ Ｐゴシック"/>
              </a:rPr>
              <a:t></a:t>
            </a:r>
            <a:r>
              <a:rPr lang="en-US" sz="2600">
                <a:latin typeface="Arial"/>
                <a:ea typeface="ＭＳ Ｐゴシック"/>
              </a:rPr>
              <a:t>n+1 = </a:t>
            </a:r>
            <a:r>
              <a:rPr lang="en-US" sz="2600">
                <a:latin typeface="Symbol"/>
                <a:ea typeface="ＭＳ Ｐゴシック"/>
              </a:rPr>
              <a:t></a:t>
            </a:r>
            <a:r>
              <a:rPr lang="en-US" sz="2600">
                <a:latin typeface="Arial"/>
                <a:ea typeface="ＭＳ Ｐゴシック"/>
              </a:rPr>
              <a:t>n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600">
                <a:latin typeface="Arial"/>
                <a:ea typeface="ＭＳ Ｐゴシック"/>
              </a:rPr>
              <a:t>Recent history does not count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latin typeface="Symbol"/>
                <a:ea typeface="ＭＳ Ｐゴシック"/>
              </a:rPr>
              <a:t></a:t>
            </a:r>
            <a:r>
              <a:rPr lang="en-US" sz="2600">
                <a:latin typeface="Arial"/>
                <a:ea typeface="ＭＳ Ｐゴシック"/>
              </a:rPr>
              <a:t> =1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600">
                <a:latin typeface="Arial"/>
                <a:ea typeface="ＭＳ Ｐゴシック"/>
              </a:rPr>
              <a:t> </a:t>
            </a:r>
            <a:r>
              <a:rPr lang="en-US" sz="2600">
                <a:latin typeface="Symbol"/>
                <a:ea typeface="ＭＳ Ｐゴシック"/>
              </a:rPr>
              <a:t></a:t>
            </a:r>
            <a:r>
              <a:rPr lang="en-US" sz="2600">
                <a:latin typeface="Arial"/>
                <a:ea typeface="ＭＳ Ｐゴシック"/>
              </a:rPr>
              <a:t>n+1 = </a:t>
            </a:r>
            <a:r>
              <a:rPr lang="en-US" sz="2600">
                <a:latin typeface="Symbol"/>
                <a:ea typeface="ＭＳ Ｐゴシック"/>
              </a:rPr>
              <a:t></a:t>
            </a:r>
            <a:r>
              <a:rPr lang="en-US" sz="2600">
                <a:latin typeface="Arial"/>
                <a:ea typeface="ＭＳ Ｐゴシック"/>
              </a:rPr>
              <a:t> </a:t>
            </a:r>
            <a:r>
              <a:rPr lang="en-US" sz="2600" i="1">
                <a:latin typeface="Arial"/>
                <a:ea typeface="ＭＳ Ｐゴシック"/>
              </a:rPr>
              <a:t>t</a:t>
            </a:r>
            <a:r>
              <a:rPr lang="en-US" sz="2600">
                <a:latin typeface="Arial"/>
                <a:ea typeface="ＭＳ Ｐゴシック"/>
              </a:rPr>
              <a:t>n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600">
                <a:latin typeface="Arial"/>
                <a:ea typeface="ＭＳ Ｐゴシック"/>
              </a:rPr>
              <a:t>Only the actual last CPU burst counts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latin typeface="Arial"/>
                <a:ea typeface="ＭＳ Ｐゴシック"/>
              </a:rPr>
              <a:t>If we expand the formula, we get:</a:t>
            </a:r>
            <a:endParaRPr/>
          </a:p>
          <a:p>
            <a:pPr>
              <a:lnSpc>
                <a:spcPct val="90000"/>
              </a:lnSpc>
            </a:pPr>
            <a:r>
              <a:rPr lang="en-US" sz="2600">
                <a:latin typeface="Symbol"/>
                <a:ea typeface="ＭＳ Ｐゴシック"/>
              </a:rPr>
              <a:t></a:t>
            </a:r>
            <a:r>
              <a:rPr lang="en-US" sz="2600" i="1">
                <a:latin typeface="Arial"/>
                <a:ea typeface="ＭＳ Ｐゴシック"/>
              </a:rPr>
              <a:t>n</a:t>
            </a:r>
            <a:r>
              <a:rPr lang="en-US" sz="2600">
                <a:latin typeface="Arial"/>
                <a:ea typeface="ＭＳ Ｐゴシック"/>
              </a:rPr>
              <a:t>+1 = </a:t>
            </a:r>
            <a:r>
              <a:rPr lang="en-US" sz="2600">
                <a:latin typeface="Symbol"/>
                <a:ea typeface="ＭＳ Ｐゴシック"/>
              </a:rPr>
              <a:t></a:t>
            </a:r>
            <a:r>
              <a:rPr lang="en-US" sz="2600">
                <a:latin typeface="Arial"/>
                <a:ea typeface="ＭＳ Ｐゴシック"/>
              </a:rPr>
              <a:t> t</a:t>
            </a:r>
            <a:r>
              <a:rPr lang="en-US" sz="2600" i="1">
                <a:latin typeface="Arial"/>
                <a:ea typeface="ＭＳ Ｐゴシック"/>
              </a:rPr>
              <a:t>n</a:t>
            </a:r>
            <a:r>
              <a:rPr lang="en-US" sz="2600">
                <a:latin typeface="Arial"/>
                <a:ea typeface="ＭＳ Ｐゴシック"/>
              </a:rPr>
              <a:t>+(1</a:t>
            </a:r>
            <a:r>
              <a:rPr lang="en-US" sz="2600" i="1">
                <a:latin typeface="Arial"/>
                <a:ea typeface="ＭＳ Ｐゴシック"/>
              </a:rPr>
              <a:t> - </a:t>
            </a:r>
            <a:r>
              <a:rPr lang="en-US" sz="2600">
                <a:latin typeface="Symbol"/>
                <a:ea typeface="ＭＳ Ｐゴシック"/>
              </a:rPr>
              <a:t></a:t>
            </a:r>
            <a:r>
              <a:rPr lang="en-US" sz="2600" i="1">
                <a:latin typeface="Arial"/>
                <a:ea typeface="ＭＳ Ｐゴシック"/>
              </a:rPr>
              <a:t>)</a:t>
            </a:r>
            <a:r>
              <a:rPr lang="en-US" sz="2600">
                <a:latin typeface="Symbol"/>
                <a:ea typeface="ＭＳ Ｐゴシック"/>
              </a:rPr>
              <a:t></a:t>
            </a:r>
            <a:r>
              <a:rPr lang="en-US" sz="2600">
                <a:latin typeface="Arial"/>
                <a:ea typeface="ＭＳ Ｐゴシック"/>
              </a:rPr>
              <a:t> </a:t>
            </a:r>
            <a:r>
              <a:rPr lang="en-US" sz="2600" i="1">
                <a:latin typeface="Arial"/>
                <a:ea typeface="ＭＳ Ｐゴシック"/>
              </a:rPr>
              <a:t>tn </a:t>
            </a:r>
            <a:r>
              <a:rPr lang="en-US" sz="2600">
                <a:latin typeface="Arial"/>
                <a:ea typeface="ＭＳ Ｐゴシック"/>
              </a:rPr>
              <a:t>-1</a:t>
            </a:r>
            <a:r>
              <a:rPr lang="en-US" sz="2600" i="1">
                <a:latin typeface="Arial"/>
                <a:ea typeface="ＭＳ Ｐゴシック"/>
              </a:rPr>
              <a:t> </a:t>
            </a:r>
            <a:r>
              <a:rPr lang="en-US" sz="2600">
                <a:latin typeface="Arial"/>
                <a:ea typeface="ＭＳ Ｐゴシック"/>
              </a:rPr>
              <a:t>+ …</a:t>
            </a:r>
            <a:endParaRPr/>
          </a:p>
          <a:p>
            <a:pPr>
              <a:lnSpc>
                <a:spcPct val="90000"/>
              </a:lnSpc>
            </a:pPr>
            <a:r>
              <a:rPr lang="en-US" sz="2600">
                <a:latin typeface="Arial"/>
                <a:ea typeface="ＭＳ Ｐゴシック"/>
              </a:rPr>
              <a:t>            </a:t>
            </a:r>
            <a:r>
              <a:rPr lang="en-US" sz="2600" i="1">
                <a:latin typeface="Arial"/>
                <a:ea typeface="ＭＳ Ｐゴシック"/>
              </a:rPr>
              <a:t>+(</a:t>
            </a:r>
            <a:r>
              <a:rPr lang="en-US" sz="2600">
                <a:latin typeface="Arial"/>
                <a:ea typeface="ＭＳ Ｐゴシック"/>
              </a:rPr>
              <a:t>1 - </a:t>
            </a:r>
            <a:r>
              <a:rPr lang="en-US" sz="2600">
                <a:latin typeface="Symbol"/>
                <a:ea typeface="ＭＳ Ｐゴシック"/>
              </a:rPr>
              <a:t></a:t>
            </a:r>
            <a:r>
              <a:rPr lang="en-US" sz="2600">
                <a:latin typeface="Arial"/>
                <a:ea typeface="ＭＳ Ｐゴシック"/>
              </a:rPr>
              <a:t> </a:t>
            </a:r>
            <a:r>
              <a:rPr lang="en-US" sz="2600" i="1">
                <a:latin typeface="Arial"/>
                <a:ea typeface="ＭＳ Ｐゴシック"/>
              </a:rPr>
              <a:t>)j</a:t>
            </a:r>
            <a:r>
              <a:rPr lang="en-US" sz="2600">
                <a:latin typeface="Arial"/>
                <a:ea typeface="ＭＳ Ｐゴシック"/>
              </a:rPr>
              <a:t> </a:t>
            </a:r>
            <a:r>
              <a:rPr lang="en-US" sz="2600">
                <a:latin typeface="Symbol"/>
                <a:ea typeface="ＭＳ Ｐゴシック"/>
              </a:rPr>
              <a:t></a:t>
            </a:r>
            <a:r>
              <a:rPr lang="en-US" sz="2600">
                <a:latin typeface="Arial"/>
                <a:ea typeface="ＭＳ Ｐゴシック"/>
              </a:rPr>
              <a:t> </a:t>
            </a:r>
            <a:r>
              <a:rPr lang="en-US" sz="2600" i="1">
                <a:latin typeface="Arial"/>
                <a:ea typeface="ＭＳ Ｐゴシック"/>
              </a:rPr>
              <a:t>tn</a:t>
            </a:r>
            <a:r>
              <a:rPr lang="en-US" sz="2600">
                <a:latin typeface="Arial"/>
                <a:ea typeface="ＭＳ Ｐゴシック"/>
              </a:rPr>
              <a:t> -</a:t>
            </a:r>
            <a:r>
              <a:rPr lang="en-US" sz="2600" i="1">
                <a:latin typeface="Arial"/>
                <a:ea typeface="ＭＳ Ｐゴシック"/>
              </a:rPr>
              <a:t>j </a:t>
            </a:r>
            <a:r>
              <a:rPr lang="en-US" sz="2600">
                <a:latin typeface="Arial"/>
                <a:ea typeface="ＭＳ Ｐゴシック"/>
              </a:rPr>
              <a:t>+ …</a:t>
            </a:r>
            <a:endParaRPr/>
          </a:p>
          <a:p>
            <a:pPr>
              <a:lnSpc>
                <a:spcPct val="90000"/>
              </a:lnSpc>
            </a:pPr>
            <a:r>
              <a:rPr lang="en-US" sz="2600">
                <a:latin typeface="Arial"/>
                <a:ea typeface="ＭＳ Ｐゴシック"/>
              </a:rPr>
              <a:t>            </a:t>
            </a:r>
            <a:r>
              <a:rPr lang="en-US" sz="2600" i="1">
                <a:latin typeface="Arial"/>
                <a:ea typeface="ＭＳ Ｐゴシック"/>
              </a:rPr>
              <a:t>+(</a:t>
            </a:r>
            <a:r>
              <a:rPr lang="en-US" sz="2600">
                <a:latin typeface="Arial"/>
                <a:ea typeface="ＭＳ Ｐゴシック"/>
              </a:rPr>
              <a:t>1 - </a:t>
            </a:r>
            <a:r>
              <a:rPr lang="en-US" sz="2600">
                <a:latin typeface="Symbol"/>
                <a:ea typeface="ＭＳ Ｐゴシック"/>
              </a:rPr>
              <a:t></a:t>
            </a:r>
            <a:r>
              <a:rPr lang="en-US" sz="2600">
                <a:latin typeface="Arial"/>
                <a:ea typeface="ＭＳ Ｐゴシック"/>
              </a:rPr>
              <a:t> </a:t>
            </a:r>
            <a:r>
              <a:rPr lang="en-US" sz="2600" i="1">
                <a:latin typeface="Arial"/>
                <a:ea typeface="ＭＳ Ｐゴシック"/>
              </a:rPr>
              <a:t>)n</a:t>
            </a:r>
            <a:r>
              <a:rPr lang="en-US" sz="2600">
                <a:latin typeface="Arial"/>
                <a:ea typeface="ＭＳ Ｐゴシック"/>
              </a:rPr>
              <a:t> +1 </a:t>
            </a:r>
            <a:r>
              <a:rPr lang="en-US" sz="2600">
                <a:latin typeface="Symbol"/>
                <a:ea typeface="ＭＳ Ｐゴシック"/>
              </a:rPr>
              <a:t></a:t>
            </a:r>
            <a:r>
              <a:rPr lang="en-US" sz="2600">
                <a:latin typeface="Arial"/>
                <a:ea typeface="ＭＳ Ｐゴシック"/>
              </a:rPr>
              <a:t>0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latin typeface="Arial"/>
                <a:ea typeface="ＭＳ Ｐゴシック"/>
              </a:rPr>
              <a:t>Since both </a:t>
            </a:r>
            <a:r>
              <a:rPr lang="en-US" sz="2600">
                <a:latin typeface="Symbol"/>
                <a:ea typeface="ＭＳ Ｐゴシック"/>
              </a:rPr>
              <a:t></a:t>
            </a:r>
            <a:r>
              <a:rPr lang="en-US" sz="2600">
                <a:latin typeface="Arial"/>
                <a:ea typeface="ＭＳ Ｐゴシック"/>
              </a:rPr>
              <a:t> and (1 - </a:t>
            </a:r>
            <a:r>
              <a:rPr lang="en-US" sz="2600">
                <a:latin typeface="Symbol"/>
                <a:ea typeface="ＭＳ Ｐゴシック"/>
              </a:rPr>
              <a:t></a:t>
            </a:r>
            <a:r>
              <a:rPr lang="en-US" sz="2600">
                <a:latin typeface="Arial"/>
                <a:ea typeface="ＭＳ Ｐゴシック"/>
              </a:rPr>
              <a:t>) are less than or equal to 1, each successive term has less weight than its predecessor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Priority scheduling</a:t>
            </a:r>
            <a:endParaRPr dirty="0"/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Arial"/>
              </a:rPr>
              <a:t>A priority number (integer) is associated with each process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Arial"/>
              </a:rPr>
              <a:t>The CPU is allocated to the process with the highest priority (smallest integer </a:t>
            </a:r>
            <a:r>
              <a:rPr lang="en-US" sz="2600" dirty="0">
                <a:latin typeface="Symbol"/>
              </a:rPr>
              <a:t></a:t>
            </a:r>
            <a:r>
              <a:rPr lang="en-US" sz="2600" dirty="0">
                <a:latin typeface="Arial"/>
              </a:rPr>
              <a:t> highest priority)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dirty="0">
                <a:latin typeface="Arial"/>
                <a:ea typeface="ＭＳ Ｐゴシック"/>
              </a:rPr>
              <a:t>Preemptive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dirty="0" err="1">
                <a:latin typeface="Arial"/>
                <a:ea typeface="ＭＳ Ｐゴシック"/>
              </a:rPr>
              <a:t>nonpreemptive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Arial"/>
                <a:ea typeface="ＭＳ Ｐゴシック"/>
              </a:rPr>
              <a:t>SJF is a priority scheduling where priority is the predicted next CPU burst time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Arial"/>
                <a:ea typeface="ＭＳ Ｐゴシック"/>
              </a:rPr>
              <a:t>Problem </a:t>
            </a:r>
            <a:r>
              <a:rPr lang="en-US" sz="2600" dirty="0">
                <a:latin typeface="Symbol"/>
                <a:ea typeface="ＭＳ Ｐゴシック"/>
              </a:rPr>
              <a:t></a:t>
            </a:r>
            <a:r>
              <a:rPr lang="en-US" sz="2600" dirty="0">
                <a:latin typeface="Arial"/>
                <a:ea typeface="ＭＳ Ｐゴシック"/>
              </a:rPr>
              <a:t> </a:t>
            </a:r>
            <a:r>
              <a:rPr lang="en-US" sz="2600" b="1" dirty="0">
                <a:latin typeface="Arial"/>
                <a:ea typeface="ＭＳ Ｐゴシック"/>
              </a:rPr>
              <a:t>Starvation </a:t>
            </a:r>
            <a:r>
              <a:rPr lang="en-US" sz="2600" dirty="0">
                <a:latin typeface="Arial"/>
                <a:ea typeface="ＭＳ Ｐゴシック"/>
              </a:rPr>
              <a:t>– low priority processes may never execute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Arial"/>
                <a:ea typeface="ＭＳ Ｐゴシック"/>
              </a:rPr>
              <a:t>Solution </a:t>
            </a:r>
            <a:r>
              <a:rPr lang="en-US" sz="2600" dirty="0">
                <a:latin typeface="Symbol"/>
                <a:ea typeface="ＭＳ Ｐゴシック"/>
              </a:rPr>
              <a:t></a:t>
            </a:r>
            <a:r>
              <a:rPr lang="en-US" sz="2600" dirty="0">
                <a:latin typeface="Arial"/>
                <a:ea typeface="ＭＳ Ｐゴシック"/>
              </a:rPr>
              <a:t> </a:t>
            </a:r>
            <a:r>
              <a:rPr lang="en-US" sz="2600" b="1" dirty="0">
                <a:latin typeface="Arial"/>
                <a:ea typeface="ＭＳ Ｐゴシック"/>
              </a:rPr>
              <a:t>Aging </a:t>
            </a:r>
            <a:r>
              <a:rPr lang="en-US" sz="2600" dirty="0">
                <a:latin typeface="Arial"/>
                <a:ea typeface="ＭＳ Ｐゴシック"/>
              </a:rPr>
              <a:t>– as time progresses increase the priority of the process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</a:rPr>
              <a:t>Round Robin (RR)</a:t>
            </a:r>
            <a:endParaRPr dirty="0"/>
          </a:p>
        </p:txBody>
      </p:sp>
      <p:sp>
        <p:nvSpPr>
          <p:cNvPr id="132" name="CustomShape 2"/>
          <p:cNvSpPr/>
          <p:nvPr/>
        </p:nvSpPr>
        <p:spPr>
          <a:xfrm>
            <a:off x="457200" y="1625760"/>
            <a:ext cx="8228160" cy="5078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Arial"/>
              </a:rPr>
              <a:t>Each process gets a small unit of CPU time (</a:t>
            </a:r>
            <a:r>
              <a:rPr lang="en-US" sz="2600" i="1" dirty="0">
                <a:latin typeface="Arial"/>
              </a:rPr>
              <a:t>time quantum</a:t>
            </a:r>
            <a:r>
              <a:rPr lang="en-US" sz="2600" dirty="0">
                <a:latin typeface="Arial"/>
              </a:rPr>
              <a:t>), usually 10-100 milliseconds.  After this time has elapsed, the process is preempted and added to the end of the ready queue.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Arial"/>
              </a:rPr>
              <a:t>If there are </a:t>
            </a:r>
            <a:r>
              <a:rPr lang="en-US" sz="2600" i="1" dirty="0">
                <a:latin typeface="Arial"/>
              </a:rPr>
              <a:t>n</a:t>
            </a:r>
            <a:r>
              <a:rPr lang="en-US" sz="2600" dirty="0">
                <a:latin typeface="Arial"/>
              </a:rPr>
              <a:t> processes in the ready queue and the time quantum is </a:t>
            </a:r>
            <a:r>
              <a:rPr lang="en-US" sz="2600" i="1" dirty="0">
                <a:latin typeface="Arial"/>
              </a:rPr>
              <a:t>q</a:t>
            </a:r>
            <a:r>
              <a:rPr lang="en-US" sz="2600" dirty="0">
                <a:latin typeface="Arial"/>
              </a:rPr>
              <a:t>, then each process gets 1/</a:t>
            </a:r>
            <a:r>
              <a:rPr lang="en-US" sz="2600" i="1" dirty="0">
                <a:latin typeface="Arial"/>
              </a:rPr>
              <a:t>n</a:t>
            </a:r>
            <a:r>
              <a:rPr lang="en-US" sz="2600" dirty="0">
                <a:latin typeface="Arial"/>
              </a:rPr>
              <a:t> of the CPU time in chunks of at most </a:t>
            </a:r>
            <a:r>
              <a:rPr lang="en-US" sz="2600" i="1" dirty="0">
                <a:latin typeface="Arial"/>
              </a:rPr>
              <a:t>q</a:t>
            </a:r>
            <a:r>
              <a:rPr lang="en-US" sz="2600" dirty="0">
                <a:latin typeface="Arial"/>
              </a:rPr>
              <a:t> time units at once.  No process waits more than (</a:t>
            </a:r>
            <a:r>
              <a:rPr lang="en-US" sz="2600" i="1" dirty="0">
                <a:latin typeface="Arial"/>
              </a:rPr>
              <a:t>n</a:t>
            </a:r>
            <a:r>
              <a:rPr lang="en-US" sz="2600" dirty="0">
                <a:latin typeface="Arial"/>
              </a:rPr>
              <a:t>-1)</a:t>
            </a:r>
            <a:r>
              <a:rPr lang="en-US" sz="2600" i="1" dirty="0">
                <a:latin typeface="Arial"/>
              </a:rPr>
              <a:t>q </a:t>
            </a:r>
            <a:r>
              <a:rPr lang="en-US" sz="2600" dirty="0">
                <a:latin typeface="Arial"/>
              </a:rPr>
              <a:t>time units.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Arial"/>
              </a:rPr>
              <a:t>Performance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i="1" dirty="0">
                <a:latin typeface="Arial"/>
                <a:ea typeface="ＭＳ Ｐゴシック"/>
              </a:rPr>
              <a:t>q</a:t>
            </a:r>
            <a:r>
              <a:rPr lang="en-US" sz="2400" dirty="0">
                <a:latin typeface="Arial"/>
                <a:ea typeface="ＭＳ Ｐゴシック"/>
              </a:rPr>
              <a:t> large </a:t>
            </a:r>
            <a:r>
              <a:rPr lang="en-US" sz="2400" dirty="0">
                <a:latin typeface="Symbol"/>
                <a:ea typeface="ＭＳ Ｐゴシック"/>
              </a:rPr>
              <a:t></a:t>
            </a:r>
            <a:r>
              <a:rPr lang="en-US" sz="2400" dirty="0">
                <a:latin typeface="Arial"/>
                <a:ea typeface="ＭＳ Ｐゴシック"/>
              </a:rPr>
              <a:t> FIFO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i="1" dirty="0">
                <a:latin typeface="Arial"/>
                <a:ea typeface="ＭＳ Ｐゴシック"/>
              </a:rPr>
              <a:t>q </a:t>
            </a:r>
            <a:r>
              <a:rPr lang="en-US" sz="2400" dirty="0">
                <a:latin typeface="Arial"/>
                <a:ea typeface="ＭＳ Ｐゴシック"/>
              </a:rPr>
              <a:t>small </a:t>
            </a:r>
            <a:r>
              <a:rPr lang="en-US" sz="2400" dirty="0">
                <a:latin typeface="Symbol"/>
                <a:ea typeface="ＭＳ Ｐゴシック"/>
              </a:rPr>
              <a:t></a:t>
            </a:r>
            <a:r>
              <a:rPr lang="en-US" sz="2400" dirty="0">
                <a:latin typeface="Arial"/>
                <a:ea typeface="ＭＳ Ｐゴシック"/>
              </a:rPr>
              <a:t> </a:t>
            </a:r>
            <a:r>
              <a:rPr lang="en-US" sz="2400" i="1" dirty="0">
                <a:latin typeface="Arial"/>
                <a:ea typeface="ＭＳ Ｐゴシック"/>
              </a:rPr>
              <a:t>q </a:t>
            </a:r>
            <a:r>
              <a:rPr lang="en-US" sz="2400" dirty="0">
                <a:latin typeface="Arial"/>
                <a:ea typeface="ＭＳ Ｐゴシック"/>
              </a:rPr>
              <a:t>must be large with respect to context switch, otherwise overhead is too high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6920" y="1689120"/>
            <a:ext cx="7350120" cy="448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Arial"/>
              </a:rPr>
              <a:t>		</a:t>
            </a:r>
            <a:r>
              <a:rPr lang="en-US" sz="2600" u="sng" dirty="0">
                <a:latin typeface="Arial"/>
              </a:rPr>
              <a:t>Process</a:t>
            </a:r>
            <a:r>
              <a:rPr lang="en-US" sz="2600" dirty="0">
                <a:latin typeface="Arial"/>
              </a:rPr>
              <a:t>	</a:t>
            </a:r>
            <a:r>
              <a:rPr lang="en-US" sz="2600" u="sng" dirty="0">
                <a:latin typeface="Arial"/>
              </a:rPr>
              <a:t>Burst Time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i="1" dirty="0">
                <a:latin typeface="Arial"/>
              </a:rPr>
              <a:t>		     P1             </a:t>
            </a:r>
            <a:r>
              <a:rPr lang="en-US" sz="2600" dirty="0">
                <a:latin typeface="Arial"/>
              </a:rPr>
              <a:t>24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dirty="0">
                <a:latin typeface="Arial"/>
              </a:rPr>
              <a:t>		     </a:t>
            </a:r>
            <a:r>
              <a:rPr lang="en-US" sz="2600" i="1" dirty="0">
                <a:latin typeface="Arial"/>
              </a:rPr>
              <a:t>P2               </a:t>
            </a:r>
            <a:r>
              <a:rPr lang="en-US" sz="2600" dirty="0">
                <a:latin typeface="Arial"/>
              </a:rPr>
              <a:t>3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dirty="0">
                <a:latin typeface="Arial"/>
              </a:rPr>
              <a:t>		     </a:t>
            </a:r>
            <a:r>
              <a:rPr lang="en-US" sz="2600" i="1" dirty="0">
                <a:latin typeface="Arial"/>
              </a:rPr>
              <a:t>P3               </a:t>
            </a:r>
            <a:r>
              <a:rPr lang="en-US" sz="2600" dirty="0">
                <a:latin typeface="Arial"/>
              </a:rPr>
              <a:t>3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dirty="0">
                <a:latin typeface="Arial"/>
              </a:rPr>
              <a:t>		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dirty="0">
                <a:latin typeface="Arial"/>
              </a:rPr>
              <a:t>The Gantt chart is: 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600" dirty="0">
              <a:latin typeface="Arial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 dirty="0">
                <a:latin typeface="Arial"/>
              </a:rPr>
              <a:t>Typically, higher average turnaround than SJF, but better </a:t>
            </a:r>
            <a:r>
              <a:rPr lang="en-US" sz="2600" i="1" dirty="0">
                <a:latin typeface="Arial"/>
              </a:rPr>
              <a:t>response</a:t>
            </a:r>
            <a:endParaRPr dirty="0"/>
          </a:p>
        </p:txBody>
      </p:sp>
      <p:sp>
        <p:nvSpPr>
          <p:cNvPr id="134" name="CustomShape 2"/>
          <p:cNvSpPr/>
          <p:nvPr/>
        </p:nvSpPr>
        <p:spPr>
          <a:xfrm>
            <a:off x="1751760" y="4206240"/>
            <a:ext cx="562680" cy="60804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P1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2315520" y="4206240"/>
            <a:ext cx="562680" cy="60804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P2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2879640" y="4206240"/>
            <a:ext cx="562680" cy="60804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P3</a:t>
            </a:r>
            <a:endParaRPr/>
          </a:p>
        </p:txBody>
      </p:sp>
      <p:sp>
        <p:nvSpPr>
          <p:cNvPr id="137" name="CustomShape 5"/>
          <p:cNvSpPr/>
          <p:nvPr/>
        </p:nvSpPr>
        <p:spPr>
          <a:xfrm>
            <a:off x="3443400" y="4206240"/>
            <a:ext cx="562680" cy="60804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P1</a:t>
            </a:r>
            <a:endParaRPr dirty="0"/>
          </a:p>
        </p:txBody>
      </p:sp>
      <p:sp>
        <p:nvSpPr>
          <p:cNvPr id="138" name="CustomShape 6"/>
          <p:cNvSpPr/>
          <p:nvPr/>
        </p:nvSpPr>
        <p:spPr>
          <a:xfrm>
            <a:off x="4007520" y="4206240"/>
            <a:ext cx="562680" cy="60804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P1</a:t>
            </a:r>
            <a:endParaRPr/>
          </a:p>
        </p:txBody>
      </p:sp>
      <p:sp>
        <p:nvSpPr>
          <p:cNvPr id="139" name="CustomShape 7"/>
          <p:cNvSpPr/>
          <p:nvPr/>
        </p:nvSpPr>
        <p:spPr>
          <a:xfrm>
            <a:off x="4571640" y="4206240"/>
            <a:ext cx="562680" cy="60804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P1</a:t>
            </a:r>
            <a:endParaRPr/>
          </a:p>
        </p:txBody>
      </p:sp>
      <p:sp>
        <p:nvSpPr>
          <p:cNvPr id="140" name="CustomShape 8"/>
          <p:cNvSpPr/>
          <p:nvPr/>
        </p:nvSpPr>
        <p:spPr>
          <a:xfrm>
            <a:off x="5135400" y="4206240"/>
            <a:ext cx="562680" cy="60804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P1</a:t>
            </a:r>
            <a:endParaRPr/>
          </a:p>
        </p:txBody>
      </p:sp>
      <p:sp>
        <p:nvSpPr>
          <p:cNvPr id="141" name="CustomShape 9"/>
          <p:cNvSpPr/>
          <p:nvPr/>
        </p:nvSpPr>
        <p:spPr>
          <a:xfrm>
            <a:off x="5699520" y="4206240"/>
            <a:ext cx="562680" cy="60804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P1</a:t>
            </a:r>
            <a:endParaRPr/>
          </a:p>
        </p:txBody>
      </p:sp>
      <p:sp>
        <p:nvSpPr>
          <p:cNvPr id="142" name="CustomShape 10"/>
          <p:cNvSpPr/>
          <p:nvPr/>
        </p:nvSpPr>
        <p:spPr>
          <a:xfrm>
            <a:off x="1600560" y="4816440"/>
            <a:ext cx="306360" cy="36396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Arial"/>
                <a:ea typeface="ＭＳ Ｐゴシック"/>
              </a:rPr>
              <a:t>0</a:t>
            </a:r>
            <a:endParaRPr dirty="0"/>
          </a:p>
        </p:txBody>
      </p:sp>
      <p:sp>
        <p:nvSpPr>
          <p:cNvPr id="143" name="CustomShape 11"/>
          <p:cNvSpPr/>
          <p:nvPr/>
        </p:nvSpPr>
        <p:spPr>
          <a:xfrm>
            <a:off x="2123280" y="4827600"/>
            <a:ext cx="311400" cy="3639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Arial"/>
                <a:ea typeface="ＭＳ Ｐゴシック"/>
              </a:rPr>
              <a:t>4</a:t>
            </a:r>
            <a:endParaRPr dirty="0"/>
          </a:p>
        </p:txBody>
      </p:sp>
      <p:sp>
        <p:nvSpPr>
          <p:cNvPr id="144" name="CustomShape 12"/>
          <p:cNvSpPr/>
          <p:nvPr/>
        </p:nvSpPr>
        <p:spPr>
          <a:xfrm>
            <a:off x="2735280" y="4827600"/>
            <a:ext cx="306360" cy="36396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45" name="CustomShape 13"/>
          <p:cNvSpPr/>
          <p:nvPr/>
        </p:nvSpPr>
        <p:spPr>
          <a:xfrm>
            <a:off x="3215160" y="4817880"/>
            <a:ext cx="420840" cy="36396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10</a:t>
            </a:r>
            <a:endParaRPr/>
          </a:p>
        </p:txBody>
      </p:sp>
      <p:sp>
        <p:nvSpPr>
          <p:cNvPr id="146" name="CustomShape 14"/>
          <p:cNvSpPr/>
          <p:nvPr/>
        </p:nvSpPr>
        <p:spPr>
          <a:xfrm>
            <a:off x="3833640" y="4817880"/>
            <a:ext cx="416160" cy="36396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14</a:t>
            </a:r>
            <a:endParaRPr/>
          </a:p>
        </p:txBody>
      </p:sp>
      <p:sp>
        <p:nvSpPr>
          <p:cNvPr id="147" name="CustomShape 15"/>
          <p:cNvSpPr/>
          <p:nvPr/>
        </p:nvSpPr>
        <p:spPr>
          <a:xfrm>
            <a:off x="4365360" y="4817880"/>
            <a:ext cx="419400" cy="36396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18</a:t>
            </a:r>
            <a:endParaRPr/>
          </a:p>
        </p:txBody>
      </p:sp>
      <p:sp>
        <p:nvSpPr>
          <p:cNvPr id="148" name="CustomShape 16"/>
          <p:cNvSpPr/>
          <p:nvPr/>
        </p:nvSpPr>
        <p:spPr>
          <a:xfrm>
            <a:off x="4828320" y="4817880"/>
            <a:ext cx="433080" cy="36396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22</a:t>
            </a:r>
            <a:endParaRPr/>
          </a:p>
        </p:txBody>
      </p:sp>
      <p:sp>
        <p:nvSpPr>
          <p:cNvPr id="149" name="CustomShape 17"/>
          <p:cNvSpPr/>
          <p:nvPr/>
        </p:nvSpPr>
        <p:spPr>
          <a:xfrm>
            <a:off x="5437800" y="4817880"/>
            <a:ext cx="433080" cy="36396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26</a:t>
            </a:r>
            <a:endParaRPr/>
          </a:p>
        </p:txBody>
      </p:sp>
      <p:sp>
        <p:nvSpPr>
          <p:cNvPr id="150" name="CustomShape 18"/>
          <p:cNvSpPr/>
          <p:nvPr/>
        </p:nvSpPr>
        <p:spPr>
          <a:xfrm>
            <a:off x="5971320" y="4817880"/>
            <a:ext cx="433080" cy="36396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  <a:ea typeface="ＭＳ Ｐゴシック"/>
              </a:rPr>
              <a:t>30</a:t>
            </a:r>
            <a:endParaRPr/>
          </a:p>
        </p:txBody>
      </p:sp>
      <p:sp>
        <p:nvSpPr>
          <p:cNvPr id="151" name="CustomShape 19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RR example: quantum = 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1158</Words>
  <Application>Microsoft Macintosh PowerPoint</Application>
  <PresentationFormat>On-screen Show (4:3)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Trade Gothic LT Std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7</cp:revision>
  <dcterms:modified xsi:type="dcterms:W3CDTF">2018-03-27T18:17:16Z</dcterms:modified>
</cp:coreProperties>
</file>