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6"/>
    <p:restoredTop sz="94646"/>
  </p:normalViewPr>
  <p:slideViewPr>
    <p:cSldViewPr snapToGrid="0">
      <p:cViewPr varScale="1">
        <p:scale>
          <a:sx n="166" d="100"/>
          <a:sy n="166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hewner/VoidMallocFPExampleCode" TargetMode="External"/><Relationship Id="rId2" Type="http://schemas.openxmlformats.org/officeDocument/2006/relationships/hyperlink" Target="https://repl.it/@hewner/VoidMallocFPActiv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hewner/VoidMallocFPActivity" TargetMode="External"/><Relationship Id="rId2" Type="http://schemas.openxmlformats.org/officeDocument/2006/relationships/hyperlink" Target="https://repl.it/@hewner/VoidMallocFPExample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hewner/VoidMallocFPExampleCode" TargetMode="External"/><Relationship Id="rId2" Type="http://schemas.openxmlformats.org/officeDocument/2006/relationships/hyperlink" Target="https://repl.it/@hewner/VoidMallocFPActiv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hewner/VoidMallocFPExampleCode" TargetMode="External"/><Relationship Id="rId2" Type="http://schemas.openxmlformats.org/officeDocument/2006/relationships/hyperlink" Target="https://repl.it/@hewner/VoidMallocFPActiv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 Key C Concepts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4F3-333F-4048-B763-1DA6880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Pointer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8F7-7349-4626-B682-C3781D71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assigning from an existing function, the &amp; can be omitted or not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my_ptr</a:t>
            </a:r>
            <a:r>
              <a:rPr lang="en-US">
                <a:cs typeface="Calibri"/>
              </a:rPr>
              <a:t> = </a:t>
            </a:r>
            <a:r>
              <a:rPr lang="en-US" err="1">
                <a:cs typeface="Calibri"/>
              </a:rPr>
              <a:t>some_existing_function</a:t>
            </a:r>
            <a:r>
              <a:rPr lang="en-US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my_ptr</a:t>
            </a:r>
            <a:r>
              <a:rPr lang="en-US">
                <a:cs typeface="Calibri"/>
              </a:rPr>
              <a:t> = &amp;</a:t>
            </a:r>
            <a:r>
              <a:rPr lang="en-US" err="1">
                <a:cs typeface="Calibri"/>
              </a:rPr>
              <a:t>some_existing_function</a:t>
            </a:r>
            <a:r>
              <a:rPr lang="en-US">
                <a:cs typeface="Calibri"/>
              </a:rPr>
              <a:t>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Useful if you've got a struct and you want it to act a little like an object (and many other things too)</a:t>
            </a:r>
          </a:p>
        </p:txBody>
      </p:sp>
    </p:spTree>
    <p:extLst>
      <p:ext uri="{BB962C8B-B14F-4D97-AF65-F5344CB8AC3E}">
        <p14:creationId xmlns:p14="http://schemas.microsoft.com/office/powerpoint/2010/main" val="132440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D530-C4D1-49A2-A8A8-A370E7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3B54-A4CD-4190-A757-8AE654C7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 Step 3 of today's activity within </a:t>
            </a:r>
            <a:r>
              <a:rPr lang="en-US" dirty="0" err="1">
                <a:cs typeface="Calibri"/>
              </a:rPr>
              <a:t>repl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Please ask if you are unsure what you should do or run into trouble</a:t>
            </a:r>
          </a:p>
          <a:p>
            <a:r>
              <a:rPr lang="en-US" dirty="0">
                <a:cs typeface="Calibri"/>
              </a:rPr>
              <a:t>You can work in groups of 2 if you wish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The in-class activity is here:</a:t>
            </a: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https://repl.it/@hewner/VoidMallocFPActivity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 runnable version of the example code:</a:t>
            </a:r>
          </a:p>
          <a:p>
            <a:pPr>
              <a:buNone/>
            </a:pPr>
            <a:r>
              <a:rPr lang="en-US" dirty="0">
                <a:cs typeface="Calibri"/>
                <a:hlinkClick r:id="rId3"/>
              </a:rPr>
              <a:t>https://repl.it/@hewner/VoidMallocFPExampleCode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75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EA72-0DEB-404D-9551-D12984BC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we'll be covering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6FA8-43A9-4FC5-B6DD-06766EA2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Void pointers</a:t>
            </a:r>
          </a:p>
          <a:p>
            <a:r>
              <a:rPr lang="en-US" dirty="0" err="1">
                <a:cs typeface="Calibri"/>
              </a:rPr>
              <a:t>Malloc</a:t>
            </a:r>
            <a:r>
              <a:rPr lang="en-US" dirty="0">
                <a:cs typeface="Calibri"/>
              </a:rPr>
              <a:t>/Free</a:t>
            </a:r>
          </a:p>
          <a:p>
            <a:r>
              <a:rPr lang="en-US" dirty="0">
                <a:cs typeface="Calibri"/>
              </a:rPr>
              <a:t>Function Pointers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 runnable version of the example code I use in the slides is here:</a:t>
            </a: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https://repl.it/@hewner/VoidMallocFPExampleCode</a:t>
            </a:r>
          </a:p>
          <a:p>
            <a:pPr>
              <a:buNone/>
            </a:pPr>
            <a:r>
              <a:rPr lang="en-US" dirty="0">
                <a:cs typeface="Calibri"/>
              </a:rPr>
              <a:t>The in-class activity we'll be working on is here:</a:t>
            </a:r>
          </a:p>
          <a:p>
            <a:pPr>
              <a:buNone/>
            </a:pPr>
            <a:r>
              <a:rPr lang="en-US" dirty="0">
                <a:cs typeface="Calibri"/>
                <a:hlinkClick r:id="rId3"/>
              </a:rPr>
              <a:t>https://repl.it/@hewner/VoidMallocFPActivity</a:t>
            </a:r>
          </a:p>
        </p:txBody>
      </p:sp>
    </p:spTree>
    <p:extLst>
      <p:ext uri="{BB962C8B-B14F-4D97-AF65-F5344CB8AC3E}">
        <p14:creationId xmlns:p14="http://schemas.microsoft.com/office/powerpoint/2010/main" val="121451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83E-11FD-4617-88BA-0804AF74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Void Pointers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9395-C11C-4CC0-A130-AA1398EF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Just like regular pointers but can point to anything</a:t>
            </a: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void *</a:t>
            </a:r>
            <a:r>
              <a:rPr lang="en-US" dirty="0" err="1">
                <a:latin typeface="Consolas"/>
                <a:cs typeface="Calibri"/>
              </a:rPr>
              <a:t>my_void_pointer</a:t>
            </a:r>
            <a:r>
              <a:rPr lang="en-US" dirty="0">
                <a:latin typeface="Consolas"/>
                <a:cs typeface="Calibri"/>
              </a:rPr>
              <a:t>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 err="1">
                <a:latin typeface="Consolas"/>
                <a:cs typeface="Calibri"/>
              </a:rPr>
              <a:t>int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my_int</a:t>
            </a:r>
            <a:r>
              <a:rPr lang="en-US" dirty="0">
                <a:latin typeface="Consolas"/>
                <a:cs typeface="Calibri"/>
              </a:rPr>
              <a:t> = 77;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double </a:t>
            </a:r>
            <a:r>
              <a:rPr lang="en-US" dirty="0" err="1">
                <a:latin typeface="Consolas"/>
                <a:cs typeface="Calibri"/>
              </a:rPr>
              <a:t>my_double</a:t>
            </a:r>
            <a:r>
              <a:rPr lang="en-US" dirty="0">
                <a:latin typeface="Consolas"/>
                <a:cs typeface="Calibri"/>
              </a:rPr>
              <a:t> = 17;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  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//a void pointer can hold any pointer type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 err="1">
                <a:latin typeface="Consolas"/>
                <a:cs typeface="Calibri"/>
              </a:rPr>
              <a:t>my_void_pointer</a:t>
            </a:r>
            <a:r>
              <a:rPr lang="en-US" dirty="0">
                <a:latin typeface="Consolas"/>
                <a:cs typeface="Calibri"/>
              </a:rPr>
              <a:t> = &amp;</a:t>
            </a:r>
            <a:r>
              <a:rPr lang="en-US" dirty="0" err="1">
                <a:latin typeface="Consolas"/>
                <a:cs typeface="Calibri"/>
              </a:rPr>
              <a:t>my_int</a:t>
            </a:r>
            <a:r>
              <a:rPr lang="en-US" dirty="0">
                <a:latin typeface="Consolas"/>
                <a:cs typeface="Calibri"/>
              </a:rPr>
              <a:t>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 err="1">
                <a:latin typeface="Consolas"/>
                <a:cs typeface="Calibri"/>
              </a:rPr>
              <a:t>my_void_pointer</a:t>
            </a:r>
            <a:r>
              <a:rPr lang="en-US" dirty="0">
                <a:latin typeface="Consolas"/>
                <a:cs typeface="Calibri"/>
              </a:rPr>
              <a:t> = &amp;</a:t>
            </a:r>
            <a:r>
              <a:rPr lang="en-US" dirty="0" err="1">
                <a:latin typeface="Consolas"/>
                <a:cs typeface="Calibri"/>
              </a:rPr>
              <a:t>my_double</a:t>
            </a:r>
            <a:r>
              <a:rPr lang="en-US" dirty="0">
                <a:latin typeface="Consolas"/>
                <a:cs typeface="Calibri"/>
              </a:rPr>
              <a:t>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  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//you must convert or cast back to another pointer type before use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double *</a:t>
            </a:r>
            <a:r>
              <a:rPr lang="en-US" dirty="0" err="1">
                <a:latin typeface="Consolas"/>
                <a:cs typeface="Calibri"/>
              </a:rPr>
              <a:t>my_double_pointer</a:t>
            </a:r>
            <a:r>
              <a:rPr lang="en-US" dirty="0">
                <a:latin typeface="Consolas"/>
                <a:cs typeface="Calibri"/>
              </a:rPr>
              <a:t>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 err="1">
                <a:latin typeface="Consolas"/>
                <a:cs typeface="Calibri"/>
              </a:rPr>
              <a:t>my_double_pointer</a:t>
            </a:r>
            <a:r>
              <a:rPr lang="en-US" dirty="0">
                <a:latin typeface="Consolas"/>
                <a:cs typeface="Calibri"/>
              </a:rPr>
              <a:t> = (double*) </a:t>
            </a:r>
            <a:r>
              <a:rPr lang="en-US" dirty="0" err="1">
                <a:latin typeface="Consolas"/>
                <a:cs typeface="Calibri"/>
              </a:rPr>
              <a:t>my_void_pointer</a:t>
            </a:r>
            <a:r>
              <a:rPr lang="en-US" dirty="0">
                <a:latin typeface="Consolas"/>
                <a:cs typeface="Calibri"/>
              </a:rPr>
              <a:t>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alibri"/>
              </a:rPr>
              <a:t>double </a:t>
            </a:r>
            <a:r>
              <a:rPr lang="en-US" dirty="0" err="1">
                <a:latin typeface="Consolas"/>
                <a:cs typeface="Calibri"/>
              </a:rPr>
              <a:t>val_as_double</a:t>
            </a:r>
            <a:r>
              <a:rPr lang="en-US" dirty="0">
                <a:latin typeface="Consolas"/>
                <a:cs typeface="Calibri"/>
              </a:rPr>
              <a:t> = *</a:t>
            </a:r>
            <a:r>
              <a:rPr lang="en-US" dirty="0" err="1">
                <a:latin typeface="Consolas"/>
                <a:cs typeface="Calibri"/>
              </a:rPr>
              <a:t>my_double_pointer</a:t>
            </a:r>
            <a:r>
              <a:rPr lang="en-US" dirty="0">
                <a:latin typeface="Consolas"/>
                <a:cs typeface="Calibri"/>
              </a:rPr>
              <a:t>;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dirty="0" err="1">
                <a:latin typeface="Consolas"/>
                <a:cs typeface="Calibri"/>
              </a:rPr>
              <a:t>printf</a:t>
            </a:r>
            <a:r>
              <a:rPr lang="en-US" dirty="0">
                <a:latin typeface="Consolas"/>
                <a:cs typeface="Calibri"/>
              </a:rPr>
              <a:t>("double value: %f\n", </a:t>
            </a:r>
            <a:r>
              <a:rPr lang="en-US" dirty="0" err="1">
                <a:latin typeface="Consolas"/>
                <a:cs typeface="Calibri"/>
              </a:rPr>
              <a:t>val_as_double</a:t>
            </a:r>
            <a:r>
              <a:rPr lang="en-US" dirty="0">
                <a:latin typeface="Consolas"/>
                <a:cs typeface="Calibri"/>
              </a:rPr>
              <a:t>);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14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A17E-C593-48CD-A764-F0D74E81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Void Pointer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D8F8-C7BB-482B-9549-8A84D784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Disables most type checking so you can easily cause </a:t>
            </a:r>
            <a:r>
              <a:rPr lang="en-US" dirty="0" err="1">
                <a:cs typeface="Calibri"/>
              </a:rPr>
              <a:t>segfaults</a:t>
            </a:r>
            <a:r>
              <a:rPr lang="en-US" dirty="0">
                <a:cs typeface="Calibri"/>
              </a:rPr>
              <a:t> if you convert a void pointer to a type that it isn't compatible with</a:t>
            </a:r>
          </a:p>
          <a:p>
            <a:r>
              <a:rPr lang="en-US" dirty="0">
                <a:cs typeface="Calibri"/>
              </a:rPr>
              <a:t>It's not possible to do pointer arithmetic on void pointers, because the type of the underlying object isn't known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9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D530-C4D1-49A2-A8A8-A370E7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3B54-A4CD-4190-A757-8AE654C7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 Step 1 of today's activity within </a:t>
            </a:r>
            <a:r>
              <a:rPr lang="en-US" dirty="0" err="1">
                <a:cs typeface="Calibri"/>
              </a:rPr>
              <a:t>repl</a:t>
            </a:r>
            <a:r>
              <a:rPr lang="en-US" dirty="0">
                <a:cs typeface="Calibri"/>
              </a:rPr>
              <a:t> (that's the first test case)</a:t>
            </a:r>
          </a:p>
          <a:p>
            <a:r>
              <a:rPr lang="en-US" dirty="0">
                <a:cs typeface="Calibri"/>
              </a:rPr>
              <a:t>Please ask if you are unsure what you should do or run into trouble</a:t>
            </a:r>
          </a:p>
          <a:p>
            <a:r>
              <a:rPr lang="en-US" dirty="0">
                <a:cs typeface="Calibri"/>
              </a:rPr>
              <a:t>You can work in groups of 2 if you wish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The in-class activity is here:</a:t>
            </a: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https://repl.it/@hewner/VoidMallocFPActivity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 runnable version of the example code:</a:t>
            </a:r>
          </a:p>
          <a:p>
            <a:pPr>
              <a:buNone/>
            </a:pPr>
            <a:r>
              <a:rPr lang="en-US" dirty="0">
                <a:cs typeface="Calibri"/>
                <a:hlinkClick r:id="rId3"/>
              </a:rPr>
              <a:t>https://repl.it/@hewner/VoidMallocFPExampleCode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61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6461-F1FB-4944-AC5A-EB8B0C7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Malloc/Free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C4DD-77B6-4638-BE13-9EF8FEFE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void *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 malloc(4*sizeof(int));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if(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== NULL)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//malloc can of course fail if you're out of memory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exit(77);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*data = malloc_result;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for(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0; i &lt; 4; i++)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 data[i] = i+1;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printf</a:t>
            </a:r>
            <a:r>
              <a:rPr lang="en-US">
                <a:latin typeface="Consolas"/>
                <a:cs typeface="Calibri"/>
              </a:rPr>
              <a:t>("data %d %d %d %d\n", data[0], data[1], data[2], data[3]);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free(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);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33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48C8-DACE-46B2-81AF-EEA6D3B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Malloc/Free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5DE-508F-4DC3-AB29-34E60EDE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You must free everything you </a:t>
            </a:r>
            <a:r>
              <a:rPr lang="en-US" dirty="0" err="1">
                <a:cs typeface="Calibri"/>
              </a:rPr>
              <a:t>malloc</a:t>
            </a:r>
            <a:r>
              <a:rPr lang="en-US" dirty="0">
                <a:cs typeface="Calibri"/>
              </a:rPr>
              <a:t> (when you're done with it) or you will leak memory -  C will not warn you</a:t>
            </a:r>
          </a:p>
          <a:p>
            <a:r>
              <a:rPr lang="en-US" dirty="0">
                <a:cs typeface="Calibri"/>
              </a:rPr>
              <a:t>You should check the return value of </a:t>
            </a:r>
            <a:r>
              <a:rPr lang="en-US" dirty="0" err="1">
                <a:cs typeface="Calibri"/>
              </a:rPr>
              <a:t>malloc</a:t>
            </a:r>
            <a:r>
              <a:rPr lang="en-US" dirty="0">
                <a:cs typeface="Calibri"/>
              </a:rPr>
              <a:t> to ensure it's not NULL</a:t>
            </a:r>
          </a:p>
          <a:p>
            <a:r>
              <a:rPr lang="en-US" dirty="0">
                <a:cs typeface="Calibri"/>
              </a:rPr>
              <a:t>You free by passing the same pointer to free that was originally returned from </a:t>
            </a:r>
            <a:r>
              <a:rPr lang="en-US" dirty="0" err="1">
                <a:cs typeface="Calibri"/>
              </a:rPr>
              <a:t>malloc</a:t>
            </a:r>
            <a:r>
              <a:rPr lang="en-US" dirty="0">
                <a:cs typeface="Calibri"/>
              </a:rPr>
              <a:t> (not some other pointer in the same memory chunk)</a:t>
            </a:r>
            <a:endParaRPr lang="en-US" dirty="0"/>
          </a:p>
          <a:p>
            <a:r>
              <a:rPr lang="en-US" dirty="0">
                <a:cs typeface="Calibri"/>
              </a:rPr>
              <a:t>The memory you </a:t>
            </a:r>
            <a:r>
              <a:rPr lang="en-US" dirty="0" err="1">
                <a:cs typeface="Calibri"/>
              </a:rPr>
              <a:t>malloc</a:t>
            </a:r>
            <a:r>
              <a:rPr lang="en-US" dirty="0">
                <a:cs typeface="Calibri"/>
              </a:rPr>
              <a:t> is filled with garbage data</a:t>
            </a:r>
          </a:p>
          <a:p>
            <a:r>
              <a:rPr lang="en-US" dirty="0">
                <a:cs typeface="Calibri"/>
              </a:rPr>
              <a:t>A very common bug is accessing </a:t>
            </a:r>
            <a:r>
              <a:rPr lang="en-US" dirty="0" err="1">
                <a:cs typeface="Calibri"/>
              </a:rPr>
              <a:t>malloced</a:t>
            </a:r>
            <a:r>
              <a:rPr lang="en-US" dirty="0">
                <a:cs typeface="Calibri"/>
              </a:rPr>
              <a:t> memory after it has been freed (and this is made very hard to detect by the fact that it usually is still there)</a:t>
            </a:r>
          </a:p>
          <a:p>
            <a:r>
              <a:rPr lang="en-US" dirty="0">
                <a:cs typeface="Calibri"/>
              </a:rPr>
              <a:t>Freeing the same memory twice is unsafe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04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D530-C4D1-49A2-A8A8-A370E7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3B54-A4CD-4190-A757-8AE654C7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 Step 2 of today's activity within </a:t>
            </a:r>
            <a:r>
              <a:rPr lang="en-US" err="1">
                <a:cs typeface="Calibri"/>
              </a:rPr>
              <a:t>repl</a:t>
            </a:r>
          </a:p>
          <a:p>
            <a:r>
              <a:rPr lang="en-US">
                <a:cs typeface="Calibri"/>
              </a:rPr>
              <a:t>Please ask if you are unsure what you should do or run into trouble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The in-class activity is here:</a:t>
            </a:r>
          </a:p>
          <a:p>
            <a:pPr>
              <a:buNone/>
            </a:pPr>
            <a:r>
              <a:rPr lang="en-US">
                <a:cs typeface="Calibri"/>
                <a:hlinkClick r:id="rId2"/>
              </a:rPr>
              <a:t>https://repl.it/@hewner/VoidMallocFPActivity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 runnable version of the example code:</a:t>
            </a:r>
          </a:p>
          <a:p>
            <a:pPr>
              <a:buNone/>
            </a:pPr>
            <a:r>
              <a:rPr lang="en-US">
                <a:cs typeface="Calibri"/>
                <a:hlinkClick r:id="rId3"/>
              </a:rPr>
              <a:t>https://repl.it/@hewner/VoidMallocFPExampleCode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76B1-80E1-494D-B31F-5B683BF7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pointers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B970-88AA-428C-A7E7-5A18D2A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57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Pointers that refer to functions rather than data</a:t>
            </a:r>
          </a:p>
          <a:p>
            <a:r>
              <a:rPr lang="en-US" dirty="0">
                <a:cs typeface="Calibri"/>
              </a:rPr>
              <a:t>Once set, you can call them like ordinary functions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8A7C9-AE77-4E91-AF61-5A11B4869709}"/>
              </a:ext>
            </a:extLst>
          </p:cNvPr>
          <p:cNvSpPr txBox="1"/>
          <p:nvPr/>
        </p:nvSpPr>
        <p:spPr>
          <a:xfrm>
            <a:off x="1123950" y="2876550"/>
            <a:ext cx="10162008" cy="36941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example_1(double val1, double val2) {</a:t>
            </a:r>
          </a:p>
          <a:p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("calling example 1 %f %f\n", val1, val2);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 return 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}</a:t>
            </a:r>
            <a:endParaRPr lang="en-US" dirty="0">
              <a:latin typeface="Consolas"/>
              <a:cs typeface="Calibri"/>
            </a:endParaRPr>
          </a:p>
          <a:p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//elsewhere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(*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)(</a:t>
            </a:r>
            <a:r>
              <a:rPr lang="en-US" dirty="0" err="1">
                <a:latin typeface="Consolas"/>
              </a:rPr>
              <a:t>double,double</a:t>
            </a:r>
            <a:r>
              <a:rPr lang="en-US" dirty="0">
                <a:latin typeface="Consolas"/>
              </a:rPr>
              <a:t>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example_1;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  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 = example_2;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my_fun_pointer</a:t>
            </a:r>
            <a:r>
              <a:rPr lang="en-US" dirty="0">
                <a:latin typeface="Consolas"/>
              </a:rPr>
              <a:t>(66,7);</a:t>
            </a:r>
            <a:endParaRPr lang="en-US" sz="16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15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484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3 Key C Concepts</vt:lpstr>
      <vt:lpstr>What we'll be covering today</vt:lpstr>
      <vt:lpstr>Void Pointers</vt:lpstr>
      <vt:lpstr>Void Pointer Notes</vt:lpstr>
      <vt:lpstr>Activity</vt:lpstr>
      <vt:lpstr>Malloc/Free</vt:lpstr>
      <vt:lpstr>Malloc/Free Notes</vt:lpstr>
      <vt:lpstr>Activity</vt:lpstr>
      <vt:lpstr>Function pointers</vt:lpstr>
      <vt:lpstr>Function Pointer Notes</vt:lpstr>
      <vt:lpstr>Activity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Key C Concepts</dc:title>
  <cp:lastModifiedBy>Microsoft Office User</cp:lastModifiedBy>
  <cp:revision>7</cp:revision>
  <dcterms:modified xsi:type="dcterms:W3CDTF">2018-03-06T17:37:44Z</dcterms:modified>
</cp:coreProperties>
</file>