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2"/>
    <p:restoredTop sz="79163"/>
  </p:normalViewPr>
  <p:slideViewPr>
    <p:cSldViewPr snapToGrid="0" snapToObjects="1">
      <p:cViewPr varScale="1">
        <p:scale>
          <a:sx n="137" d="100"/>
          <a:sy n="137" d="100"/>
        </p:scale>
        <p:origin x="3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77DE14C-3603-4CA2-BFB3-4B9D0BC3445E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785A24D1-2AE9-47C7-A1C5-3D5EDD86AE5F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61EB432-07A4-4B8D-A5B3-89664883149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BBE5A26-0286-47A8-9C3F-45E92236A7C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Both the directory and the files are stored on disks.  Of course, these can be backed up for reliability (to keep the disks safe from physical damage).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907EC8F-93B6-4364-A6D1-BB0212DDD3D5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RAID (redundant array of independent disks) is a way of storing the same data in different places (thus, redundantly) on multiple hard disks.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A3C34990-A75B-4D71-AA53-9DF1E02AAF00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E28BCEC-B274-44CF-A4CE-3E2FA6DC6935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My brother likes to burn and store music. He has 2 internal hard drives on his system.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Directory operations in LINUX </a:t>
            </a:r>
            <a:endParaRPr/>
          </a:p>
          <a:p>
            <a:endParaRPr/>
          </a:p>
          <a:p>
            <a:r>
              <a:rPr lang="en-US"/>
              <a:t>find ~/ -name '.svn’ -print</a:t>
            </a:r>
            <a:endParaRPr/>
          </a:p>
          <a:p>
            <a:endParaRPr/>
          </a:p>
          <a:p>
            <a:r>
              <a:rPr lang="en-US"/>
              <a:t>Typically use a program to crate a file</a:t>
            </a:r>
            <a:endParaRPr/>
          </a:p>
          <a:p>
            <a:endParaRPr/>
          </a:p>
          <a:p>
            <a:r>
              <a:rPr lang="en-US"/>
              <a:t>Delete a file with rm</a:t>
            </a:r>
            <a:endParaRPr/>
          </a:p>
          <a:p>
            <a:endParaRPr/>
          </a:p>
          <a:p>
            <a:r>
              <a:rPr lang="en-US"/>
              <a:t>Use ls to list a directory</a:t>
            </a:r>
            <a:endParaRPr/>
          </a:p>
          <a:p>
            <a:endParaRPr/>
          </a:p>
          <a:p>
            <a:r>
              <a:rPr lang="en-US"/>
              <a:t>Use mv to rename a file</a:t>
            </a:r>
            <a:endParaRPr/>
          </a:p>
          <a:p>
            <a:endParaRPr/>
          </a:p>
          <a:p>
            <a:r>
              <a:rPr lang="en-US"/>
              <a:t>Use cd to traverse a file system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65EFECA-E306-4364-A60E-EFC244B64717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All of this information is stored in a node per file </a:t>
            </a:r>
          </a:p>
          <a:p>
            <a:endParaRPr lang="en-US" dirty="0"/>
          </a:p>
          <a:p>
            <a:r>
              <a:rPr lang="en-US" dirty="0"/>
              <a:t>stat &lt;filename&gt;</a:t>
            </a:r>
            <a:endParaRPr dirty="0"/>
          </a:p>
        </p:txBody>
      </p:sp>
      <p:sp>
        <p:nvSpPr>
          <p:cNvPr id="239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56C0380-5567-4AC4-9D79-09A43877DD77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624F53E-2A19-4617-B5FD-C7BB0366BEB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Naming problem:  two users (or even one user) cannot have files of the same name.</a:t>
            </a:r>
            <a:endParaRPr/>
          </a:p>
          <a:p>
            <a:endParaRPr/>
          </a:p>
          <a:p>
            <a:r>
              <a:rPr lang="en-US"/>
              <a:t>Grouping problem:  cannot group all OS files together in a sub-directory.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95F51D78-E97E-43CB-B7C3-004CA8957159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Each user has a directory, but all his/her files are stored in that one directory.  </a:t>
            </a:r>
            <a:endParaRPr/>
          </a:p>
          <a:p>
            <a:endParaRPr/>
          </a:p>
          <a:p>
            <a:r>
              <a:rPr lang="en-US"/>
              <a:t>A user cannot group files in directories.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E908402-7999-4F6B-AE2E-C776982479D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236E62D-00D1-4E5F-958D-84C2FE1138FC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This is a directory-tree structure.</a:t>
            </a:r>
            <a:endParaRPr/>
          </a:p>
          <a:p>
            <a:endParaRPr/>
          </a:p>
          <a:p>
            <a:r>
              <a:rPr lang="en-US"/>
              <a:t>Each directory entry points to a file or another directory.  This is what LINUX and WINDOWS use.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BB571D7B-1F50-4F25-9D5B-4FF6BD4B7253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dirty="0"/>
          </a:p>
        </p:txBody>
      </p:sp>
      <p:sp>
        <p:nvSpPr>
          <p:cNvPr id="249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71528FC-7BEA-434F-860A-9AF8D5BA8000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DBB02E0-954A-4BA6-9117-4DEF45CC186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22</a:t>
            </a:fld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Your text discusses other directory structures (acyclic graph, general graph) but we will not discuss these in class</a:t>
            </a:r>
            <a:endParaRPr/>
          </a:p>
          <a:p>
            <a:endParaRPr/>
          </a:p>
          <a:p>
            <a:r>
              <a:rPr lang="en-US"/>
              <a:t>Mounting file systems and File sharing are also important concepts, but we will not have time to discuss them in class.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A00D211-21A7-4134-968F-E2789EABB233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game is a subdirectory.</a:t>
            </a:r>
            <a:endParaRPr/>
          </a:p>
          <a:p>
            <a:endParaRPr/>
          </a:p>
          <a:p>
            <a:r>
              <a:rPr lang="en-US"/>
              <a:t>G is a group.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B071F9BE-D987-4F12-BAEF-C0523E574BE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4DFC4441-F628-4240-9BA7-328ABC84D9E9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25</a:t>
            </a:fld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F7C746A-816A-46CA-BFDC-C61411B90BA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26</a:t>
            </a:fld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If first char is a d, then it’s the listing for a subdirectory.</a:t>
            </a:r>
            <a:endParaRPr/>
          </a:p>
          <a:p>
            <a:r>
              <a:rPr lang="en-US"/>
              <a:t>As shown (from left to right):</a:t>
            </a:r>
            <a:endParaRPr/>
          </a:p>
          <a:p>
            <a:endParaRPr/>
          </a:p>
          <a:p>
            <a:r>
              <a:rPr lang="en-US"/>
              <a:t>Owner, group, universe permissions</a:t>
            </a:r>
            <a:endParaRPr/>
          </a:p>
          <a:p>
            <a:r>
              <a:rPr lang="en-US"/>
              <a:t>Number of links to the file</a:t>
            </a:r>
            <a:endParaRPr/>
          </a:p>
          <a:p>
            <a:r>
              <a:rPr lang="en-US"/>
              <a:t>The owner’s name</a:t>
            </a:r>
            <a:endParaRPr/>
          </a:p>
          <a:p>
            <a:r>
              <a:rPr lang="en-US"/>
              <a:t>The group’s name</a:t>
            </a:r>
            <a:endParaRPr/>
          </a:p>
          <a:p>
            <a:r>
              <a:rPr lang="en-US"/>
              <a:t>The size of the file in bytes</a:t>
            </a:r>
            <a:endParaRPr/>
          </a:p>
          <a:p>
            <a:r>
              <a:rPr lang="en-US"/>
              <a:t>The date of last modification</a:t>
            </a:r>
            <a:endParaRPr/>
          </a:p>
          <a:p>
            <a:r>
              <a:rPr lang="en-US"/>
              <a:t>File name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Files can store program or data:</a:t>
            </a:r>
            <a:endParaRPr/>
          </a:p>
          <a:p>
            <a:r>
              <a:rPr lang="en-US"/>
              <a:t>	numeric data</a:t>
            </a:r>
            <a:endParaRPr/>
          </a:p>
          <a:p>
            <a:r>
              <a:rPr lang="en-US"/>
              <a:t>	character data</a:t>
            </a:r>
            <a:endParaRPr/>
          </a:p>
          <a:p>
            <a:r>
              <a:rPr lang="en-US"/>
              <a:t>	binary data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5D0E224-51D3-4677-A952-68585833A06E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715551A-61E4-4ED0-9D36-52B2E5D1B449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What other file types have you used that are not on this list?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5F578CF-6192-41B2-840E-9EC3AE2232A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78FDA0E-F758-4156-BB0C-6F129CDBBD9E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https://</a:t>
            </a:r>
            <a:r>
              <a:rPr lang="en-US" dirty="0" err="1"/>
              <a:t>linux.die.net</a:t>
            </a:r>
            <a:r>
              <a:rPr lang="en-US" dirty="0"/>
              <a:t>/man/2/stat</a:t>
            </a:r>
          </a:p>
          <a:p>
            <a:endParaRPr lang="en-US" dirty="0"/>
          </a:p>
          <a:p>
            <a:r>
              <a:rPr lang="en-US" dirty="0"/>
              <a:t>e.g., stat 18-FileSystemInterface.pptx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90FC163-99C8-456D-8717-891E45004D0A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7</a:t>
            </a:fld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Opening a file moves the content of the file to a buffer in memory.</a:t>
            </a:r>
            <a:endParaRPr/>
          </a:p>
          <a:p>
            <a:endParaRPr/>
          </a:p>
          <a:p>
            <a:r>
              <a:rPr lang="en-US"/>
              <a:t>Closing a file moves the buffered content of the file from memory to disk.</a:t>
            </a:r>
            <a:endParaRPr/>
          </a:p>
          <a:p>
            <a:endParaRPr/>
          </a:p>
          <a:p>
            <a:r>
              <a:rPr lang="en-US"/>
              <a:t>How is truncating a file different from writing a file?  Writing a file resets the file pointer to the start of the file, but truncating a file allows the user to specify the new size of the file.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A38E432-9FA4-4A74-BDBF-D809EB1F827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8</a:t>
            </a:fld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/>
              <a:t>How is opening a file for reading different from opening a file for writing? – for writing, the content of the file is cleared and the file pointer points to the beginning of the file.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088B381-E812-4B09-8B68-890B3F74792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/>
              <a:t>Examples of direct access files are directories, pricing tables, schedules, and name lists.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9120"/>
            <a:ext cx="2015640" cy="325080"/>
          </a:xfrm>
          <a:prstGeom prst="rect">
            <a:avLst/>
          </a:prstGeom>
        </p:spPr>
      </p:pic>
      <p:sp>
        <p:nvSpPr>
          <p:cNvPr id="5" name="Line 1"/>
          <p:cNvSpPr/>
          <p:nvPr/>
        </p:nvSpPr>
        <p:spPr>
          <a:xfrm>
            <a:off x="457200" y="365760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5160"/>
            <a:ext cx="2015640" cy="325080"/>
          </a:xfrm>
          <a:prstGeom prst="rect">
            <a:avLst/>
          </a:prstGeom>
        </p:spPr>
      </p:pic>
      <p:sp>
        <p:nvSpPr>
          <p:cNvPr id="37" name="Line 1"/>
          <p:cNvSpPr/>
          <p:nvPr/>
        </p:nvSpPr>
        <p:spPr>
          <a:xfrm>
            <a:off x="457200" y="152388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5160"/>
            <a:ext cx="2015640" cy="325080"/>
          </a:xfrm>
          <a:prstGeom prst="rect">
            <a:avLst/>
          </a:prstGeom>
        </p:spPr>
      </p:pic>
      <p:sp>
        <p:nvSpPr>
          <p:cNvPr id="73" name="Line 1"/>
          <p:cNvSpPr/>
          <p:nvPr/>
        </p:nvSpPr>
        <p:spPr>
          <a:xfrm>
            <a:off x="457200" y="152388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828800"/>
            <a:ext cx="8227440" cy="1769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File System Interface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61880" y="3705480"/>
            <a:ext cx="8222760" cy="1750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Sequential-access File</a:t>
            </a:r>
            <a:endParaRPr/>
          </a:p>
        </p:txBody>
      </p:sp>
      <p:pic>
        <p:nvPicPr>
          <p:cNvPr id="13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400" y="1962000"/>
            <a:ext cx="7008120" cy="2239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33640" y="1933560"/>
            <a:ext cx="7089120" cy="2612520"/>
          </a:xfrm>
          <a:prstGeom prst="rect">
            <a:avLst/>
          </a:prstGeom>
        </p:spPr>
      </p:pic>
      <p:sp>
        <p:nvSpPr>
          <p:cNvPr id="136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Simulation of Sequential Access on Direct-access File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Directory structure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935000"/>
            <a:ext cx="8227440" cy="1720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Directory contains a collection of nodes containing information about all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Both the directory structure and the files reside on disk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Backups of these two structures were kept on tapes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2819520" y="3916440"/>
            <a:ext cx="531360" cy="359640"/>
          </a:xfrm>
          <a:prstGeom prst="ellipse">
            <a:avLst/>
          </a:prstGeom>
          <a:solidFill>
            <a:srgbClr val="111111"/>
          </a:solidFill>
          <a:ln w="9360">
            <a:solidFill>
              <a:srgbClr val="EAEAEA"/>
            </a:solidFill>
            <a:round/>
          </a:ln>
        </p:spPr>
      </p:sp>
      <p:sp>
        <p:nvSpPr>
          <p:cNvPr id="140" name="CustomShape 4"/>
          <p:cNvSpPr/>
          <p:nvPr/>
        </p:nvSpPr>
        <p:spPr>
          <a:xfrm>
            <a:off x="3581280" y="3916440"/>
            <a:ext cx="531360" cy="359640"/>
          </a:xfrm>
          <a:prstGeom prst="ellipse">
            <a:avLst/>
          </a:prstGeom>
          <a:solidFill>
            <a:srgbClr val="111111"/>
          </a:solidFill>
          <a:ln w="9360">
            <a:solidFill>
              <a:srgbClr val="EAEAEA"/>
            </a:solidFill>
            <a:round/>
          </a:ln>
        </p:spPr>
      </p:sp>
      <p:sp>
        <p:nvSpPr>
          <p:cNvPr id="141" name="CustomShape 5"/>
          <p:cNvSpPr/>
          <p:nvPr/>
        </p:nvSpPr>
        <p:spPr>
          <a:xfrm>
            <a:off x="4343400" y="3916440"/>
            <a:ext cx="531360" cy="359640"/>
          </a:xfrm>
          <a:prstGeom prst="ellipse">
            <a:avLst/>
          </a:prstGeom>
          <a:solidFill>
            <a:srgbClr val="111111"/>
          </a:solidFill>
          <a:ln w="9360">
            <a:solidFill>
              <a:srgbClr val="EAEAEA"/>
            </a:solidFill>
            <a:round/>
          </a:ln>
        </p:spPr>
      </p:sp>
      <p:sp>
        <p:nvSpPr>
          <p:cNvPr id="142" name="CustomShape 6"/>
          <p:cNvSpPr/>
          <p:nvPr/>
        </p:nvSpPr>
        <p:spPr>
          <a:xfrm>
            <a:off x="5105520" y="3916440"/>
            <a:ext cx="531360" cy="359640"/>
          </a:xfrm>
          <a:prstGeom prst="ellipse">
            <a:avLst/>
          </a:prstGeom>
          <a:solidFill>
            <a:srgbClr val="111111"/>
          </a:solidFill>
          <a:ln w="9360">
            <a:solidFill>
              <a:srgbClr val="EAEAEA"/>
            </a:solidFill>
            <a:round/>
          </a:ln>
        </p:spPr>
      </p:sp>
      <p:sp>
        <p:nvSpPr>
          <p:cNvPr id="143" name="CustomShape 7"/>
          <p:cNvSpPr/>
          <p:nvPr/>
        </p:nvSpPr>
        <p:spPr>
          <a:xfrm>
            <a:off x="5867280" y="4221000"/>
            <a:ext cx="531360" cy="359640"/>
          </a:xfrm>
          <a:prstGeom prst="ellipse">
            <a:avLst/>
          </a:prstGeom>
          <a:solidFill>
            <a:srgbClr val="111111"/>
          </a:solidFill>
          <a:ln w="9360">
            <a:solidFill>
              <a:srgbClr val="EAEAEA"/>
            </a:solidFill>
            <a:round/>
          </a:ln>
        </p:spPr>
      </p:sp>
      <p:sp>
        <p:nvSpPr>
          <p:cNvPr id="144" name="CustomShape 8"/>
          <p:cNvSpPr/>
          <p:nvPr/>
        </p:nvSpPr>
        <p:spPr>
          <a:xfrm>
            <a:off x="2819520" y="5727600"/>
            <a:ext cx="455040" cy="48060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 1</a:t>
            </a:r>
            <a:endParaRPr/>
          </a:p>
        </p:txBody>
      </p:sp>
      <p:sp>
        <p:nvSpPr>
          <p:cNvPr id="145" name="CustomShape 9"/>
          <p:cNvSpPr/>
          <p:nvPr/>
        </p:nvSpPr>
        <p:spPr>
          <a:xfrm>
            <a:off x="3581280" y="5722920"/>
            <a:ext cx="455040" cy="42012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 2</a:t>
            </a:r>
            <a:endParaRPr/>
          </a:p>
        </p:txBody>
      </p:sp>
      <p:sp>
        <p:nvSpPr>
          <p:cNvPr id="146" name="CustomShape 10"/>
          <p:cNvSpPr/>
          <p:nvPr/>
        </p:nvSpPr>
        <p:spPr>
          <a:xfrm>
            <a:off x="4343400" y="5742000"/>
            <a:ext cx="455040" cy="66132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 3</a:t>
            </a:r>
            <a:endParaRPr/>
          </a:p>
        </p:txBody>
      </p:sp>
      <p:sp>
        <p:nvSpPr>
          <p:cNvPr id="147" name="CustomShape 11"/>
          <p:cNvSpPr/>
          <p:nvPr/>
        </p:nvSpPr>
        <p:spPr>
          <a:xfrm>
            <a:off x="5105520" y="5716440"/>
            <a:ext cx="455040" cy="36144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 4</a:t>
            </a:r>
            <a:endParaRPr/>
          </a:p>
        </p:txBody>
      </p:sp>
      <p:sp>
        <p:nvSpPr>
          <p:cNvPr id="148" name="CustomShape 12"/>
          <p:cNvSpPr/>
          <p:nvPr/>
        </p:nvSpPr>
        <p:spPr>
          <a:xfrm>
            <a:off x="5867280" y="6108840"/>
            <a:ext cx="455040" cy="48060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 n</a:t>
            </a:r>
            <a:endParaRPr/>
          </a:p>
        </p:txBody>
      </p:sp>
      <p:sp>
        <p:nvSpPr>
          <p:cNvPr id="149" name="Line 13"/>
          <p:cNvSpPr/>
          <p:nvPr/>
        </p:nvSpPr>
        <p:spPr>
          <a:xfrm>
            <a:off x="3838320" y="4441680"/>
            <a:ext cx="0" cy="1208160"/>
          </a:xfrm>
          <a:prstGeom prst="line">
            <a:avLst/>
          </a:prstGeom>
          <a:ln w="9360">
            <a:solidFill>
              <a:srgbClr val="EAEAEA"/>
            </a:solidFill>
            <a:round/>
            <a:tailEnd type="triangle" w="med" len="med"/>
          </a:ln>
        </p:spPr>
      </p:sp>
      <p:sp>
        <p:nvSpPr>
          <p:cNvPr id="150" name="Line 14"/>
          <p:cNvSpPr/>
          <p:nvPr/>
        </p:nvSpPr>
        <p:spPr>
          <a:xfrm>
            <a:off x="4572000" y="4441680"/>
            <a:ext cx="0" cy="1208160"/>
          </a:xfrm>
          <a:prstGeom prst="line">
            <a:avLst/>
          </a:prstGeom>
          <a:ln w="9360">
            <a:solidFill>
              <a:srgbClr val="EAEAEA"/>
            </a:solidFill>
            <a:round/>
            <a:tailEnd type="triangle" w="med" len="med"/>
          </a:ln>
        </p:spPr>
      </p:sp>
      <p:sp>
        <p:nvSpPr>
          <p:cNvPr id="151" name="Line 15"/>
          <p:cNvSpPr/>
          <p:nvPr/>
        </p:nvSpPr>
        <p:spPr>
          <a:xfrm>
            <a:off x="6095880" y="4751280"/>
            <a:ext cx="0" cy="1268280"/>
          </a:xfrm>
          <a:prstGeom prst="line">
            <a:avLst/>
          </a:prstGeom>
          <a:ln w="9360">
            <a:solidFill>
              <a:srgbClr val="EAEAEA"/>
            </a:solidFill>
            <a:round/>
            <a:tailEnd type="triangle" w="med" len="med"/>
          </a:ln>
        </p:spPr>
      </p:sp>
      <p:sp>
        <p:nvSpPr>
          <p:cNvPr id="152" name="Line 16"/>
          <p:cNvSpPr/>
          <p:nvPr/>
        </p:nvSpPr>
        <p:spPr>
          <a:xfrm>
            <a:off x="5333760" y="4441680"/>
            <a:ext cx="0" cy="1208160"/>
          </a:xfrm>
          <a:prstGeom prst="line">
            <a:avLst/>
          </a:prstGeom>
          <a:ln w="9360">
            <a:solidFill>
              <a:srgbClr val="EAEAEA"/>
            </a:solidFill>
            <a:round/>
            <a:tailEnd type="triangle" w="med" len="med"/>
          </a:ln>
        </p:spPr>
      </p:sp>
      <p:sp>
        <p:nvSpPr>
          <p:cNvPr id="153" name="Line 17"/>
          <p:cNvSpPr/>
          <p:nvPr/>
        </p:nvSpPr>
        <p:spPr>
          <a:xfrm>
            <a:off x="3047760" y="4441680"/>
            <a:ext cx="0" cy="1208160"/>
          </a:xfrm>
          <a:prstGeom prst="line">
            <a:avLst/>
          </a:prstGeom>
          <a:ln w="9360">
            <a:solidFill>
              <a:srgbClr val="EAEAEA"/>
            </a:solidFill>
            <a:round/>
            <a:tailEnd type="triangle" w="med" len="med"/>
          </a:ln>
        </p:spPr>
      </p:sp>
      <p:sp>
        <p:nvSpPr>
          <p:cNvPr id="154" name="CustomShape 18"/>
          <p:cNvSpPr/>
          <p:nvPr/>
        </p:nvSpPr>
        <p:spPr>
          <a:xfrm>
            <a:off x="2538360" y="3657600"/>
            <a:ext cx="4183920" cy="1164600"/>
          </a:xfrm>
          <a:prstGeom prst="rect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55" name="CustomShape 19"/>
          <p:cNvSpPr/>
          <p:nvPr/>
        </p:nvSpPr>
        <p:spPr>
          <a:xfrm>
            <a:off x="2362320" y="5410080"/>
            <a:ext cx="4260240" cy="1266120"/>
          </a:xfrm>
          <a:prstGeom prst="rect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56" name="CustomShape 20"/>
          <p:cNvSpPr/>
          <p:nvPr/>
        </p:nvSpPr>
        <p:spPr>
          <a:xfrm>
            <a:off x="1295280" y="3912120"/>
            <a:ext cx="109656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Directory</a:t>
            </a:r>
            <a:endParaRPr/>
          </a:p>
        </p:txBody>
      </p:sp>
      <p:sp>
        <p:nvSpPr>
          <p:cNvPr id="157" name="CustomShape 21"/>
          <p:cNvSpPr/>
          <p:nvPr/>
        </p:nvSpPr>
        <p:spPr>
          <a:xfrm>
            <a:off x="1434960" y="5637240"/>
            <a:ext cx="66456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EAEAEA"/>
                </a:solidFill>
                <a:latin typeface="Arial"/>
                <a:ea typeface="ＭＳ Ｐゴシック"/>
              </a:rPr>
              <a:t>Files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Disk Structure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641600"/>
            <a:ext cx="8227440" cy="4528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Disk can be subdivided into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partitions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Disks or partitions can be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RAID</a:t>
            </a:r>
            <a:r>
              <a:rPr lang="en-US" sz="2400">
                <a:solidFill>
                  <a:srgbClr val="3366FF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protected against failure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Disk or partition can be used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raw</a:t>
            </a:r>
            <a:r>
              <a:rPr lang="en-US" sz="2400">
                <a:solidFill>
                  <a:srgbClr val="3366FF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without a file system, or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formatted</a:t>
            </a:r>
            <a:r>
              <a:rPr lang="en-US" sz="2400">
                <a:solidFill>
                  <a:srgbClr val="3366FF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with a file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Partitions also known as minidisks, slices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Entity containing file system known as a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volume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Each volume containing file system also tracks that file system</a:t>
            </a:r>
            <a:r>
              <a:rPr lang="en-US" sz="2400">
                <a:solidFill>
                  <a:srgbClr val="EAEAEA"/>
                </a:solidFill>
                <a:latin typeface="Arial"/>
              </a:rPr>
              <a:t>’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s info in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device directory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or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volume table of contents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As well as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general-purpose file systems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there are many 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special-purpose file systems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, frequently all within the same operating system or computer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2880" y="1990800"/>
            <a:ext cx="6519240" cy="3798360"/>
          </a:xfrm>
          <a:prstGeom prst="rect">
            <a:avLst/>
          </a:prstGeom>
        </p:spPr>
      </p:pic>
      <p:sp>
        <p:nvSpPr>
          <p:cNvPr id="161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A Typical File-system Organization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Directory operations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Search for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Create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Delete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List a directory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Rename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Constantia"/>
              </a:rPr>
              <a:t>Traverse the file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Information per file in a directory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Name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Address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Current length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Maximum length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Date last accessed (for archival)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Date last updated (for dump)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Owner ID (who pays)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Constantia"/>
              </a:rPr>
              <a:t>Protection information (discuss later)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Organize the directory (logically)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Constantia"/>
              </a:rPr>
              <a:t>Efficiency </a:t>
            </a:r>
            <a:r>
              <a:rPr lang="en-US" sz="3200">
                <a:solidFill>
                  <a:srgbClr val="EAEAEA"/>
                </a:solidFill>
                <a:latin typeface="Constantia"/>
              </a:rPr>
              <a:t>– locating a file quickly.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Constantia"/>
              </a:rPr>
              <a:t>Naming </a:t>
            </a:r>
            <a:r>
              <a:rPr lang="en-US" sz="3200">
                <a:solidFill>
                  <a:srgbClr val="EAEAEA"/>
                </a:solidFill>
                <a:latin typeface="Constantia"/>
              </a:rPr>
              <a:t>– convenient to users.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Two users can have same name for different files.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The same file can have several different names.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Constantia"/>
              </a:rPr>
              <a:t>Grouping </a:t>
            </a:r>
            <a:r>
              <a:rPr lang="en-US" sz="3200">
                <a:solidFill>
                  <a:srgbClr val="EAEAEA"/>
                </a:solidFill>
                <a:latin typeface="Constantia"/>
              </a:rPr>
              <a:t>– logical grouping of files by properties, (e.g., all Java programs, all games, …)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Single-level directory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90400" y="1919160"/>
            <a:ext cx="7027200" cy="559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US" sz="2600">
                <a:solidFill>
                  <a:srgbClr val="F8F8F8"/>
                </a:solidFill>
                <a:latin typeface="Trade Gothic LT Std"/>
              </a:rPr>
              <a:t>A single directory for all users.</a:t>
            </a:r>
            <a:endParaRPr/>
          </a:p>
        </p:txBody>
      </p:sp>
      <p:pic>
        <p:nvPicPr>
          <p:cNvPr id="1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87040" y="3003840"/>
            <a:ext cx="6638400" cy="1828800"/>
          </a:xfrm>
          <a:prstGeom prst="rect">
            <a:avLst/>
          </a:prstGeom>
        </p:spPr>
      </p:pic>
      <p:sp>
        <p:nvSpPr>
          <p:cNvPr id="171" name="CustomShape 3"/>
          <p:cNvSpPr/>
          <p:nvPr/>
        </p:nvSpPr>
        <p:spPr>
          <a:xfrm>
            <a:off x="992520" y="4876200"/>
            <a:ext cx="7027200" cy="79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Naming problem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Grouping problem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Two-level directory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609480" y="1981080"/>
            <a:ext cx="7027200" cy="547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US" sz="2600">
                <a:solidFill>
                  <a:srgbClr val="111111"/>
                </a:solidFill>
                <a:latin typeface="Trade Gothic LT Std"/>
              </a:rPr>
              <a:t>Separate directory for each user.</a:t>
            </a:r>
            <a:endParaRPr/>
          </a:p>
        </p:txBody>
      </p:sp>
      <p:pic>
        <p:nvPicPr>
          <p:cNvPr id="17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720" y="2651760"/>
            <a:ext cx="7097400" cy="2193480"/>
          </a:xfrm>
          <a:prstGeom prst="rect">
            <a:avLst/>
          </a:prstGeom>
        </p:spPr>
      </p:pic>
      <p:sp>
        <p:nvSpPr>
          <p:cNvPr id="175" name="CustomShape 3"/>
          <p:cNvSpPr/>
          <p:nvPr/>
        </p:nvSpPr>
        <p:spPr>
          <a:xfrm>
            <a:off x="945000" y="5029200"/>
            <a:ext cx="7557480" cy="1559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Path name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Can have the same file name for different user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Efficient searching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No grouping capability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Why a file system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There is a general need for long-term and shared data storage: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need to store large amount of information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persistent storage (outlives process and system reboots)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concurrent sharing of information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Files meet these requirements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The file manager or file system within the 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Set of system software proving services to users and applications in use of files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Files are accessed through file management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Tree-structured directories</a:t>
            </a:r>
            <a:endParaRPr/>
          </a:p>
        </p:txBody>
      </p:sp>
      <p:pic>
        <p:nvPicPr>
          <p:cNvPr id="17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46080" y="1676520"/>
            <a:ext cx="6671520" cy="4623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Tree-structured directories (2)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Constantia"/>
              </a:rPr>
              <a:t>Efficient searching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Constantia"/>
              </a:rPr>
              <a:t>Grouping Capability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Constantia"/>
              </a:rPr>
              <a:t>Absolute or relative path name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Constantia"/>
              </a:rPr>
              <a:t>Current directory (working directory)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b="1" dirty="0">
                <a:solidFill>
                  <a:srgbClr val="179779"/>
                </a:solidFill>
                <a:latin typeface="Constantia"/>
              </a:rPr>
              <a:t>cd</a:t>
            </a:r>
            <a:r>
              <a:rPr lang="en-US" sz="2800" dirty="0">
                <a:solidFill>
                  <a:srgbClr val="179779"/>
                </a:solidFill>
                <a:latin typeface="Constantia"/>
              </a:rPr>
              <a:t> /Users/faculty/</a:t>
            </a:r>
            <a:r>
              <a:rPr lang="en-US" sz="2800" dirty="0" err="1">
                <a:solidFill>
                  <a:srgbClr val="179779"/>
                </a:solidFill>
                <a:latin typeface="Constantia"/>
              </a:rPr>
              <a:t>defoe</a:t>
            </a:r>
            <a:r>
              <a:rPr lang="en-US" sz="2800" dirty="0">
                <a:solidFill>
                  <a:srgbClr val="179779"/>
                </a:solidFill>
                <a:latin typeface="Constantia"/>
              </a:rPr>
              <a:t>/Public/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Constantia"/>
              </a:rPr>
              <a:t>Creating a new file is done in current directory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Constantia"/>
              </a:rPr>
              <a:t>Creating a new subdirectory is done in current directory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20800" y="1606680"/>
            <a:ext cx="7368480" cy="2990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b="1">
                <a:solidFill>
                  <a:srgbClr val="EAEAEA"/>
                </a:solidFill>
                <a:latin typeface="Trade Gothic LT Std"/>
              </a:rPr>
              <a:t>Absolute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 or </a:t>
            </a:r>
            <a:r>
              <a:rPr lang="en-US" sz="2400" b="1">
                <a:solidFill>
                  <a:srgbClr val="EAEAEA"/>
                </a:solidFill>
                <a:latin typeface="Trade Gothic LT Std"/>
              </a:rPr>
              <a:t>relative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 path name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Creating a new file is done in current directory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Delete a file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		</a:t>
            </a:r>
            <a:r>
              <a:rPr lang="en-US" sz="2400">
                <a:solidFill>
                  <a:srgbClr val="179779"/>
                </a:solidFill>
                <a:latin typeface="Trade Gothic LT Std"/>
              </a:rPr>
              <a:t>rm &lt;file-name&gt;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Creating a new subdirectory is done in current directory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		</a:t>
            </a:r>
            <a:r>
              <a:rPr lang="en-US" sz="2400">
                <a:solidFill>
                  <a:srgbClr val="179779"/>
                </a:solidFill>
                <a:latin typeface="Trade Gothic LT Std"/>
              </a:rPr>
              <a:t>mkdir &lt;dir-name&gt;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	Example:  if in current directory   </a:t>
            </a:r>
            <a:r>
              <a:rPr lang="en-US" sz="2400">
                <a:solidFill>
                  <a:srgbClr val="179779"/>
                </a:solidFill>
                <a:latin typeface="Trade Gothic LT Std"/>
              </a:rPr>
              <a:t>/mail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		</a:t>
            </a:r>
            <a:r>
              <a:rPr lang="en-US" sz="2400">
                <a:solidFill>
                  <a:srgbClr val="179779"/>
                </a:solidFill>
                <a:latin typeface="Trade Gothic LT Std"/>
              </a:rPr>
              <a:t>mkdir count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724200" y="4905360"/>
            <a:ext cx="877320" cy="32976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533680" y="5548320"/>
            <a:ext cx="718560" cy="32976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prog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3254400" y="5548320"/>
            <a:ext cx="718560" cy="32976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copy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3975120" y="5548320"/>
            <a:ext cx="443880" cy="32976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prt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4416480" y="5548320"/>
            <a:ext cx="443880" cy="32976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exp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4862520" y="5548320"/>
            <a:ext cx="704160" cy="329760"/>
          </a:xfrm>
          <a:prstGeom prst="rect">
            <a:avLst/>
          </a:prstGeom>
          <a:solidFill>
            <a:srgbClr val="111111"/>
          </a:solidFill>
          <a:ln w="9360">
            <a:solidFill>
              <a:srgbClr val="EAEAEA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count</a:t>
            </a:r>
            <a:endParaRPr/>
          </a:p>
        </p:txBody>
      </p:sp>
      <p:sp>
        <p:nvSpPr>
          <p:cNvPr id="187" name="Line 8"/>
          <p:cNvSpPr/>
          <p:nvPr/>
        </p:nvSpPr>
        <p:spPr>
          <a:xfrm>
            <a:off x="3881160" y="5236920"/>
            <a:ext cx="0" cy="30816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188" name="CustomShape 9"/>
          <p:cNvSpPr/>
          <p:nvPr/>
        </p:nvSpPr>
        <p:spPr>
          <a:xfrm>
            <a:off x="76320" y="6218280"/>
            <a:ext cx="7421040" cy="33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0000"/>
                </a:solidFill>
                <a:latin typeface="Arial"/>
              </a:rPr>
              <a:t>Deleting mail </a:t>
            </a:r>
            <a:r>
              <a:rPr lang="en-US" sz="2000">
                <a:solidFill>
                  <a:srgbClr val="FF0000"/>
                </a:solidFill>
                <a:latin typeface="Symbol"/>
              </a:rPr>
              <a:t></a:t>
            </a:r>
            <a:r>
              <a:rPr lang="en-US" sz="2000">
                <a:solidFill>
                  <a:srgbClr val="FF0000"/>
                </a:solidFill>
                <a:latin typeface="Arial"/>
              </a:rPr>
              <a:t> deletes the entire subtree rooted by mail</a:t>
            </a:r>
            <a:endParaRPr/>
          </a:p>
        </p:txBody>
      </p:sp>
      <p:sp>
        <p:nvSpPr>
          <p:cNvPr id="189" name="CustomShape 10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Tree-structured directories (3)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Protection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File owner/creator should be able to control: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what can be done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by whom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Types of access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Read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Write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Execute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Append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Delete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179779"/>
                </a:solidFill>
                <a:latin typeface="Constantia"/>
              </a:rPr>
              <a:t>List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Access lists and groups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57200" y="1860480"/>
            <a:ext cx="8684640" cy="3699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85000"/>
              </a:lnSpc>
              <a:buSzPct val="25000"/>
              <a:buFont typeface="Wingdings 2" charset="2"/>
              <a:buChar char=""/>
            </a:pPr>
            <a:r>
              <a:rPr lang="en-US" sz="2400">
                <a:solidFill>
                  <a:srgbClr val="111111"/>
                </a:solidFill>
                <a:latin typeface="Trade Gothic LT Std"/>
              </a:rPr>
              <a:t>Mode of access:  read, write, execute</a:t>
            </a:r>
            <a:endParaRPr/>
          </a:p>
          <a:p>
            <a:pPr>
              <a:lnSpc>
                <a:spcPct val="85000"/>
              </a:lnSpc>
              <a:buSzPct val="25000"/>
              <a:buFont typeface="Wingdings 2" charset="2"/>
              <a:buChar char=""/>
            </a:pPr>
            <a:r>
              <a:rPr lang="en-US" sz="2400">
                <a:solidFill>
                  <a:srgbClr val="111111"/>
                </a:solidFill>
                <a:latin typeface="Trade Gothic LT Std"/>
              </a:rPr>
              <a:t>Three classes of users</a:t>
            </a: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111111"/>
                </a:solidFill>
                <a:latin typeface="Trade Gothic LT Std"/>
              </a:rPr>
              <a:t>		</a:t>
            </a:r>
            <a:r>
              <a:rPr lang="en-US" sz="2000">
                <a:solidFill>
                  <a:srgbClr val="111111"/>
                </a:solidFill>
                <a:latin typeface="Trade Gothic LT Std"/>
              </a:rPr>
              <a:t>						       </a:t>
            </a:r>
            <a:r>
              <a:rPr lang="en-US" sz="2000">
                <a:solidFill>
                  <a:srgbClr val="FF0000"/>
                </a:solidFill>
                <a:latin typeface="Trade Gothic LT Std"/>
              </a:rPr>
              <a:t>RWX</a:t>
            </a:r>
            <a:endParaRPr/>
          </a:p>
          <a:p>
            <a:pPr>
              <a:lnSpc>
                <a:spcPct val="85000"/>
              </a:lnSpc>
            </a:pPr>
            <a:r>
              <a:rPr lang="en-US" sz="2000">
                <a:solidFill>
                  <a:srgbClr val="111111"/>
                </a:solidFill>
                <a:latin typeface="Trade Gothic LT Std"/>
              </a:rPr>
              <a:t>		</a:t>
            </a:r>
            <a:r>
              <a:rPr lang="en-US" sz="2000">
                <a:solidFill>
                  <a:srgbClr val="179779"/>
                </a:solidFill>
                <a:latin typeface="Trade Gothic LT Std"/>
              </a:rPr>
              <a:t>a) owner access 	7	</a:t>
            </a:r>
            <a:r>
              <a:rPr lang="en-US" sz="2000">
                <a:solidFill>
                  <a:srgbClr val="179779"/>
                </a:solidFill>
                <a:latin typeface="Symbol"/>
              </a:rPr>
              <a:t></a:t>
            </a:r>
            <a:r>
              <a:rPr lang="en-US" sz="2000">
                <a:solidFill>
                  <a:srgbClr val="179779"/>
                </a:solidFill>
                <a:latin typeface="Trade Gothic LT Std"/>
              </a:rPr>
              <a:t>	1 1 1</a:t>
            </a:r>
            <a:endParaRPr/>
          </a:p>
          <a:p>
            <a:pPr>
              <a:lnSpc>
                <a:spcPct val="85000"/>
              </a:lnSpc>
            </a:pPr>
            <a:r>
              <a:rPr lang="en-US" sz="2000">
                <a:solidFill>
                  <a:srgbClr val="111111"/>
                </a:solidFill>
                <a:latin typeface="Trade Gothic LT Std"/>
              </a:rPr>
              <a:t>						                    </a:t>
            </a:r>
            <a:r>
              <a:rPr lang="en-US" sz="2000">
                <a:solidFill>
                  <a:srgbClr val="FF0000"/>
                </a:solidFill>
                <a:latin typeface="Trade Gothic LT Std"/>
              </a:rPr>
              <a:t>RWX</a:t>
            </a:r>
            <a:endParaRPr/>
          </a:p>
          <a:p>
            <a:pPr>
              <a:lnSpc>
                <a:spcPct val="85000"/>
              </a:lnSpc>
            </a:pPr>
            <a:r>
              <a:rPr lang="en-US" sz="2000">
                <a:solidFill>
                  <a:srgbClr val="111111"/>
                </a:solidFill>
                <a:latin typeface="Trade Gothic LT Std"/>
              </a:rPr>
              <a:t>		</a:t>
            </a:r>
            <a:r>
              <a:rPr lang="en-US" sz="2000">
                <a:solidFill>
                  <a:srgbClr val="179779"/>
                </a:solidFill>
                <a:latin typeface="Trade Gothic LT Std"/>
              </a:rPr>
              <a:t>b) groups access 	6	</a:t>
            </a:r>
            <a:r>
              <a:rPr lang="en-US" sz="2000">
                <a:solidFill>
                  <a:srgbClr val="179779"/>
                </a:solidFill>
                <a:latin typeface="Symbol"/>
              </a:rPr>
              <a:t></a:t>
            </a:r>
            <a:r>
              <a:rPr lang="en-US" sz="2000">
                <a:solidFill>
                  <a:srgbClr val="179779"/>
                </a:solidFill>
                <a:latin typeface="Trade Gothic LT Std"/>
              </a:rPr>
              <a:t>	1 1 0</a:t>
            </a:r>
            <a:endParaRPr/>
          </a:p>
          <a:p>
            <a:pPr>
              <a:lnSpc>
                <a:spcPct val="85000"/>
              </a:lnSpc>
            </a:pPr>
            <a:r>
              <a:rPr lang="en-US" sz="2000">
                <a:solidFill>
                  <a:srgbClr val="111111"/>
                </a:solidFill>
                <a:latin typeface="Trade Gothic LT Std"/>
              </a:rPr>
              <a:t>								       </a:t>
            </a:r>
            <a:r>
              <a:rPr lang="en-US" sz="2000">
                <a:solidFill>
                  <a:srgbClr val="FF0000"/>
                </a:solidFill>
                <a:latin typeface="Trade Gothic LT Std"/>
              </a:rPr>
              <a:t>RWX</a:t>
            </a:r>
            <a:endParaRPr/>
          </a:p>
          <a:p>
            <a:pPr>
              <a:lnSpc>
                <a:spcPct val="85000"/>
              </a:lnSpc>
            </a:pPr>
            <a:r>
              <a:rPr lang="en-US" sz="2000">
                <a:solidFill>
                  <a:srgbClr val="111111"/>
                </a:solidFill>
                <a:latin typeface="Trade Gothic LT Std"/>
              </a:rPr>
              <a:t>		</a:t>
            </a:r>
            <a:r>
              <a:rPr lang="en-US" sz="2000">
                <a:solidFill>
                  <a:srgbClr val="179779"/>
                </a:solidFill>
                <a:latin typeface="Trade Gothic LT Std"/>
              </a:rPr>
              <a:t>c) public access	      1	</a:t>
            </a:r>
            <a:r>
              <a:rPr lang="en-US" sz="2000">
                <a:solidFill>
                  <a:srgbClr val="179779"/>
                </a:solidFill>
                <a:latin typeface="Symbol"/>
              </a:rPr>
              <a:t></a:t>
            </a:r>
            <a:r>
              <a:rPr lang="en-US" sz="2000">
                <a:solidFill>
                  <a:srgbClr val="179779"/>
                </a:solidFill>
                <a:latin typeface="Trade Gothic LT Std"/>
              </a:rPr>
              <a:t>	0 0 1</a:t>
            </a:r>
            <a:endParaRPr/>
          </a:p>
          <a:p>
            <a:pPr>
              <a:lnSpc>
                <a:spcPct val="85000"/>
              </a:lnSpc>
              <a:buSzPct val="25000"/>
              <a:buFont typeface="Wingdings 2" charset="2"/>
              <a:buChar char=""/>
            </a:pPr>
            <a:r>
              <a:rPr lang="en-US" sz="2400">
                <a:solidFill>
                  <a:srgbClr val="111111"/>
                </a:solidFill>
                <a:latin typeface="Trade Gothic LT Std"/>
              </a:rPr>
              <a:t>Ask manager to create a group (unique name), say G, and add some users to the group.</a:t>
            </a:r>
            <a:endParaRPr/>
          </a:p>
          <a:p>
            <a:pPr>
              <a:lnSpc>
                <a:spcPct val="85000"/>
              </a:lnSpc>
              <a:buSzPct val="25000"/>
              <a:buFont typeface="Wingdings 2" charset="2"/>
              <a:buChar char=""/>
            </a:pPr>
            <a:r>
              <a:rPr lang="en-US" sz="2400">
                <a:solidFill>
                  <a:srgbClr val="111111"/>
                </a:solidFill>
                <a:latin typeface="Trade Gothic LT Std"/>
              </a:rPr>
              <a:t>For particular file or subdirectory, define an appropriate access.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3634200" y="5127120"/>
            <a:ext cx="603000" cy="2714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179779"/>
                </a:solidFill>
                <a:latin typeface="Comic Sans MS"/>
                <a:ea typeface="ＭＳ Ｐゴシック"/>
              </a:rPr>
              <a:t>owner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4290480" y="5127120"/>
            <a:ext cx="575640" cy="2714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179779"/>
                </a:solidFill>
                <a:latin typeface="Comic Sans MS"/>
                <a:ea typeface="ＭＳ Ｐゴシック"/>
              </a:rPr>
              <a:t>group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5030640" y="5127120"/>
            <a:ext cx="590760" cy="2714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179779"/>
                </a:solidFill>
                <a:latin typeface="Comic Sans MS"/>
                <a:ea typeface="ＭＳ Ｐゴシック"/>
              </a:rPr>
              <a:t>public</a:t>
            </a:r>
            <a:endParaRPr/>
          </a:p>
        </p:txBody>
      </p:sp>
      <p:sp>
        <p:nvSpPr>
          <p:cNvPr id="197" name="CustomShape 6"/>
          <p:cNvSpPr/>
          <p:nvPr/>
        </p:nvSpPr>
        <p:spPr>
          <a:xfrm>
            <a:off x="3697920" y="5641560"/>
            <a:ext cx="635040" cy="2714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179779"/>
                </a:solidFill>
                <a:latin typeface="Comic Sans MS"/>
                <a:ea typeface="ＭＳ Ｐゴシック"/>
              </a:rPr>
              <a:t>chmod</a:t>
            </a:r>
            <a:endParaRPr/>
          </a:p>
        </p:txBody>
      </p:sp>
      <p:sp>
        <p:nvSpPr>
          <p:cNvPr id="198" name="CustomShape 7"/>
          <p:cNvSpPr/>
          <p:nvPr/>
        </p:nvSpPr>
        <p:spPr>
          <a:xfrm>
            <a:off x="4330440" y="5641560"/>
            <a:ext cx="433800" cy="2714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179779"/>
                </a:solidFill>
                <a:latin typeface="Comic Sans MS"/>
                <a:ea typeface="ＭＳ Ｐゴシック"/>
              </a:rPr>
              <a:t>761</a:t>
            </a:r>
            <a:endParaRPr/>
          </a:p>
        </p:txBody>
      </p:sp>
      <p:sp>
        <p:nvSpPr>
          <p:cNvPr id="199" name="CustomShape 8"/>
          <p:cNvSpPr/>
          <p:nvPr/>
        </p:nvSpPr>
        <p:spPr>
          <a:xfrm>
            <a:off x="4823280" y="5641560"/>
            <a:ext cx="540360" cy="2714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179779"/>
                </a:solidFill>
                <a:latin typeface="Comic Sans MS"/>
                <a:ea typeface="ＭＳ Ｐゴシック"/>
              </a:rPr>
              <a:t>game</a:t>
            </a:r>
            <a:endParaRPr/>
          </a:p>
        </p:txBody>
      </p:sp>
      <p:sp>
        <p:nvSpPr>
          <p:cNvPr id="200" name="Line 9"/>
          <p:cNvSpPr/>
          <p:nvPr/>
        </p:nvSpPr>
        <p:spPr>
          <a:xfrm>
            <a:off x="3958560" y="5307480"/>
            <a:ext cx="461880" cy="33192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201" name="Line 10"/>
          <p:cNvSpPr/>
          <p:nvPr/>
        </p:nvSpPr>
        <p:spPr>
          <a:xfrm>
            <a:off x="4565160" y="5350320"/>
            <a:ext cx="0" cy="27468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202" name="Line 11"/>
          <p:cNvSpPr/>
          <p:nvPr/>
        </p:nvSpPr>
        <p:spPr>
          <a:xfrm flipH="1">
            <a:off x="4716000" y="5321880"/>
            <a:ext cx="599760" cy="345960"/>
          </a:xfrm>
          <a:prstGeom prst="line">
            <a:avLst/>
          </a:prstGeom>
          <a:ln w="9360">
            <a:solidFill>
              <a:srgbClr val="EAEAEA"/>
            </a:solidFill>
            <a:round/>
          </a:ln>
        </p:spPr>
      </p:sp>
      <p:sp>
        <p:nvSpPr>
          <p:cNvPr id="203" name="CustomShape 12"/>
          <p:cNvSpPr/>
          <p:nvPr/>
        </p:nvSpPr>
        <p:spPr>
          <a:xfrm>
            <a:off x="245520" y="5867640"/>
            <a:ext cx="7708320" cy="806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111111"/>
                </a:solidFill>
                <a:latin typeface="Times New Roman"/>
              </a:rPr>
              <a:t>Attach a group to a file or directory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chgrp     </a:t>
            </a:r>
            <a:r>
              <a:rPr lang="en-US" sz="2400" i="1">
                <a:solidFill>
                  <a:srgbClr val="FF0000"/>
                </a:solidFill>
                <a:latin typeface="Times New Roman"/>
              </a:rPr>
              <a:t>G    game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3880" y="1676520"/>
            <a:ext cx="5027040" cy="4874760"/>
          </a:xfrm>
          <a:prstGeom prst="rect">
            <a:avLst/>
          </a:prstGeom>
        </p:spPr>
      </p:pic>
      <p:sp>
        <p:nvSpPr>
          <p:cNvPr id="205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Windows XP Access-control List Management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A Sample UNIX Directory Listing</a:t>
            </a:r>
            <a:endParaRPr/>
          </a:p>
        </p:txBody>
      </p:sp>
      <p:pic>
        <p:nvPicPr>
          <p:cNvPr id="20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2440" y="2011680"/>
            <a:ext cx="7258680" cy="2559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Concept of a file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A named collection of related data stored on secondary storage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File extension may encode the file type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in UNIX and Windows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Abstraction presented to the user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An ADT that specifies a minimal set of operations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Constantia"/>
              </a:rPr>
              <a:t>Common examples of File types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Regular files, directories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Executable files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special files (block and character)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Constantia"/>
              </a:rPr>
              <a:t>Archives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Examples of file types</a:t>
            </a:r>
            <a:endParaRPr/>
          </a:p>
        </p:txBody>
      </p:sp>
      <p:pic>
        <p:nvPicPr>
          <p:cNvPr id="13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5120" y="1658880"/>
            <a:ext cx="4652280" cy="4968360"/>
          </a:xfrm>
          <a:prstGeom prst="rect">
            <a:avLst/>
          </a:prstGeom>
          <a:ln w="38160">
            <a:solidFill>
              <a:srgbClr val="EAEAEA"/>
            </a:solidFill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File structure (logical)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FF0000"/>
                </a:solidFill>
                <a:latin typeface="Constantia"/>
              </a:rPr>
              <a:t>None</a:t>
            </a:r>
            <a:r>
              <a:rPr lang="en-US" sz="2800">
                <a:solidFill>
                  <a:srgbClr val="EAEAEA"/>
                </a:solidFill>
                <a:latin typeface="Constantia"/>
              </a:rPr>
              <a:t> - sequence of words, bytes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FF0000"/>
                </a:solidFill>
                <a:latin typeface="Constantia"/>
              </a:rPr>
              <a:t>Simple record structure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Lines, Fixed length, Variable length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FF0000"/>
                </a:solidFill>
                <a:latin typeface="Constantia"/>
              </a:rPr>
              <a:t>Complex Structures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Formatted document, multi-media documents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Who decides: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Operating system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Application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EAEAEA"/>
                </a:solidFill>
                <a:latin typeface="Constantia"/>
              </a:rPr>
              <a:t>DBMS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File Attributes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rade Gothic LT Std"/>
              </a:rPr>
              <a:t>Name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only information kept in human-readable form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rade Gothic LT Std"/>
              </a:rPr>
              <a:t>Identifier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unique tag (number) identifies file within file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rade Gothic LT Std"/>
              </a:rPr>
              <a:t>Type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needed for systems that support different types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rade Gothic LT Std"/>
              </a:rPr>
              <a:t>Location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pointer to file location on device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rade Gothic LT Std"/>
              </a:rPr>
              <a:t>Size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current file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rade Gothic LT Std"/>
              </a:rPr>
              <a:t>Protection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controls who can do reading, writing, executing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rade Gothic LT Std"/>
              </a:rPr>
              <a:t>Time, date, and user identification</a:t>
            </a:r>
            <a:r>
              <a:rPr lang="en-US" sz="2400">
                <a:solidFill>
                  <a:srgbClr val="FF0000"/>
                </a:solidFill>
                <a:latin typeface="Trade Gothic LT Std"/>
              </a:rPr>
              <a:t> 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– data for protection, security, and usage monitoring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EAEAEA"/>
                </a:solidFill>
                <a:latin typeface="Trade Gothic LT Std"/>
              </a:rPr>
              <a:t>Information about files are kept in the directory structure, which is maintained on the disk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File Operations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File is an </a:t>
            </a:r>
            <a:r>
              <a:rPr lang="en-US" sz="2600" b="1">
                <a:solidFill>
                  <a:srgbClr val="FF0000"/>
                </a:solidFill>
                <a:latin typeface="Trade Gothic LT Std"/>
              </a:rPr>
              <a:t>abstract data 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solidFill>
                  <a:srgbClr val="FF0000"/>
                </a:solidFill>
                <a:latin typeface="Trade Gothic LT Std"/>
              </a:rPr>
              <a:t>Create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solidFill>
                  <a:srgbClr val="FF0000"/>
                </a:solidFill>
                <a:latin typeface="Trade Gothic LT Std"/>
              </a:rPr>
              <a:t>Write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solidFill>
                  <a:srgbClr val="FF0000"/>
                </a:solidFill>
                <a:latin typeface="Trade Gothic LT Std"/>
              </a:rPr>
              <a:t>Read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solidFill>
                  <a:srgbClr val="FF0000"/>
                </a:solidFill>
                <a:latin typeface="Trade Gothic LT Std"/>
              </a:rPr>
              <a:t>Reposition within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solidFill>
                  <a:srgbClr val="FF0000"/>
                </a:solidFill>
                <a:latin typeface="Trade Gothic LT Std"/>
              </a:rPr>
              <a:t>Delete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b="1">
                <a:solidFill>
                  <a:srgbClr val="FF0000"/>
                </a:solidFill>
                <a:latin typeface="Trade Gothic LT Std"/>
              </a:rPr>
              <a:t>Truncate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i="1">
                <a:solidFill>
                  <a:srgbClr val="179779"/>
                </a:solidFill>
                <a:latin typeface="Trade Gothic LT Std"/>
              </a:rPr>
              <a:t>Open(Fi)</a:t>
            </a:r>
            <a:r>
              <a:rPr lang="en-US" sz="2600">
                <a:solidFill>
                  <a:srgbClr val="179779"/>
                </a:solidFill>
                <a:latin typeface="Trade Gothic LT Std"/>
              </a:rPr>
              <a:t> </a:t>
            </a:r>
            <a:r>
              <a:rPr lang="en-US" sz="2600">
                <a:solidFill>
                  <a:srgbClr val="EAEAEA"/>
                </a:solidFill>
                <a:latin typeface="Trade Gothic LT Std"/>
              </a:rPr>
              <a:t>– search the directory structure on disk for entry </a:t>
            </a:r>
            <a:r>
              <a:rPr lang="en-US" sz="2600" i="1">
                <a:solidFill>
                  <a:srgbClr val="EAEAEA"/>
                </a:solidFill>
                <a:latin typeface="Trade Gothic LT Std"/>
              </a:rPr>
              <a:t>Fi</a:t>
            </a:r>
            <a:r>
              <a:rPr lang="en-US" sz="2600">
                <a:solidFill>
                  <a:srgbClr val="EAEAEA"/>
                </a:solidFill>
                <a:latin typeface="Trade Gothic LT Std"/>
              </a:rPr>
              <a:t>, and move the content of entry to memory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i="1">
                <a:solidFill>
                  <a:srgbClr val="179779"/>
                </a:solidFill>
                <a:latin typeface="Trade Gothic LT Std"/>
              </a:rPr>
              <a:t>Close (Fi)</a:t>
            </a:r>
            <a:r>
              <a:rPr lang="en-US" sz="2600">
                <a:solidFill>
                  <a:srgbClr val="179779"/>
                </a:solidFill>
                <a:latin typeface="Trade Gothic LT Std"/>
              </a:rPr>
              <a:t> </a:t>
            </a:r>
            <a:r>
              <a:rPr lang="en-US" sz="2600">
                <a:solidFill>
                  <a:srgbClr val="EAEAEA"/>
                </a:solidFill>
                <a:latin typeface="Trade Gothic LT Std"/>
              </a:rPr>
              <a:t>– move the content of entry </a:t>
            </a:r>
            <a:r>
              <a:rPr lang="en-US" sz="2600" i="1">
                <a:solidFill>
                  <a:srgbClr val="EAEAEA"/>
                </a:solidFill>
                <a:latin typeface="Trade Gothic LT Std"/>
              </a:rPr>
              <a:t>Fi</a:t>
            </a:r>
            <a:r>
              <a:rPr lang="en-US" sz="2600">
                <a:solidFill>
                  <a:srgbClr val="EAEAEA"/>
                </a:solidFill>
                <a:latin typeface="Trade Gothic LT Std"/>
              </a:rPr>
              <a:t> in memory to directory structure on disk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Open Files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7440" cy="5103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Several pieces of data are needed to manage open files: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File pointer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:  pointer to last read/write location, per process that has the file open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File-open count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: counter of number of times a file is open – to allow removal of data from open-file table when last processes closes 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Disk location of the file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: cache of data access information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179779"/>
                </a:solidFill>
                <a:latin typeface="Trade Gothic LT Std"/>
              </a:rPr>
              <a:t>Access rights</a:t>
            </a:r>
            <a:r>
              <a:rPr lang="en-US" sz="2400">
                <a:solidFill>
                  <a:srgbClr val="EAEAEA"/>
                </a:solidFill>
                <a:latin typeface="Trade Gothic LT Std"/>
              </a:rPr>
              <a:t>: per-process access mode information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Access Methods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63560"/>
            <a:ext cx="8227440" cy="4963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b="1">
                <a:solidFill>
                  <a:srgbClr val="EAEAEA"/>
                </a:solidFill>
                <a:latin typeface="Trade Gothic LT Std"/>
              </a:rPr>
              <a:t>Sequential Access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33CC"/>
                </a:solidFill>
                <a:latin typeface="Trade Gothic LT Std"/>
              </a:rPr>
              <a:t>		</a:t>
            </a:r>
            <a:r>
              <a:rPr lang="en-US" sz="2200">
                <a:solidFill>
                  <a:srgbClr val="179779"/>
                </a:solidFill>
                <a:latin typeface="Trade Gothic LT Std"/>
              </a:rPr>
              <a:t>read next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write next 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reset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no read after last write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(rewrite)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b="1">
                <a:solidFill>
                  <a:srgbClr val="EAEAEA"/>
                </a:solidFill>
                <a:latin typeface="Trade Gothic LT Std"/>
              </a:rPr>
              <a:t>Direct Access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33CC"/>
                </a:solidFill>
                <a:latin typeface="Trade Gothic LT Std"/>
              </a:rPr>
              <a:t>		</a:t>
            </a:r>
            <a:r>
              <a:rPr lang="en-US" sz="2200">
                <a:solidFill>
                  <a:srgbClr val="179779"/>
                </a:solidFill>
                <a:latin typeface="Trade Gothic LT Std"/>
              </a:rPr>
              <a:t>read </a:t>
            </a:r>
            <a:r>
              <a:rPr lang="en-US" sz="2200" i="1">
                <a:solidFill>
                  <a:srgbClr val="179779"/>
                </a:solidFill>
                <a:latin typeface="Trade Gothic LT Std"/>
              </a:rPr>
              <a:t>n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write </a:t>
            </a:r>
            <a:r>
              <a:rPr lang="en-US" sz="2200" i="1">
                <a:solidFill>
                  <a:srgbClr val="179779"/>
                </a:solidFill>
                <a:latin typeface="Trade Gothic LT Std"/>
              </a:rPr>
              <a:t>n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position to </a:t>
            </a:r>
            <a:r>
              <a:rPr lang="en-US" sz="2200" i="1">
                <a:solidFill>
                  <a:srgbClr val="179779"/>
                </a:solidFill>
                <a:latin typeface="Trade Gothic LT Std"/>
              </a:rPr>
              <a:t>n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read next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write next 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179779"/>
                </a:solidFill>
                <a:latin typeface="Trade Gothic LT Std"/>
              </a:rPr>
              <a:t>		rewrite </a:t>
            </a:r>
            <a:r>
              <a:rPr lang="en-US" sz="2200" i="1">
                <a:solidFill>
                  <a:srgbClr val="179779"/>
                </a:solidFill>
                <a:latin typeface="Trade Gothic LT Std"/>
              </a:rPr>
              <a:t>n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EAEAEA"/>
                </a:solidFill>
                <a:latin typeface="Trade Gothic LT Std"/>
              </a:rPr>
              <a:t>	</a:t>
            </a:r>
            <a:r>
              <a:rPr lang="en-US" sz="2200" i="1">
                <a:solidFill>
                  <a:srgbClr val="FF0000"/>
                </a:solidFill>
                <a:latin typeface="Trade Gothic LT Std"/>
              </a:rPr>
              <a:t>n</a:t>
            </a:r>
            <a:r>
              <a:rPr lang="en-US" sz="2200">
                <a:solidFill>
                  <a:srgbClr val="FF0000"/>
                </a:solidFill>
                <a:latin typeface="Trade Gothic LT Std"/>
              </a:rPr>
              <a:t> = relative block 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1387</Words>
  <Application>Microsoft Macintosh PowerPoint</Application>
  <PresentationFormat>On-screen Show (4:3)</PresentationFormat>
  <Paragraphs>276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ＭＳ Ｐゴシック</vt:lpstr>
      <vt:lpstr>Arial</vt:lpstr>
      <vt:lpstr>Calibri</vt:lpstr>
      <vt:lpstr>Comic Sans MS</vt:lpstr>
      <vt:lpstr>Constantia</vt:lpstr>
      <vt:lpstr>DejaVu Sans</vt:lpstr>
      <vt:lpstr>StarSymbol</vt:lpstr>
      <vt:lpstr>Symbol</vt:lpstr>
      <vt:lpstr>Times New Roman</vt:lpstr>
      <vt:lpstr>Trade Gothic LT Std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</cp:revision>
  <dcterms:modified xsi:type="dcterms:W3CDTF">2018-04-03T15:06:30Z</dcterms:modified>
</cp:coreProperties>
</file>