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8" r:id="rId4"/>
    <p:sldId id="259" r:id="rId5"/>
    <p:sldId id="260" r:id="rId6"/>
    <p:sldId id="261" r:id="rId7"/>
    <p:sldId id="270" r:id="rId8"/>
    <p:sldId id="262" r:id="rId9"/>
    <p:sldId id="264" r:id="rId10"/>
    <p:sldId id="265" r:id="rId11"/>
    <p:sldId id="266" r:id="rId12"/>
    <p:sldId id="271" r:id="rId13"/>
    <p:sldId id="267" r:id="rId14"/>
    <p:sldId id="268" r:id="rId15"/>
    <p:sldId id="272" r:id="rId16"/>
    <p:sldId id="273" r:id="rId1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1"/>
    <p:restoredTop sz="67777"/>
  </p:normalViewPr>
  <p:slideViewPr>
    <p:cSldViewPr snapToGrid="0" snapToObjects="1">
      <p:cViewPr varScale="1">
        <p:scale>
          <a:sx n="107" d="100"/>
          <a:sy n="107" d="100"/>
        </p:scale>
        <p:origin x="4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E75C4947-3A86-41B0-B5F0-724C72E20922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2E1FF459-CCF3-4556-84A5-68BBDFF9C164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pPr>
              <a:lnSpc>
                <a:spcPct val="100000"/>
              </a:lnSpc>
            </a:pPr>
            <a:r>
              <a:rPr lang="en-US" b="0" dirty="0"/>
              <a:t>If the short term scheduler executes at least once every 100 </a:t>
            </a:r>
            <a:r>
              <a:rPr lang="en-US" b="0" dirty="0" err="1"/>
              <a:t>ms</a:t>
            </a:r>
            <a:r>
              <a:rPr lang="en-US" b="0" dirty="0"/>
              <a:t> and takes about 10 </a:t>
            </a:r>
            <a:r>
              <a:rPr lang="en-US" b="0" dirty="0" err="1"/>
              <a:t>ms</a:t>
            </a:r>
            <a:r>
              <a:rPr lang="en-US" b="0" dirty="0"/>
              <a:t> to execute, what percent of the CPU time is used simply to schedule work?</a:t>
            </a:r>
          </a:p>
          <a:p>
            <a:pPr>
              <a:lnSpc>
                <a:spcPct val="100000"/>
              </a:lnSpc>
            </a:pPr>
            <a:endParaRPr lang="en-US" b="0" dirty="0"/>
          </a:p>
          <a:p>
            <a:pPr>
              <a:lnSpc>
                <a:spcPct val="100000"/>
              </a:lnSpc>
            </a:pPr>
            <a:r>
              <a:rPr lang="en-US" b="0" dirty="0"/>
              <a:t>10/(100 + 10)  ~ 9%.</a:t>
            </a:r>
          </a:p>
          <a:p>
            <a:endParaRPr b="0" dirty="0"/>
          </a:p>
        </p:txBody>
      </p:sp>
      <p:sp>
        <p:nvSpPr>
          <p:cNvPr id="125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30B8218C-E0D2-4750-AD41-98682BA7CEDB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30B8218C-E0D2-4750-AD41-98682BA7CEDB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7549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On a UNIX system, ps –el will list complete information for all processes currently active in the system.</a:t>
            </a:r>
            <a:endParaRPr/>
          </a:p>
          <a:p>
            <a:endParaRPr/>
          </a:p>
          <a:p>
            <a:r>
              <a:rPr lang="en-US"/>
              <a:t>pstree displays the information in a nice readable format.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539EAA2B-0042-4E2A-92D4-B215C9EFF7A3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Code FIGURE 3.34 together, on page 152.</a:t>
            </a:r>
            <a:endParaRPr/>
          </a:p>
          <a:p>
            <a:endParaRPr/>
          </a:p>
          <a:p>
            <a:r>
              <a:rPr lang="en-US"/>
              <a:t>Explain the use of fork and wait.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8FFD1FD4-33EB-4FD6-AB90-783CDB2104B9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30B8218C-E0D2-4750-AD41-98682BA7CEDB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46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30B8218C-E0D2-4750-AD41-98682BA7CEDB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097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pPr>
              <a:lnSpc>
                <a:spcPct val="100000"/>
              </a:lnSpc>
            </a:pPr>
            <a:r>
              <a:rPr lang="en-US" dirty="0"/>
              <a:t>A process migrates among the various scheduling queues throughout its lifetime. 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The OS must select, for scheduling purposes, processes from among these queues in some fashion.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The selection process is carried out by the appropriate scheduler.</a:t>
            </a:r>
            <a:endParaRPr dirty="0"/>
          </a:p>
        </p:txBody>
      </p:sp>
      <p:sp>
        <p:nvSpPr>
          <p:cNvPr id="109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70DE3261-DDC0-4650-938E-8BD76D8CF3EB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>
                <a:latin typeface="Times New Roman"/>
              </a:rPr>
              <a:t>Degree of multi-programming:  number of processes in memory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Long-term scheduler should be careful about deciding which type of process to select.  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There are at least two types: I/O bound or CPU bound processes.</a:t>
            </a:r>
            <a:endParaRPr/>
          </a:p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094A8AEA-70F9-43D4-A0C5-F575707E1DF6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DF399901-6C48-495F-94B1-43BBD8768F66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If all processes are I/O bound processes:  ready queue would be practically empty and the short term scheduler would have little to do.</a:t>
            </a:r>
            <a:endParaRPr dirty="0"/>
          </a:p>
          <a:p>
            <a:endParaRPr dirty="0"/>
          </a:p>
          <a:p>
            <a:r>
              <a:rPr lang="en-US" dirty="0"/>
              <a:t>If all processes are CPU bound processes:  the I/O waiting queues will almost always be empty and devices will go unused and the system will be unbalanced.</a:t>
            </a:r>
            <a:endParaRPr dirty="0"/>
          </a:p>
        </p:txBody>
      </p:sp>
      <p:sp>
        <p:nvSpPr>
          <p:cNvPr id="115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1A0C6C9D-6A7C-44E8-800C-66BCD8EFA0E7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dirty="0"/>
          </a:p>
        </p:txBody>
      </p:sp>
      <p:sp>
        <p:nvSpPr>
          <p:cNvPr id="115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1A0C6C9D-6A7C-44E8-800C-66BCD8EFA0E7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393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/>
              <a:t>Some times it can be advantageous to remove processes from memory and thus reduce the degree of multiprogramming.</a:t>
            </a:r>
            <a:endParaRPr dirty="0"/>
          </a:p>
          <a:p>
            <a:endParaRPr dirty="0"/>
          </a:p>
          <a:p>
            <a:r>
              <a:rPr lang="en-US" dirty="0"/>
              <a:t>Those processes are removed from actively contending for the CPU.</a:t>
            </a:r>
            <a:endParaRPr dirty="0"/>
          </a:p>
          <a:p>
            <a:endParaRPr dirty="0"/>
          </a:p>
          <a:p>
            <a:r>
              <a:rPr lang="en-US"/>
              <a:t>Later, those processes can be reintroduced into memory and execution can continue from where they left off.</a:t>
            </a:r>
            <a:endParaRPr/>
          </a:p>
          <a:p>
            <a:endParaRPr dirty="0"/>
          </a:p>
          <a:p>
            <a:r>
              <a:rPr lang="en-US" dirty="0"/>
              <a:t>This is called swapping.</a:t>
            </a:r>
            <a:endParaRPr dirty="0"/>
          </a:p>
          <a:p>
            <a:endParaRPr dirty="0"/>
          </a:p>
          <a:p>
            <a:r>
              <a:rPr lang="en-US" dirty="0"/>
              <a:t>Swapping can help improve the process mix and can free up overcommitted memory.</a:t>
            </a:r>
            <a:endParaRPr dirty="0"/>
          </a:p>
        </p:txBody>
      </p:sp>
      <p:sp>
        <p:nvSpPr>
          <p:cNvPr id="117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D0C37FAF-8CAC-44A7-BF97-A4CC60DA0C9A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The saving and restoring of the process contexts is done by the kernel.  This is what context switching or process switching is all about.</a:t>
            </a:r>
            <a:endParaRPr/>
          </a:p>
          <a:p>
            <a:endParaRPr/>
          </a:p>
          <a:p>
            <a:r>
              <a:rPr lang="en-US"/>
              <a:t>Context-switch time is purely overhead because the system does no useful work while switching.</a:t>
            </a:r>
            <a:endParaRPr/>
          </a:p>
          <a:p>
            <a:endParaRPr/>
          </a:p>
          <a:p>
            <a:r>
              <a:rPr lang="en-US"/>
              <a:t>Context-switching time varies by system.  It depends on number of registers, memory speed, and the existence of special instructions to load and store all registers at once.</a:t>
            </a:r>
            <a:endParaRPr/>
          </a:p>
          <a:p>
            <a:endParaRPr/>
          </a:p>
          <a:p>
            <a:r>
              <a:rPr lang="en-US"/>
              <a:t>Typical speed is a few milliseconds.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F75E08EB-B8E7-4883-88F0-DC19463A86D0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080" cy="4187520"/>
          </a:xfrm>
          <a:prstGeom prst="rect">
            <a:avLst/>
          </a:prstGeom>
        </p:spPr>
        <p:txBody>
          <a:bodyPr lIns="93240" tIns="46800" rIns="93240" bIns="46800"/>
          <a:lstStyle/>
          <a:p>
            <a:pPr>
              <a:lnSpc>
                <a:spcPct val="100000"/>
              </a:lnSpc>
            </a:pPr>
            <a:r>
              <a:rPr lang="en-US">
                <a:ea typeface="+mn-ea"/>
              </a:rPr>
              <a:t>Recall this example from last class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3978000" y="8841960"/>
            <a:ext cx="3042000" cy="46404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2F937684-9905-498A-856C-121A77E1B576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6705720" y="6369120"/>
            <a:ext cx="2016360" cy="325800"/>
          </a:xfrm>
          <a:prstGeom prst="rect">
            <a:avLst/>
          </a:prstGeom>
        </p:spPr>
      </p:pic>
      <p:sp>
        <p:nvSpPr>
          <p:cNvPr id="5" name="Line 1"/>
          <p:cNvSpPr/>
          <p:nvPr/>
        </p:nvSpPr>
        <p:spPr>
          <a:xfrm>
            <a:off x="457200" y="3657600"/>
            <a:ext cx="8229600" cy="0"/>
          </a:xfrm>
          <a:prstGeom prst="line">
            <a:avLst/>
          </a:prstGeom>
          <a:ln w="38160">
            <a:solidFill>
              <a:srgbClr val="96172E"/>
            </a:solidFill>
            <a:round/>
          </a:ln>
        </p:spPr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6705720" y="6365160"/>
            <a:ext cx="2016360" cy="325800"/>
          </a:xfrm>
          <a:prstGeom prst="rect">
            <a:avLst/>
          </a:prstGeom>
        </p:spPr>
      </p:pic>
      <p:sp>
        <p:nvSpPr>
          <p:cNvPr id="37" name="Line 1"/>
          <p:cNvSpPr/>
          <p:nvPr/>
        </p:nvSpPr>
        <p:spPr>
          <a:xfrm>
            <a:off x="457200" y="1523880"/>
            <a:ext cx="8229600" cy="0"/>
          </a:xfrm>
          <a:prstGeom prst="line">
            <a:avLst/>
          </a:prstGeom>
          <a:ln w="38160">
            <a:solidFill>
              <a:srgbClr val="96172E"/>
            </a:solidFill>
            <a:round/>
          </a:ln>
        </p:spPr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1828800"/>
            <a:ext cx="8228160" cy="17701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111111"/>
                </a:solidFill>
                <a:latin typeface="Trade Gothic LT Std"/>
              </a:rPr>
              <a:t>Process operation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61880" y="3705480"/>
            <a:ext cx="8223480" cy="1751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CSSE 332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Operating Systems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Rose-Hulman Institute of Technology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EAEAEA"/>
                </a:solidFill>
                <a:latin typeface="Trade Gothic LT Std"/>
              </a:rPr>
              <a:t>Context switching overhead</a:t>
            </a:r>
            <a:endParaRPr dirty="0"/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If the short term scheduler executes at least once every 100 </a:t>
            </a: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ms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and takes about 10 </a:t>
            </a: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ms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to execute, what percent of the CPU time is used simply to schedule work?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Operations on processes	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Processes on most systems can execute concurrently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Processes are created and deleted dynamically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System must provide mechanism for creating and deleting processes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A parent process may create child processes, forming process tree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243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Example process tree</a:t>
            </a:r>
            <a:endParaRPr/>
          </a:p>
        </p:txBody>
      </p:sp>
      <p:pic>
        <p:nvPicPr>
          <p:cNvPr id="101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9480" y="1819080"/>
            <a:ext cx="5942160" cy="4656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Process creation in LINUX</a:t>
            </a:r>
            <a:endParaRPr/>
          </a:p>
        </p:txBody>
      </p:sp>
      <p:pic>
        <p:nvPicPr>
          <p:cNvPr id="103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62120" y="2476440"/>
            <a:ext cx="7662600" cy="224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EAEAEA"/>
                </a:solidFill>
                <a:latin typeface="Trade Gothic LT Std"/>
              </a:rPr>
              <a:t>Semantics of fork system call</a:t>
            </a:r>
            <a:endParaRPr dirty="0"/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int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</a:t>
            </a: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fork_pid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= fork();   // can fail, </a:t>
            </a: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fork_pid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&lt; 0 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EAEAEA"/>
              </a:solidFill>
              <a:latin typeface="Trade Gothic LT Std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Called once, but returns twice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Once in the parent (if </a:t>
            </a: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fork_pid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&gt; 0)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Once in the child (if </a:t>
            </a: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fork_pid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== 0)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EAEAEA"/>
              </a:solidFill>
              <a:latin typeface="Trade Gothic LT Std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Child is a duplicate of its parent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EAEAEA"/>
              </a:solidFill>
              <a:latin typeface="Trade Gothic LT Std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Both processes continue executing from the statement after fork()</a:t>
            </a:r>
          </a:p>
        </p:txBody>
      </p:sp>
    </p:spTree>
    <p:extLst>
      <p:ext uri="{BB962C8B-B14F-4D97-AF65-F5344CB8AC3E}">
        <p14:creationId xmlns:p14="http://schemas.microsoft.com/office/powerpoint/2010/main" val="88427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EAEAEA"/>
                </a:solidFill>
                <a:latin typeface="Trade Gothic LT Std"/>
              </a:rPr>
              <a:t>Child can defer from parent</a:t>
            </a:r>
            <a:endParaRPr dirty="0"/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Can make child do something different from its parent by using an if-statement to verify that you are in the child.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>
              <a:solidFill>
                <a:srgbClr val="EAEAEA"/>
              </a:solidFill>
              <a:latin typeface="Trade Gothic LT Std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Let’s study the Fork Example code together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>
              <a:solidFill>
                <a:srgbClr val="EAEAEA"/>
              </a:solidFill>
              <a:latin typeface="Trade Gothic LT Std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Complete the In-class Coding Activity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Avoid fork bomb.  What’s this?</a:t>
            </a:r>
          </a:p>
        </p:txBody>
      </p:sp>
    </p:spTree>
    <p:extLst>
      <p:ext uri="{BB962C8B-B14F-4D97-AF65-F5344CB8AC3E}">
        <p14:creationId xmlns:p14="http://schemas.microsoft.com/office/powerpoint/2010/main" val="1231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EAEAEA"/>
                </a:solidFill>
                <a:latin typeface="Trade Gothic LT Std"/>
              </a:rPr>
              <a:t>Process schedulers</a:t>
            </a:r>
            <a:endParaRPr dirty="0"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Trade Gothic LT Std"/>
              </a:rPr>
              <a:t>Long term scheduler: </a:t>
            </a:r>
            <a:r>
              <a:rPr lang="en-US" sz="2800">
                <a:solidFill>
                  <a:srgbClr val="EAEAEA"/>
                </a:solidFill>
                <a:latin typeface="Trade Gothic LT Std"/>
              </a:rPr>
              <a:t>job scheduler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>
                <a:solidFill>
                  <a:srgbClr val="EAEAEA"/>
                </a:solidFill>
                <a:latin typeface="Trade Gothic LT Std"/>
              </a:rPr>
              <a:t>selects which processes should be brought into the ready queue.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>
                <a:solidFill>
                  <a:srgbClr val="EAEAEA"/>
                </a:solidFill>
                <a:latin typeface="Trade Gothic LT Std"/>
              </a:rPr>
              <a:t>invoked infrequently (seconds, minutes)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>
                <a:solidFill>
                  <a:srgbClr val="EAEAEA"/>
                </a:solidFill>
                <a:latin typeface="Trade Gothic LT Std"/>
              </a:rPr>
              <a:t>controls the degree of multiprogramming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Trade Gothic LT Std"/>
              </a:rPr>
              <a:t>Medium term scheduler: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>
                <a:solidFill>
                  <a:srgbClr val="EAEAEA"/>
                </a:solidFill>
                <a:latin typeface="Trade Gothic LT Std"/>
              </a:rPr>
              <a:t>allocates memory for process.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>
                <a:solidFill>
                  <a:srgbClr val="EAEAEA"/>
                </a:solidFill>
                <a:latin typeface="Trade Gothic LT Std"/>
              </a:rPr>
              <a:t>invoked periodically or as needed.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Trade Gothic LT Std"/>
              </a:rPr>
              <a:t>Short term scheduler: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>
                <a:solidFill>
                  <a:srgbClr val="EAEAEA"/>
                </a:solidFill>
                <a:latin typeface="Trade Gothic LT Std"/>
              </a:rPr>
              <a:t>selects which process should be executed next and allocates CPU.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600">
                <a:solidFill>
                  <a:srgbClr val="EAEAEA"/>
                </a:solidFill>
                <a:latin typeface="Trade Gothic LT Std"/>
              </a:rPr>
              <a:t>invoked frequently (ms)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EAEAEA"/>
                </a:solidFill>
                <a:latin typeface="Calibri"/>
              </a:rPr>
              <a:t>Long-term scheduling</a:t>
            </a:r>
            <a:endParaRPr dirty="0"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i="1" dirty="0">
                <a:solidFill>
                  <a:srgbClr val="179779"/>
                </a:solidFill>
                <a:latin typeface="Constantia"/>
              </a:rPr>
              <a:t>Different schedulers run with different frequencies.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F8F8F8"/>
                </a:solidFill>
                <a:latin typeface="Constantia"/>
              </a:rPr>
              <a:t>Long-term scheduler runs on the order of minutes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F8F8F8"/>
                </a:solidFill>
                <a:latin typeface="Constantia"/>
              </a:rPr>
              <a:t>Controls degree of multi-programming</a:t>
            </a:r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endParaRPr dirty="0"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179779"/>
                </a:solidFill>
                <a:latin typeface="Constantia"/>
              </a:rPr>
              <a:t>Degree is stable when </a:t>
            </a:r>
            <a:r>
              <a:rPr lang="en-US" sz="2800" dirty="0" err="1">
                <a:solidFill>
                  <a:srgbClr val="179779"/>
                </a:solidFill>
                <a:latin typeface="Constantia"/>
              </a:rPr>
              <a:t>avg</a:t>
            </a:r>
            <a:r>
              <a:rPr lang="en-US" sz="2800" dirty="0">
                <a:solidFill>
                  <a:srgbClr val="179779"/>
                </a:solidFill>
                <a:latin typeface="Constantia"/>
              </a:rPr>
              <a:t> rate of process creation = </a:t>
            </a:r>
            <a:r>
              <a:rPr lang="en-US" sz="2800" dirty="0" err="1">
                <a:solidFill>
                  <a:srgbClr val="179779"/>
                </a:solidFill>
                <a:latin typeface="Constantia"/>
              </a:rPr>
              <a:t>avg</a:t>
            </a:r>
            <a:r>
              <a:rPr lang="en-US" sz="2800" dirty="0">
                <a:solidFill>
                  <a:srgbClr val="179779"/>
                </a:solidFill>
                <a:latin typeface="Constantia"/>
              </a:rPr>
              <a:t> departure rate of processes leaving system</a:t>
            </a:r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endParaRPr dirty="0"/>
          </a:p>
          <a:p>
            <a:pPr lvl="1">
              <a:lnSpc>
                <a:spcPct val="9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F8F8F8"/>
                </a:solidFill>
                <a:latin typeface="Constantia"/>
              </a:rPr>
              <a:t>May need to be invoked only when a process leaves the system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 fill="freeze"/>
                                        <p:tgtEl>
                                          <p:spTgt spid="84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EAEAEA"/>
                </a:solidFill>
                <a:latin typeface="Trade Gothic LT Std"/>
              </a:rPr>
              <a:t>Long-term scheduling: process mix</a:t>
            </a:r>
            <a:endParaRPr dirty="0"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I/O bound process: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Spends more of its time doing I/O than it spends doing computation</a:t>
            </a: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CPU bound process: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Generates I/O requests infrequently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Uses more of its time doing computation</a:t>
            </a: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Long term scheduler should select a good mix of processes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Right mix of processes (2)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Trade Gothic LT Std"/>
              </a:rPr>
              <a:t>All processes should not be I/O bound. Why?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Trade Gothic LT Std"/>
              </a:rPr>
              <a:t>All processes should not be CPU bound. Why?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EAEAEA"/>
                </a:solidFill>
                <a:latin typeface="Trade Gothic LT Std"/>
              </a:rPr>
              <a:t>System with best performance is one with a mix of I/O bound and CPU bound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EAEAEA"/>
                </a:solidFill>
                <a:latin typeface="Trade Gothic LT Std"/>
              </a:rPr>
              <a:t>Another scheduler</a:t>
            </a:r>
            <a:endParaRPr dirty="0"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On some systems, the long-term schedule may be absent or minimal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EAEAEA"/>
              </a:solidFill>
              <a:latin typeface="Trade Gothic LT Std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E.g., time-sharing systems like UNIX and Windows put all new processes in memory for the short term scheduler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EAEAEA"/>
              </a:solidFill>
              <a:latin typeface="Trade Gothic LT Std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Some time-sharing systems may introduce an additional, intermediate level of scheduling called medium-term scheduling</a:t>
            </a:r>
          </a:p>
        </p:txBody>
      </p:sp>
    </p:spTree>
    <p:extLst>
      <p:ext uri="{BB962C8B-B14F-4D97-AF65-F5344CB8AC3E}">
        <p14:creationId xmlns:p14="http://schemas.microsoft.com/office/powerpoint/2010/main" val="33630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Medium-term scheduling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8121240" y="6400800"/>
            <a:ext cx="484920" cy="363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111111"/>
                </a:solidFill>
                <a:latin typeface="Trade Gothic LT Std"/>
              </a:rPr>
              <a:t>Q3</a:t>
            </a:r>
            <a:endParaRPr/>
          </a:p>
        </p:txBody>
      </p:sp>
      <p:pic>
        <p:nvPicPr>
          <p:cNvPr id="91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901800" y="2019240"/>
            <a:ext cx="7326360" cy="2805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EAEAEA"/>
                </a:solidFill>
                <a:latin typeface="Trade Gothic LT Std"/>
              </a:rPr>
              <a:t>Short-term scheduling</a:t>
            </a:r>
            <a:endParaRPr dirty="0"/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Selects the next process from the ready queue to run and allocates the CPU to it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>
              <a:solidFill>
                <a:srgbClr val="EAEAEA"/>
              </a:solidFill>
              <a:latin typeface="Trade Gothic LT Std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The context of the current process must be saved in its PCB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The context of the new process must be restored from its PCB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304920"/>
            <a:ext cx="8228160" cy="114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rgbClr val="EAEAEA"/>
                </a:solidFill>
                <a:latin typeface="Calibri"/>
              </a:rPr>
              <a:t>Context switching recap </a:t>
            </a:r>
            <a:endParaRPr dirty="0"/>
          </a:p>
        </p:txBody>
      </p:sp>
      <p:pic>
        <p:nvPicPr>
          <p:cNvPr id="97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84280" y="1752480"/>
            <a:ext cx="6043680" cy="4875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912</Words>
  <Application>Microsoft Macintosh PowerPoint</Application>
  <PresentationFormat>On-screen Show (4:3)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ＭＳ Ｐゴシック</vt:lpstr>
      <vt:lpstr>Arial</vt:lpstr>
      <vt:lpstr>Calibri</vt:lpstr>
      <vt:lpstr>Constantia</vt:lpstr>
      <vt:lpstr>DejaVu Sans</vt:lpstr>
      <vt:lpstr>StarSymbol</vt:lpstr>
      <vt:lpstr>Times New Roman</vt:lpstr>
      <vt:lpstr>Trade Gothic LT Std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7</cp:revision>
  <dcterms:modified xsi:type="dcterms:W3CDTF">2018-03-16T18:01:57Z</dcterms:modified>
</cp:coreProperties>
</file>