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76498"/>
  </p:normalViewPr>
  <p:slideViewPr>
    <p:cSldViewPr snapToGrid="0" snapToObjects="1">
      <p:cViewPr varScale="1">
        <p:scale>
          <a:sx n="98" d="100"/>
          <a:sy n="98" d="100"/>
        </p:scale>
        <p:origin x="2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4F4AE92-9759-4534-8C5C-B0707DEE519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Populate Students’ repos with examples/</a:t>
            </a:r>
            <a:r>
              <a:rPr lang="en-US" dirty="0" err="1"/>
              <a:t>InterProcessCommunication</a:t>
            </a:r>
            <a:r>
              <a:rPr lang="en-US" dirty="0"/>
              <a:t> project 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4C511CE3-EE29-421B-8A19-BACCAB651E37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26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There are several methods for logical implementation of a link and the send()/receive()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A link can be implemented to provide:  (Highlight the bullets).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CF94A94-7279-4276-A5D5-4EDA0B59B7A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3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Processes that wish to communicate must have a way to refer to each other. They can use either direct or indirect communication.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Each process that wants to communicate using direct communication must explicitly name the recipient or sender of the communication. 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Times New Roman"/>
              </a:rPr>
              <a:t>The specific ID of the destination process can be a unique address. (e.g. IP address and port number)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 return value could be an ack message.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3F60D94-84AE-4B88-8EE3-23C55CC7691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89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Technically speaking, a mailbox is a place for a certain number of messages.  If a process is trying to send a message to a full mailbox, it is blocked until a message is retrieved from the mailbox.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In this case the address parameter in the send and receive primitives is a mailbox instead of a process. In the Mach OS, a mailbox is called a port.   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For the producer-consumer problem both the producer and consumer creates a mailbox.  Producer sends full message to consumer’s mailbox and consumer sends empty messages to the producer’s mailbox.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90FADB4-CA14-4F9C-8786-BFA7F16D293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92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Synchronization:   Situation in which two or more processes coordinate their activities base on a condition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There are different options for implementing the send() and receive() primitives.  Message passing may be either blocking (synchronous) or non-blocking (asynchronous).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In a rendezvous, no buffering of messages is involved.  If the sending is done first, the sender is blocked until the receive happens.  If the receiving is done first, the receiver is blocked until a send happens.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In this scenario the receiver and sender run in lockstep.  There is no flexibility.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6959341-FCDB-43C4-AD4A-5D3C879AB53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3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1st major bullet, Asynchronous sender, synchronous receiver</a:t>
            </a:r>
            <a:endParaRPr/>
          </a:p>
          <a:p>
            <a:endParaRPr/>
          </a:p>
          <a:p>
            <a:r>
              <a:rPr lang="en-US"/>
              <a:t>2nd major bullet, asynchronous communication</a:t>
            </a:r>
            <a:endParaRPr/>
          </a:p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8867C1A-AFC1-49B3-9904-10191DF9A6AC}" type="slidenum"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22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>
                <a:latin typeface="Times New Roman"/>
              </a:rPr>
              <a:t>Relationship between sender and receiver:</a:t>
            </a:r>
            <a:endParaRPr dirty="0"/>
          </a:p>
          <a:p>
            <a:endParaRPr dirty="0"/>
          </a:p>
          <a:p>
            <a:r>
              <a:rPr lang="en-US" dirty="0">
                <a:latin typeface="Times New Roman"/>
              </a:rPr>
              <a:t>Here a port is given as a mailbox that is owned by the receiver.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dirty="0">
                <a:latin typeface="Times New Roman"/>
              </a:rPr>
              <a:t>1 to 1:  Allow private communication link to be set up between processes</a:t>
            </a:r>
            <a:endParaRPr dirty="0"/>
          </a:p>
          <a:p>
            <a:endParaRPr dirty="0"/>
          </a:p>
          <a:p>
            <a:r>
              <a:rPr lang="en-US" dirty="0">
                <a:latin typeface="Times New Roman"/>
              </a:rPr>
              <a:t>M to 1: useful for client/server interaction; one process provides service to a number of other processes. Mailbox is referred to as a port. Clients send service requests to the server. The port is typically owned and created by the receiving process (server).</a:t>
            </a:r>
            <a:endParaRPr dirty="0"/>
          </a:p>
          <a:p>
            <a:endParaRPr dirty="0"/>
          </a:p>
          <a:p>
            <a:r>
              <a:rPr lang="en-US" dirty="0">
                <a:latin typeface="Times New Roman"/>
              </a:rPr>
              <a:t>1 to M: useful for applications where a message is to be broadcast to a set of processes</a:t>
            </a:r>
            <a:endParaRPr dirty="0"/>
          </a:p>
          <a:p>
            <a:endParaRPr dirty="0"/>
          </a:p>
          <a:p>
            <a:r>
              <a:rPr lang="en-US" dirty="0">
                <a:latin typeface="Times New Roman"/>
              </a:rPr>
              <a:t>M to M:  allows multiple server processes to provide concurrent service to multiple clients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70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9AA2E1C-3930-44FE-8057-A67720862D6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898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Whether direct or indirect communication is used, messages exchanged by communicating processes reside in temporary queues.</a:t>
            </a:r>
            <a:endParaRPr dirty="0"/>
          </a:p>
          <a:p>
            <a:endParaRPr dirty="0"/>
          </a:p>
          <a:p>
            <a:r>
              <a:rPr lang="en-US" dirty="0"/>
              <a:t>These queues are implemented in three ways:</a:t>
            </a:r>
            <a:endParaRPr dirty="0"/>
          </a:p>
          <a:p>
            <a:endParaRPr dirty="0"/>
          </a:p>
          <a:p>
            <a:r>
              <a:rPr lang="en-US" dirty="0"/>
              <a:t>Zero capacity queue has a blocking sender since the link cannot have any messages waiting in it.</a:t>
            </a:r>
            <a:endParaRPr dirty="0"/>
          </a:p>
          <a:p>
            <a:endParaRPr dirty="0"/>
          </a:p>
          <a:p>
            <a:r>
              <a:rPr lang="en-US" dirty="0"/>
              <a:t>Bounded capacity queue:  At most n messages can reside in the link.  Sender blocks only when the queue is full.</a:t>
            </a:r>
            <a:endParaRPr dirty="0"/>
          </a:p>
          <a:p>
            <a:endParaRPr dirty="0"/>
          </a:p>
          <a:p>
            <a:r>
              <a:rPr lang="en-US" dirty="0"/>
              <a:t>Unbounded capacity queue: any number of messages can wait in the link. Sender never blocks.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DD6BE96-A75C-466D-B162-E8B4543C4A18}" type="slidenum"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Content part of the message can be of fixed length or variable length.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Variable length messages allow for flexibility.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C325383-6E5E-42CE-B0D6-0E214895814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96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/>
              <a:t>Processes executing concurrently in the OS may be either independent processes or cooperating processes.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450E6CB0-1BB9-4690-A5A9-5F1801B30BB7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Several users may be interested in sharing information (e.g., file data)</a:t>
            </a:r>
            <a:endParaRPr/>
          </a:p>
          <a:p>
            <a:endParaRPr/>
          </a:p>
          <a:p>
            <a:r>
              <a:rPr lang="en-US"/>
              <a:t>Break up a task that we want to run faster in several sub-tasks</a:t>
            </a:r>
            <a:endParaRPr/>
          </a:p>
          <a:p>
            <a:endParaRPr/>
          </a:p>
          <a:p>
            <a:r>
              <a:rPr lang="en-US"/>
              <a:t>Design system so that different functions are performed by different processes or threads</a:t>
            </a:r>
            <a:endParaRPr/>
          </a:p>
          <a:p>
            <a:endParaRPr/>
          </a:p>
          <a:p>
            <a:r>
              <a:rPr lang="en-US"/>
              <a:t>An individual user may work on several tasks at the same time (editing, printing, compiling in parallel)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38440930-4F71-4198-9015-31DEF1FBE294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74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processes should be able to exchange both data and information </a:t>
            </a:r>
            <a:endParaRPr/>
          </a:p>
          <a:p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0A8749FF-05CD-4D5B-AB0C-B596A186B245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56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en-US"/>
              <a:t>Message Passing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en-US"/>
              <a:t>Shared Memory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47487EA7-4B33-40FC-A789-A2C5933C953F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56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The form and location of shared memory region must be determined by cooperating processes.  </a:t>
            </a:r>
            <a:endParaRPr dirty="0"/>
          </a:p>
          <a:p>
            <a:endParaRPr dirty="0"/>
          </a:p>
          <a:p>
            <a:r>
              <a:rPr lang="en-US" dirty="0"/>
              <a:t>Cooperating processes must also coordinate access to shared memory region.</a:t>
            </a:r>
            <a:endParaRPr dirty="0"/>
          </a:p>
          <a:p>
            <a:endParaRPr dirty="0"/>
          </a:p>
          <a:p>
            <a:r>
              <a:rPr lang="en-US" dirty="0"/>
              <a:t>Producer-Consumer problem can be solved by using shared memory.  We will discuss this problem at a later time.</a:t>
            </a:r>
            <a:endParaRPr dirty="0"/>
          </a:p>
          <a:p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F9222781-6BCF-47BF-975E-729CB3386CC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98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dirty="0"/>
          </a:p>
          <a:p>
            <a:r>
              <a:rPr lang="en-US" dirty="0"/>
              <a:t>Walk students through the code in the </a:t>
            </a:r>
            <a:r>
              <a:rPr lang="en-US" dirty="0" err="1"/>
              <a:t>InterProcessCommunication</a:t>
            </a:r>
            <a:r>
              <a:rPr lang="en-US" dirty="0"/>
              <a:t> project.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F9222781-6BCF-47BF-975E-729CB3386CC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05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dirty="0"/>
          </a:p>
          <a:p>
            <a:r>
              <a:rPr lang="en-US" dirty="0"/>
              <a:t>Walk students through the code in the </a:t>
            </a:r>
            <a:r>
              <a:rPr lang="en-US" dirty="0" err="1"/>
              <a:t>InterProcessCommunication</a:t>
            </a:r>
            <a:r>
              <a:rPr lang="en-US" dirty="0"/>
              <a:t> project.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F9222781-6BCF-47BF-975E-729CB3386CC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32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A message passing facility provides at least two operations (primitives):  send and receive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 send and receive primitives are system calls  because the message passing facility is provided by the OS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Send: sends a message to a given destination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Receive:  receives a message from a given source or from ANY source if the receiver does not care.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If no message is available the receiver can block until one arrives.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Messages can have fixed sizes or variable sizes.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2D5FA75-2901-433D-A6D7-AAFC20531C5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8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9120"/>
            <a:ext cx="2016360" cy="325800"/>
          </a:xfrm>
          <a:prstGeom prst="rect">
            <a:avLst/>
          </a:prstGeom>
        </p:spPr>
      </p:pic>
      <p:sp>
        <p:nvSpPr>
          <p:cNvPr id="5" name="Line 1"/>
          <p:cNvSpPr/>
          <p:nvPr/>
        </p:nvSpPr>
        <p:spPr>
          <a:xfrm>
            <a:off x="457200" y="365760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6360" cy="325800"/>
          </a:xfrm>
          <a:prstGeom prst="rect">
            <a:avLst/>
          </a:prstGeom>
        </p:spPr>
      </p:pic>
      <p:sp>
        <p:nvSpPr>
          <p:cNvPr id="37" name="Line 1"/>
          <p:cNvSpPr/>
          <p:nvPr/>
        </p:nvSpPr>
        <p:spPr>
          <a:xfrm>
            <a:off x="457200" y="152388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6360" cy="325800"/>
          </a:xfrm>
          <a:prstGeom prst="rect">
            <a:avLst/>
          </a:prstGeom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828800"/>
            <a:ext cx="8228160" cy="1770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Interprocess communication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61880" y="3705480"/>
            <a:ext cx="8223480" cy="1751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Communication link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If processes  A and B want to communicate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Trade Gothic LT Std"/>
              </a:rPr>
              <a:t>A communication link must exist between them.  Physical implementation e.g.,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Shared memory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Hardware bus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Network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Trade Gothic LT Std"/>
              </a:rPr>
              <a:t>Logical implementation of link is our primary concern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Logical implementation of link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553080" y="6248520"/>
            <a:ext cx="2132280" cy="455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054BAF7-4376-41DA-BCDB-B0CB9B2CE697}" type="slidenum">
              <a:rPr lang="en-US" sz="1200">
                <a:solidFill>
                  <a:srgbClr val="045C75"/>
                </a:solidFill>
                <a:latin typeface="Times New Roman"/>
                <a:ea typeface="ＭＳ Ｐゴシック"/>
              </a:rPr>
              <a:t>11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57200" y="1600200"/>
            <a:ext cx="8228160" cy="4494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Trade Gothic LT Std"/>
              </a:rPr>
              <a:t>Direct or indirect communication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Trade Gothic LT Std"/>
              </a:rPr>
              <a:t>Synchronous or asynchronous communication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Automatic or explicit buffering of messages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Addressing or naming processes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9779"/>
                </a:solidFill>
                <a:latin typeface="Constantia"/>
              </a:rPr>
              <a:t>Direct addressing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Send primitive includes a specific identifier of the destination process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Receive primitive could know ahead of time from which process a message is expected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Receive primitive could use source parameter to return an ack when the receive operation has been performed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676520" y="5678280"/>
            <a:ext cx="4570560" cy="637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latin typeface="Courier New"/>
              </a:rPr>
              <a:t>send (destination, message)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latin typeface="Courier New"/>
              </a:rPr>
              <a:t>receive (source, message)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Addressing or naming processes (2)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179779"/>
                </a:solidFill>
                <a:latin typeface="Constantia"/>
              </a:rPr>
              <a:t>Indirect addressing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Constantia"/>
              </a:rPr>
              <a:t>Messages are sent to a shared data structure consisting of queues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Constantia"/>
              </a:rPr>
              <a:t>Queues are called mailboxes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Constantia"/>
              </a:rPr>
              <a:t>One process sends a message to the mailbox and the other process picks up the message from the mailbox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Synchronization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Sender and receiver may or may not be blocking (waiting for message)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Blocking send, blocking receive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Both sender and receiver are blocked until message is delivered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Called a rendezvous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Synchronous communication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Synchronization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Non-blocking send, blocking receive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Sender continues 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Receiver is blocked until the requested message arrives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Non-blocking send, non-blocking receive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Constantia"/>
              </a:rPr>
              <a:t>Neither party is required to wait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9640" y="507240"/>
            <a:ext cx="7237800" cy="5801400"/>
          </a:xfrm>
          <a:prstGeom prst="rect">
            <a:avLst/>
          </a:prstGeom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Buffering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Zero capacity queue: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 Queue has a maximum length of zero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Bounded capacity queue: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Queue has a finite length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Unbounded capacity queue: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Queue’s length is potentially infinite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Message Format</a:t>
            </a:r>
            <a:endParaRPr/>
          </a:p>
        </p:txBody>
      </p:sp>
      <p:pic>
        <p:nvPicPr>
          <p:cNvPr id="14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120" y="2114640"/>
            <a:ext cx="3399120" cy="338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Independent vs cooperating processes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A process is independent if it cannot affect or be affected by other processes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Trade Gothic LT Std"/>
              </a:rPr>
              <a:t>Does not share data with other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A process is cooperating if it can affect or be affected by other processes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179779"/>
                </a:solidFill>
                <a:latin typeface="Trade Gothic LT Std"/>
              </a:rPr>
              <a:t>A process that shares data with other processes is a cooperating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Reasons why processes cooperate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9779"/>
                </a:solidFill>
                <a:latin typeface="Trade Gothic LT Std"/>
              </a:rPr>
              <a:t>Information sharing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Computation speedup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9779"/>
                </a:solidFill>
                <a:latin typeface="Trade Gothic LT Std"/>
              </a:rPr>
              <a:t>Modularity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IPC mechanism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Cooperating processes require an IPC mechanism that will allow them to exchange data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Two fundamental approaches to IPC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Trade Gothic LT Std"/>
              </a:rPr>
              <a:t>Shared memory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Trade Gothic LT Std"/>
              </a:rPr>
              <a:t>Message passing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Communication models</a:t>
            </a:r>
            <a:endParaRPr/>
          </a:p>
        </p:txBody>
      </p:sp>
      <p:pic>
        <p:nvPicPr>
          <p:cNvPr id="12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7480" y="1752480"/>
            <a:ext cx="6627960" cy="411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Shared memory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Communicating processes must establish a region of shared memory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Resides in the address space of process creating region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Other process must attach to it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OS cannot prevent either process from accessing the shared region (has no control)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Both processes can read or write data in shared memory region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Ways to do shared memory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Study code in </a:t>
            </a:r>
            <a:r>
              <a:rPr lang="en-US" sz="3200" b="1" dirty="0" err="1">
                <a:solidFill>
                  <a:srgbClr val="EAEAEA"/>
                </a:solidFill>
                <a:latin typeface="Trade Gothic LT Std"/>
              </a:rPr>
              <a:t>InterProcessCommunication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project in examples directory.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client.c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and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server.c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explicitly create and use a shared memory region 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shared_simple.c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uses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mmap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to allocate a shared memory space</a:t>
            </a:r>
          </a:p>
        </p:txBody>
      </p:sp>
    </p:spTree>
    <p:extLst>
      <p:ext uri="{BB962C8B-B14F-4D97-AF65-F5344CB8AC3E}">
        <p14:creationId xmlns:p14="http://schemas.microsoft.com/office/powerpoint/2010/main" val="66750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Ways to do shared memory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Study code in </a:t>
            </a:r>
            <a:r>
              <a:rPr lang="en-US" sz="3200" b="1" dirty="0" err="1">
                <a:solidFill>
                  <a:srgbClr val="EAEAEA"/>
                </a:solidFill>
                <a:latin typeface="Trade Gothic LT Std"/>
              </a:rPr>
              <a:t>InterProcessCommunication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project in examples directory.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pipes_simple.c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uses pipes to send and receive data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Try completing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factoring.c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on your 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3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Message Passing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Allows processes to communicate and to synchronize their activities without having to share the same address space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E.g., IM, chat programs,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3200" b="1">
                <a:solidFill>
                  <a:srgbClr val="FF0000"/>
                </a:solidFill>
                <a:latin typeface="Courier New"/>
              </a:rPr>
              <a:t>send (destination, message)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Courier New"/>
              </a:rPr>
              <a:t>	receive (source, message)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1335</Words>
  <Application>Microsoft Macintosh PowerPoint</Application>
  <PresentationFormat>On-screen Show (4:3)</PresentationFormat>
  <Paragraphs>194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StarSymbol</vt:lpstr>
      <vt:lpstr>Trade Gothic LT Std</vt:lpstr>
      <vt:lpstr>Arial</vt:lpstr>
      <vt:lpstr>Calibri</vt:lpstr>
      <vt:lpstr>Constantia</vt:lpstr>
      <vt:lpstr>Courier New</vt:lpstr>
      <vt:lpstr>DejaVu Sans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Song, Lixing</cp:lastModifiedBy>
  <cp:revision>9</cp:revision>
  <dcterms:modified xsi:type="dcterms:W3CDTF">2018-09-27T19:28:35Z</dcterms:modified>
</cp:coreProperties>
</file>