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75" r:id="rId14"/>
    <p:sldId id="273" r:id="rId15"/>
    <p:sldId id="268" r:id="rId16"/>
    <p:sldId id="269" r:id="rId17"/>
    <p:sldId id="274" r:id="rId18"/>
    <p:sldId id="271" r:id="rId1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10AF7F8-2CC8-4001-BF74-00D2342642FA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 dirty="0">
                <a:cs typeface="Arial"/>
              </a:rPr>
              <a:t>Administer quiz/csse332_quiz_06 during this session</a:t>
            </a:r>
          </a:p>
        </p:txBody>
      </p:sp>
      <p:sp>
        <p:nvSpPr>
          <p:cNvPr id="12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934C38A4-B18A-4FB7-9BA7-35419AB8DFAA}" type="slidenum">
              <a:rPr lang="en-US" sz="1200">
                <a:solidFill>
                  <a:srgbClr val="111111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CPU receives an interrupt or  P0 issues a system call.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OS needs to respond to and handle the interrupt or execute a system call on behalf of P0. The machine must first save the state of P0 before the kernel does so.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1. The machine then transfers control to the kernel.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Set kernel mode and set PC := handler.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2. Kernel handler examines registers and saved machine state.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What happened?  What was the machine doing when it happened?  How should the kernel respond?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3. Kernel responds to the condition.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Execute kernel service, device control code, fault handlers, etc., modify machine state as needed.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4. Kernel restores saved context (registers) and resumes activity or in this case switches to process P1 to allow it to execute.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ea typeface="+mn-ea"/>
              </a:rPr>
              <a:t>5. Specific events and mechanisms for saving, examining, or restoring context are machine-dependent.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E178478B-876B-4EC8-AE50-EFF2ED3FDB57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951E883-87DA-4574-A372-BE4B9D44E9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951E883-87DA-4574-A372-BE4B9D44E9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220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As processes enter the system they are put into a job queue, which consists of all the processes in the system.</a:t>
            </a:r>
            <a:endParaRPr/>
          </a:p>
          <a:p>
            <a:endParaRPr/>
          </a:p>
          <a:p>
            <a:r>
              <a:rPr lang="en-US"/>
              <a:t>Processes that are resident in memory and ready and waiting to execute are kept on a list called the ready queue.</a:t>
            </a:r>
            <a:endParaRPr/>
          </a:p>
          <a:p>
            <a:endParaRPr/>
          </a:p>
          <a:p>
            <a:r>
              <a:rPr lang="en-US"/>
              <a:t>There are several other queues that processes can be on.</a:t>
            </a:r>
            <a:endParaRPr/>
          </a:p>
          <a:p>
            <a:endParaRPr/>
          </a:p>
          <a:p>
            <a:r>
              <a:rPr lang="en-US"/>
              <a:t>What really is put on the queue?</a:t>
            </a:r>
            <a:endParaRPr/>
          </a:p>
          <a:p>
            <a:endParaRPr/>
          </a:p>
          <a:p>
            <a:r>
              <a:rPr lang="en-US"/>
              <a:t>The PCBs (or pointers to the PCBs)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951E883-87DA-4574-A372-BE4B9D44E9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176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Each device has its own device queue.  Queues are represented as lined lists.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32922509-5B17-402C-A5EE-3FA7F60B310C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A common representation of process scheduling is a queuing diagram.</a:t>
            </a:r>
            <a:endParaRPr/>
          </a:p>
          <a:p>
            <a:endParaRPr/>
          </a:p>
          <a:p>
            <a:r>
              <a:rPr lang="en-US"/>
              <a:t>Each rectangular box represents a queue.</a:t>
            </a:r>
            <a:endParaRPr/>
          </a:p>
          <a:p>
            <a:endParaRPr/>
          </a:p>
          <a:p>
            <a:r>
              <a:rPr lang="en-US"/>
              <a:t>The circles represent the resources that serve the queues.</a:t>
            </a:r>
            <a:endParaRPr/>
          </a:p>
          <a:p>
            <a:endParaRPr/>
          </a:p>
          <a:p>
            <a:r>
              <a:rPr lang="en-US"/>
              <a:t>The arrows represent the flow of processes in the system.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8315E82-19E1-4CB0-84BB-F9BCE7E19FFF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951E883-87DA-4574-A372-BE4B9D44E9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B9F8B088-A881-49F3-9825-5BDD1BB9F84F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>
                <a:latin typeface="Times New Roman"/>
              </a:rPr>
              <a:t>Process requires hardware resources (CPU, memory, HDD, devices)</a:t>
            </a:r>
            <a:endParaRPr/>
          </a:p>
          <a:p>
            <a:endParaRPr/>
          </a:p>
          <a:p>
            <a:r>
              <a:rPr lang="en-US">
                <a:latin typeface="Times New Roman"/>
              </a:rPr>
              <a:t>The CPU is multiplexed among OS processes and user processes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6A1711E-57EA-403E-AFEC-A4A9B3A84D33}" type="slidenum">
              <a:rPr lang="en-US" sz="13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pPr>
              <a:lnSpc>
                <a:spcPct val="100000"/>
              </a:lnSpc>
            </a:pPr>
            <a:r>
              <a:rPr lang="en-US"/>
              <a:t>This figure represents the structure of a process in memory.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Recall that a process is more than the program code.  Program code is just the text section (stores list of instructions on disk in a file called an executable file) of a process.  It is a passive entity.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A process is an active entity with a program counter that holds address on next instruction and a set of associated resources.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DATA Section: stores global variables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How does the stack differ from the heap?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STACK: contains temporary data (function parameters, local variables, return addresses)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HEAP: Memory that is dynamically allocated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2AAD6425-DD78-4C80-93CB-83815F36FD5F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As a process executes, it changes state.  The state of a process is defined partly by the current activity of the process</a:t>
            </a:r>
            <a:endParaRPr/>
          </a:p>
          <a:p>
            <a:endParaRPr/>
          </a:p>
          <a:p>
            <a:r>
              <a:rPr lang="en-US"/>
              <a:t>Each process may be in one of the following states: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9DCF9EF2-915F-40E4-B11D-623A403F6250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The scheduler that dispatches processes is called the CPU scheduler, short term scheduler, dispatcher.</a:t>
            </a:r>
            <a:endParaRPr/>
          </a:p>
          <a:p>
            <a:endParaRPr/>
          </a:p>
          <a:p>
            <a:r>
              <a:rPr lang="en-US"/>
              <a:t>It runs on the order of milliseconds (e.g., every 100 milliseconds).</a:t>
            </a:r>
            <a:endParaRPr/>
          </a:p>
          <a:p>
            <a:endParaRPr/>
          </a:p>
          <a:p>
            <a:r>
              <a:rPr lang="en-US"/>
              <a:t>From which state must a process be before it can be dispatched?</a:t>
            </a:r>
            <a:endParaRPr/>
          </a:p>
          <a:p>
            <a:endParaRPr/>
          </a:p>
          <a:p>
            <a:r>
              <a:rPr lang="en-US"/>
              <a:t>Exactly how many processes can execute on each CPU?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627AA6A-1C49-4762-816F-CC154B807E97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Process state (new, ready, running, waiting, etc.)</a:t>
            </a:r>
            <a:endParaRPr/>
          </a:p>
          <a:p>
            <a:endParaRPr/>
          </a:p>
          <a:p>
            <a:r>
              <a:rPr lang="en-US"/>
              <a:t>Registers include accumulators, index registers, stack pointers, general-purpose registers, etc. These vary in number and type based on the computer architecture.</a:t>
            </a:r>
            <a:endParaRPr/>
          </a:p>
          <a:p>
            <a:endParaRPr/>
          </a:p>
          <a:p>
            <a:r>
              <a:rPr lang="en-US"/>
              <a:t>Scheduling info includes process priorities, pointers to scheduling queues, and so on.</a:t>
            </a:r>
            <a:endParaRPr/>
          </a:p>
          <a:p>
            <a:endParaRPr/>
          </a:p>
          <a:p>
            <a:r>
              <a:rPr lang="en-US"/>
              <a:t>Memory management info depends on memory management system being used.</a:t>
            </a:r>
            <a:endParaRPr/>
          </a:p>
          <a:p>
            <a:endParaRPr/>
          </a:p>
          <a:p>
            <a:r>
              <a:rPr lang="en-US"/>
              <a:t>I/O status info includes list of I/O devices allocated to the process, list of open files, and so on.</a:t>
            </a:r>
            <a:endParaRPr/>
          </a:p>
          <a:p>
            <a:endParaRPr/>
          </a:p>
          <a:p>
            <a:r>
              <a:rPr lang="en-US"/>
              <a:t>Accounting (amount of CPU and real-time used; time limits, account numbers, process numbers, etc.)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1D9EFE56-0DEF-4718-9C1C-18AED1640799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ACDE6F0D-1567-4F5C-B5FA-896AA1FCB188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r>
              <a:rPr lang="en-US"/>
              <a:t>Only one process can run on a CPU at a time.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E1DF03D-DDD7-4B3A-A27F-9B4DBA611BE7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2360" y="4421880"/>
            <a:ext cx="5616360" cy="418680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dirty="0">
              <a:cs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978000" y="8841960"/>
            <a:ext cx="3041280" cy="463320"/>
          </a:xfrm>
          <a:prstGeom prst="rect">
            <a:avLst/>
          </a:prstGeom>
        </p:spPr>
        <p:txBody>
          <a:bodyPr lIns="93240" tIns="46800" rIns="93240" bIns="46800" anchor="b"/>
          <a:lstStyle/>
          <a:p>
            <a:pPr>
              <a:lnSpc>
                <a:spcPct val="100000"/>
              </a:lnSpc>
            </a:pPr>
            <a:fld id="{0E1DF03D-DDD7-4B3A-A27F-9B4DBA611BE7}" type="slidenum"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52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8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8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6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4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1828800"/>
            <a:ext cx="8227440" cy="1769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111111"/>
                </a:solidFill>
                <a:latin typeface="Trade Gothic LT Std"/>
              </a:rPr>
              <a:t>Intro to Processes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61880" y="3705480"/>
            <a:ext cx="8222760" cy="1750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CSSE 332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Operating Systems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6172E"/>
                </a:solidFill>
                <a:latin typeface="Trade Gothic LT Std"/>
              </a:rPr>
              <a:t>Rose-Hulman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Trade Gothic LT Std"/>
              </a:rPr>
              <a:t>Process switch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The process scheduler typically runs: </a:t>
            </a:r>
            <a:endParaRPr lang="en-US" dirty="0"/>
          </a:p>
          <a:p>
            <a:pPr marL="914400" lvl="1" indent="-457200">
              <a:buFont typeface="Wingdings"/>
              <a:buChar char="q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when a new process</a:t>
            </a:r>
            <a:r>
              <a:rPr lang="en-US" sz="3200" dirty="0">
                <a:solidFill>
                  <a:srgbClr val="000000"/>
                </a:solidFill>
                <a:latin typeface="Trade Gothic LT Std"/>
                <a:cs typeface="Calibri"/>
              </a:rPr>
              <a:t> is admitted</a:t>
            </a:r>
            <a:endParaRPr lang="en-US" dirty="0">
              <a:cs typeface="Calibri"/>
            </a:endParaRPr>
          </a:p>
          <a:p>
            <a:pPr marL="914400" lvl="1" indent="-457200">
              <a:buFont typeface="Wingdings"/>
              <a:buChar char="q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When a process terminates</a:t>
            </a:r>
          </a:p>
          <a:p>
            <a:pPr marL="914400" lvl="1" indent="-457200">
              <a:buFont typeface="Wingdings"/>
              <a:buChar char="q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When a process is blocked</a:t>
            </a:r>
          </a:p>
          <a:p>
            <a:pPr marL="914400" lvl="1" indent="-457200">
              <a:buFont typeface="Wingdings"/>
              <a:buChar char="q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When a timer interrupt occurs</a:t>
            </a:r>
          </a:p>
          <a:p>
            <a:pPr lvl="1"/>
            <a:endParaRPr lang="en-US" sz="3200" dirty="0">
              <a:solidFill>
                <a:srgbClr val="000000"/>
              </a:solidFill>
              <a:latin typeface="Trade Gothic LT Std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  <a:cs typeface="Calibri"/>
              </a:rPr>
              <a:t>A process switch occurs when the scheduler runs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1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Calibri"/>
              </a:rPr>
              <a:t>CPU Process Switch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80" y="1752480"/>
            <a:ext cx="6042960" cy="4874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400" b="1" dirty="0">
                <a:solidFill>
                  <a:srgbClr val="000000"/>
                </a:solidFill>
                <a:latin typeface="Calibri"/>
              </a:rPr>
              <a:t>Process switch </a:t>
            </a:r>
            <a:r>
              <a:rPr lang="en-US" sz="4400" b="1" dirty="0">
                <a:cs typeface="Calibri"/>
              </a:rPr>
              <a:t>summary</a:t>
            </a: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Interrupts cause the OS to switch the CPU from its current task to run kernel code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These CPU switches happen frequently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The system needs to save the current context of the process running on the CPU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How is the context of the running process represented?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The state of the CPU is saved also and is restored when the processes context is restored</a:t>
            </a:r>
            <a:endParaRPr lang="en-US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onstantia"/>
                <a:cs typeface="Calibri"/>
              </a:rPr>
              <a:t>Process switching is therefore called context switching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Constantia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113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400" b="1" dirty="0">
                <a:solidFill>
                  <a:srgbClr val="000000"/>
                </a:solidFill>
                <a:latin typeface="Calibri"/>
              </a:rPr>
              <a:t>Process switch vs mode </a:t>
            </a:r>
            <a:r>
              <a:rPr lang="en-US" sz="4400" b="1" dirty="0">
                <a:cs typeface="Calibri"/>
              </a:rPr>
              <a:t>switch</a:t>
            </a:r>
            <a:endParaRPr lang="en-US" dirty="0"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CPU executes user pace code when a user process is running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tant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When user process makes a system call or an interrupt occurs, the CPU executes OS code. 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tant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The CPU has a mode bit that indicates whether it is executing in user mode or kernel mode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tanti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The mode bit value changes depending on what code the CPU is executing</a:t>
            </a:r>
            <a:endParaRPr lang="en-US" sz="2800" dirty="0"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646201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charRg st="0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113">
                                            <p:txEl>
                                              <p:charRg st="0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Process Scheduling Queues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Job queue – set of all processes in the system.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Ready queue – set of all processes residing in main memory, ready and waiting to execute.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Device queues – set of processes waiting for an I/O device.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Process migration between the various queues.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1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charRg st="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113">
                                            <p:txEl>
                                              <p:charRg st="0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charRg st="24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 fill="freeze"/>
                                        <p:tgtEl>
                                          <p:spTgt spid="113">
                                            <p:txEl>
                                              <p:charRg st="244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charRg st="24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 fill="freeze"/>
                                        <p:tgtEl>
                                          <p:spTgt spid="113">
                                            <p:txEl>
                                              <p:charRg st="244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charRg st="24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 fill="freeze"/>
                                        <p:tgtEl>
                                          <p:spTgt spid="113">
                                            <p:txEl>
                                              <p:charRg st="244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Trade Gothic LT Std"/>
              </a:rPr>
              <a:t>Ready Queue, I/O Device Queues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80" y="1752480"/>
            <a:ext cx="6057360" cy="4874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5400" b="1" dirty="0">
                <a:solidFill>
                  <a:srgbClr val="000000"/>
                </a:solidFill>
                <a:latin typeface="Calibri"/>
              </a:rPr>
              <a:t>Process Scheduling diagram </a:t>
            </a:r>
            <a:endParaRPr/>
          </a:p>
        </p:txBody>
      </p:sp>
      <p:pic>
        <p:nvPicPr>
          <p:cNvPr id="11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90720" y="2193840"/>
            <a:ext cx="6852600" cy="397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4400" b="1" dirty="0">
                <a:solidFill>
                  <a:srgbClr val="000000"/>
                </a:solidFill>
                <a:latin typeface="Calibri"/>
              </a:rPr>
              <a:t>Do</a:t>
            </a:r>
            <a:r>
              <a:rPr lang="en-US" sz="4400" b="1" dirty="0">
                <a:cs typeface="Calibri"/>
              </a:rPr>
              <a:t> Now</a:t>
            </a:r>
            <a:endParaRPr lang="en-US" dirty="0"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tantia"/>
              </a:rPr>
              <a:t>Complete the quiz on process state transition, process switch, and mode switch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onstantia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897283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113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Next class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Process scheduling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Operating on processes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Processes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i="1" dirty="0">
                <a:solidFill>
                  <a:srgbClr val="000000"/>
                </a:solidFill>
                <a:latin typeface="Constantia"/>
              </a:rPr>
              <a:t> A process is a program in execution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3200" i="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A process requires resources, which are managed by the operating system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The OS interleaves the execution of several processes to maximize processor utilization </a:t>
            </a:r>
            <a:endParaRPr dirty="0"/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OS supports Inter-Process Communication (</a:t>
            </a:r>
            <a:r>
              <a:rPr lang="en-US" sz="3200" b="1" i="1" dirty="0">
                <a:solidFill>
                  <a:srgbClr val="000000"/>
                </a:solidFill>
                <a:latin typeface="Constantia"/>
              </a:rPr>
              <a:t>IPC</a:t>
            </a:r>
            <a:r>
              <a:rPr lang="en-US" sz="3200" dirty="0">
                <a:solidFill>
                  <a:srgbClr val="000000"/>
                </a:solidFill>
                <a:latin typeface="Constantia"/>
              </a:rPr>
              <a:t>) and user creation of processes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 fill="freeze"/>
                                        <p:tgtEl>
                                          <p:spTgt spid="82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Process in memory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59088" y="4272699"/>
            <a:ext cx="2816225" cy="413543"/>
          </a:xfrm>
          <a:prstGeom prst="rect">
            <a:avLst/>
          </a:prstGeom>
          <a:ln w="25560">
            <a:solidFill>
              <a:schemeClr val="tx1"/>
            </a:solidFill>
            <a:miter/>
          </a:ln>
        </p:spPr>
      </p:sp>
      <p:sp>
        <p:nvSpPr>
          <p:cNvPr id="85" name="CustomShape 3"/>
          <p:cNvSpPr/>
          <p:nvPr/>
        </p:nvSpPr>
        <p:spPr>
          <a:xfrm>
            <a:off x="2852640" y="2443899"/>
            <a:ext cx="2817360" cy="1826640"/>
          </a:xfrm>
          <a:prstGeom prst="rect">
            <a:avLst/>
          </a:prstGeom>
          <a:ln w="25560">
            <a:solidFill>
              <a:schemeClr val="tx1"/>
            </a:solidFill>
            <a:miter/>
          </a:ln>
        </p:spPr>
      </p:sp>
      <p:sp>
        <p:nvSpPr>
          <p:cNvPr id="86" name="CustomShape 4"/>
          <p:cNvSpPr/>
          <p:nvPr/>
        </p:nvSpPr>
        <p:spPr>
          <a:xfrm>
            <a:off x="2852640" y="4677660"/>
            <a:ext cx="2817360" cy="455040"/>
          </a:xfrm>
          <a:prstGeom prst="rect">
            <a:avLst/>
          </a:prstGeom>
          <a:ln w="25560">
            <a:solidFill>
              <a:schemeClr val="tx1"/>
            </a:solidFill>
            <a:miter/>
          </a:ln>
        </p:spPr>
      </p:sp>
      <p:sp>
        <p:nvSpPr>
          <p:cNvPr id="87" name="CustomShape 5"/>
          <p:cNvSpPr/>
          <p:nvPr/>
        </p:nvSpPr>
        <p:spPr>
          <a:xfrm>
            <a:off x="3836880" y="4705938"/>
            <a:ext cx="73872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Text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3742200" y="4286839"/>
            <a:ext cx="82224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765240" y="3886200"/>
            <a:ext cx="90468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3744360" y="2438280"/>
            <a:ext cx="94140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Line 9"/>
          <p:cNvSpPr/>
          <p:nvPr/>
        </p:nvSpPr>
        <p:spPr>
          <a:xfrm>
            <a:off x="2852640" y="2895480"/>
            <a:ext cx="2819160" cy="0"/>
          </a:xfrm>
          <a:prstGeom prst="line">
            <a:avLst/>
          </a:prstGeom>
          <a:ln w="25560" cap="rnd">
            <a:solidFill>
              <a:schemeClr val="tx1"/>
            </a:solidFill>
            <a:custDash>
              <a:ds d="71000" sp="71000"/>
            </a:custDash>
            <a:round/>
          </a:ln>
        </p:spPr>
      </p:sp>
      <p:sp>
        <p:nvSpPr>
          <p:cNvPr id="92" name="Line 10"/>
          <p:cNvSpPr/>
          <p:nvPr/>
        </p:nvSpPr>
        <p:spPr>
          <a:xfrm>
            <a:off x="2852640" y="3886200"/>
            <a:ext cx="2819160" cy="0"/>
          </a:xfrm>
          <a:prstGeom prst="line">
            <a:avLst/>
          </a:prstGeom>
          <a:ln w="25560" cap="rnd">
            <a:solidFill>
              <a:schemeClr val="tx1"/>
            </a:solidFill>
            <a:custDash>
              <a:ds d="71000" sp="71000"/>
            </a:custDash>
            <a:round/>
          </a:ln>
        </p:spPr>
      </p:sp>
      <p:sp>
        <p:nvSpPr>
          <p:cNvPr id="93" name="Line 11"/>
          <p:cNvSpPr/>
          <p:nvPr/>
        </p:nvSpPr>
        <p:spPr>
          <a:xfrm flipV="1">
            <a:off x="4224240" y="3504960"/>
            <a:ext cx="0" cy="38124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</p:sp>
      <p:sp>
        <p:nvSpPr>
          <p:cNvPr id="94" name="Line 12"/>
          <p:cNvSpPr/>
          <p:nvPr/>
        </p:nvSpPr>
        <p:spPr>
          <a:xfrm>
            <a:off x="4224240" y="2895480"/>
            <a:ext cx="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type="triangle" w="med" len="med"/>
          </a:ln>
        </p:spPr>
      </p:sp>
      <p:sp>
        <p:nvSpPr>
          <p:cNvPr id="95" name="CustomShape 13"/>
          <p:cNvSpPr/>
          <p:nvPr/>
        </p:nvSpPr>
        <p:spPr>
          <a:xfrm>
            <a:off x="1980720" y="2286000"/>
            <a:ext cx="75672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2390040" y="5004000"/>
            <a:ext cx="348480" cy="45432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Trade Gothic LT Std"/>
              </a:rPr>
              <a:t>Process state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stantia"/>
              </a:rPr>
              <a:t>As a process executes, it changes </a:t>
            </a:r>
            <a:r>
              <a:rPr lang="en-US" sz="3200" b="1" i="1" dirty="0">
                <a:solidFill>
                  <a:srgbClr val="000000"/>
                </a:solidFill>
                <a:latin typeface="Constantia"/>
              </a:rPr>
              <a:t>state</a:t>
            </a:r>
            <a:endParaRPr dirty="0">
              <a:solidFill>
                <a:srgbClr val="000000"/>
              </a:solidFill>
            </a:endParaRPr>
          </a:p>
          <a:p>
            <a:pPr lvl="1">
              <a:buSzPct val="25000"/>
              <a:buFont typeface="StarSymbol"/>
              <a:buChar char=""/>
            </a:pPr>
            <a:r>
              <a:rPr lang="en-US" sz="2800" i="1" dirty="0">
                <a:solidFill>
                  <a:srgbClr val="000000"/>
                </a:solidFill>
                <a:latin typeface="Constantia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tantia"/>
              </a:rPr>
              <a:t>:  The process is being created.</a:t>
            </a:r>
            <a:endParaRPr dirty="0">
              <a:solidFill>
                <a:srgbClr val="000000"/>
              </a:solidFill>
            </a:endParaRPr>
          </a:p>
          <a:p>
            <a:pPr lvl="1">
              <a:buSzPct val="25000"/>
              <a:buFont typeface="StarSymbol"/>
              <a:buChar char=""/>
            </a:pPr>
            <a:r>
              <a:rPr lang="en-US" sz="2800" i="1" dirty="0">
                <a:solidFill>
                  <a:srgbClr val="000000"/>
                </a:solidFill>
                <a:latin typeface="Constantia"/>
              </a:rPr>
              <a:t>Ready</a:t>
            </a:r>
            <a:r>
              <a:rPr lang="en-US" sz="2800" dirty="0">
                <a:solidFill>
                  <a:srgbClr val="000000"/>
                </a:solidFill>
                <a:latin typeface="Constantia"/>
              </a:rPr>
              <a:t>:  The process is waiting to be assigned to a processor.</a:t>
            </a:r>
            <a:endParaRPr dirty="0">
              <a:solidFill>
                <a:srgbClr val="000000"/>
              </a:solidFill>
            </a:endParaRPr>
          </a:p>
          <a:p>
            <a:pPr lvl="1">
              <a:buSzPct val="25000"/>
              <a:buFont typeface="StarSymbol"/>
              <a:buChar char=""/>
            </a:pPr>
            <a:r>
              <a:rPr lang="en-US" sz="2800" i="1" dirty="0">
                <a:solidFill>
                  <a:srgbClr val="000000"/>
                </a:solidFill>
                <a:latin typeface="Constantia"/>
              </a:rPr>
              <a:t>Running</a:t>
            </a:r>
            <a:r>
              <a:rPr lang="en-US" sz="2800" dirty="0">
                <a:solidFill>
                  <a:srgbClr val="000000"/>
                </a:solidFill>
                <a:latin typeface="Constantia"/>
              </a:rPr>
              <a:t>:  Instructions are being executed.</a:t>
            </a:r>
            <a:endParaRPr dirty="0">
              <a:solidFill>
                <a:srgbClr val="000000"/>
              </a:solidFill>
            </a:endParaRPr>
          </a:p>
          <a:p>
            <a:pPr lvl="1">
              <a:buSzPct val="25000"/>
              <a:buFont typeface="StarSymbol"/>
              <a:buChar char=""/>
            </a:pPr>
            <a:r>
              <a:rPr lang="en-US" sz="2800" i="1" dirty="0">
                <a:solidFill>
                  <a:srgbClr val="000000"/>
                </a:solidFill>
                <a:latin typeface="Constantia"/>
              </a:rPr>
              <a:t>Waiting or blocked</a:t>
            </a:r>
            <a:r>
              <a:rPr lang="en-US" sz="2800" dirty="0">
                <a:solidFill>
                  <a:srgbClr val="000000"/>
                </a:solidFill>
                <a:latin typeface="Constantia"/>
              </a:rPr>
              <a:t>:  The process is waiting for some event to occur.</a:t>
            </a:r>
            <a:endParaRPr dirty="0">
              <a:solidFill>
                <a:srgbClr val="000000"/>
              </a:solidFill>
            </a:endParaRPr>
          </a:p>
          <a:p>
            <a:pPr lvl="1">
              <a:buSzPct val="25000"/>
              <a:buFont typeface="StarSymbol"/>
              <a:buChar char=""/>
            </a:pPr>
            <a:r>
              <a:rPr lang="en-US" sz="2800" i="1" dirty="0">
                <a:solidFill>
                  <a:srgbClr val="000000"/>
                </a:solidFill>
                <a:latin typeface="Constantia"/>
              </a:rPr>
              <a:t>Terminate or Exit</a:t>
            </a:r>
            <a:r>
              <a:rPr lang="en-US" sz="2800" dirty="0">
                <a:solidFill>
                  <a:srgbClr val="000000"/>
                </a:solidFill>
                <a:latin typeface="Constantia"/>
              </a:rPr>
              <a:t>:  The process has finished execution.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Diagram of process state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1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59000" y="2468880"/>
            <a:ext cx="6418800" cy="2834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Trade Gothic LT Std"/>
              </a:rPr>
              <a:t>Process representation in OS	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Each process is represented as a process control block PCB or task control block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PCB contains many pieces of information associated with a specific process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Process state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Program counter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CPU registers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CPU scheduling information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Memory management information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I/O status information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Accounting information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Calibri"/>
              </a:rPr>
              <a:t>Process Control Block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480" y="1784160"/>
            <a:ext cx="2817360" cy="4385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873749-4F07-415D-B7D9-36D9EB1ADEA0}"/>
              </a:ext>
            </a:extLst>
          </p:cNvPr>
          <p:cNvSpPr txBox="1"/>
          <p:nvPr/>
        </p:nvSpPr>
        <p:spPr>
          <a:xfrm>
            <a:off x="5648325" y="3524250"/>
            <a:ext cx="33182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*</a:t>
            </a:r>
            <a:r>
              <a:rPr lang="en-US" dirty="0">
                <a:cs typeface="Calibri"/>
              </a:rPr>
              <a:t>multiple sets of registers and stacks in the multithreaded world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Trade Gothic LT Std"/>
              </a:rPr>
              <a:t>Support for multiple threads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In single threaded model, only one thread of execution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Only one thing can be done at a time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In word processor, cannot type and spell check at the same time</a:t>
            </a:r>
            <a:endParaRPr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rade Gothic LT Std"/>
              </a:rPr>
              <a:t>Many modern OS’s expanded process concept to support multiple threads</a:t>
            </a:r>
            <a:endParaRPr dirty="0">
              <a:solidFill>
                <a:srgbClr val="000000"/>
              </a:solidFill>
              <a:cs typeface="Calibri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Multiple tasks can be performed at once</a:t>
            </a:r>
            <a:endParaRPr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PCB is expanded to include info for each thread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304920"/>
            <a:ext cx="8227440" cy="11408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Trade Gothic LT Std"/>
              </a:rPr>
              <a:t>Process scheduling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Objective of multiprogramming:</a:t>
            </a:r>
            <a:endParaRPr sz="2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Have some process running at all time</a:t>
            </a:r>
            <a:endParaRPr sz="2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Keep CPU(s) busy</a:t>
            </a:r>
            <a:endParaRPr sz="2800" dirty="0">
              <a:solidFill>
                <a:srgbClr val="000000"/>
              </a:solidFill>
            </a:endParaRPr>
          </a:p>
          <a:p>
            <a:pPr lvl="1">
              <a:buFont typeface="StarSymbol"/>
              <a:buChar char=""/>
            </a:pPr>
            <a:endParaRPr lang="en-US" sz="2800" dirty="0">
              <a:solidFill>
                <a:srgbClr val="000000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Objective of time sharing:</a:t>
            </a:r>
            <a:endParaRPr sz="2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Switch CPU(s) among processes frequently</a:t>
            </a:r>
            <a:endParaRPr sz="2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Allow user to interact with each running process</a:t>
            </a:r>
            <a:endParaRPr sz="2800" dirty="0">
              <a:solidFill>
                <a:srgbClr val="000000"/>
              </a:solidFill>
            </a:endParaRPr>
          </a:p>
          <a:p>
            <a:pPr lvl="1">
              <a:buFont typeface="StarSymbol"/>
              <a:buChar char=""/>
            </a:pPr>
            <a:endParaRPr lang="en-US" sz="2800" dirty="0">
              <a:solidFill>
                <a:srgbClr val="000000"/>
              </a:solidFill>
              <a:latin typeface="Trade Gothic LT Std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rade Gothic LT Std"/>
              </a:rPr>
              <a:t>To meet these objectives process scheduler selects an available process for execution on the CPU</a:t>
            </a:r>
            <a:endParaRPr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1120</Words>
  <Application>Microsoft Macintosh PowerPoint</Application>
  <PresentationFormat>On-screen Show (4:3)</PresentationFormat>
  <Paragraphs>184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Constantia</vt:lpstr>
      <vt:lpstr>DejaVu Sans</vt:lpstr>
      <vt:lpstr>StarSymbol</vt:lpstr>
      <vt:lpstr>Times New Roman</vt:lpstr>
      <vt:lpstr>Trade Gothic LT Std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61</cp:revision>
  <dcterms:modified xsi:type="dcterms:W3CDTF">2018-03-16T15:42:49Z</dcterms:modified>
</cp:coreProperties>
</file>