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/>
    <p:restoredTop sz="82409"/>
  </p:normalViewPr>
  <p:slideViewPr>
    <p:cSldViewPr snapToGrid="0" snapToObjects="1">
      <p:cViewPr varScale="1">
        <p:scale>
          <a:sx n="97" d="100"/>
          <a:sy n="97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FD1A85D-8963-4434-B2DB-CFA8397F8002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gital_Research" TargetMode="External"/><Relationship Id="rId3" Type="http://schemas.openxmlformats.org/officeDocument/2006/relationships/hyperlink" Target="http://en.wikipedia.org/wiki/Operating_system" TargetMode="External"/><Relationship Id="rId7" Type="http://schemas.openxmlformats.org/officeDocument/2006/relationships/hyperlink" Target="http://en.wikipedia.org/wiki/Gary_Kildal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icrocomputer" TargetMode="External"/><Relationship Id="rId11" Type="http://schemas.openxmlformats.org/officeDocument/2006/relationships/hyperlink" Target="http://en.wikipedia.org/wiki/16-bit_processor" TargetMode="External"/><Relationship Id="rId5" Type="http://schemas.openxmlformats.org/officeDocument/2006/relationships/hyperlink" Target="http://en.wikipedia.org/wiki/Intel_8085" TargetMode="External"/><Relationship Id="rId10" Type="http://schemas.openxmlformats.org/officeDocument/2006/relationships/hyperlink" Target="http://en.wikipedia.org/wiki/Kilobyte" TargetMode="External"/><Relationship Id="rId4" Type="http://schemas.openxmlformats.org/officeDocument/2006/relationships/hyperlink" Target="http://en.wikipedia.org/wiki/Intel_8080" TargetMode="External"/><Relationship Id="rId9" Type="http://schemas.openxmlformats.org/officeDocument/2006/relationships/hyperlink" Target="http://en.wikipedia.org/wiki/8-bit_processo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66200D1C-F028-4A84-9D1A-0A69EF90B358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67475DEF-5F2E-4DDE-A0FD-8B9F04CF865B}" type="slidenum">
              <a:rPr lang="en-US" sz="1200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2CECFDC-8632-4A35-8B28-6CD7ECBCE923}" type="slidenum">
              <a:rPr lang="en-US" sz="1200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7EF4B6C0-55AB-4173-9A79-8391A0ED4E1A}" type="slidenum">
              <a:rPr lang="en-US" sz="140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fld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7440" cy="418788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b="1"/>
              <a:t>Control Program for Microcomputers</a:t>
            </a:r>
            <a:endParaRPr/>
          </a:p>
          <a:p>
            <a:endParaRPr/>
          </a:p>
          <a:p>
            <a:r>
              <a:rPr lang="en-US"/>
              <a:t>was a mass-market </a:t>
            </a:r>
            <a:r>
              <a:rPr lang="en-US" u="sng">
                <a:solidFill>
                  <a:srgbClr val="000000"/>
                </a:solidFill>
                <a:hlinkClick r:id="rId3"/>
              </a:rPr>
              <a:t>operating system</a:t>
            </a:r>
            <a:r>
              <a:rPr lang="en-US">
                <a:solidFill>
                  <a:srgbClr val="000000"/>
                </a:solidFill>
              </a:rPr>
              <a:t> created for </a:t>
            </a:r>
            <a:r>
              <a:rPr lang="en-US" u="sng">
                <a:solidFill>
                  <a:srgbClr val="000000"/>
                </a:solidFill>
                <a:hlinkClick r:id="rId4"/>
              </a:rPr>
              <a:t>Intel 8080</a:t>
            </a:r>
            <a:r>
              <a:rPr lang="en-US">
                <a:solidFill>
                  <a:srgbClr val="000000"/>
                </a:solidFill>
              </a:rPr>
              <a:t>/</a:t>
            </a:r>
            <a:r>
              <a:rPr lang="en-US" u="sng">
                <a:solidFill>
                  <a:srgbClr val="000000"/>
                </a:solidFill>
                <a:hlinkClick r:id="rId5"/>
              </a:rPr>
              <a:t>85</a:t>
            </a:r>
            <a:r>
              <a:rPr lang="en-US">
                <a:solidFill>
                  <a:srgbClr val="000000"/>
                </a:solidFill>
              </a:rPr>
              <a:t> based </a:t>
            </a:r>
            <a:r>
              <a:rPr lang="en-US" u="sng">
                <a:solidFill>
                  <a:srgbClr val="000000"/>
                </a:solidFill>
                <a:hlinkClick r:id="rId6"/>
              </a:rPr>
              <a:t>microcomputers</a:t>
            </a:r>
            <a:r>
              <a:rPr lang="en-US">
                <a:solidFill>
                  <a:srgbClr val="000000"/>
                </a:solidFill>
              </a:rPr>
              <a:t> by </a:t>
            </a:r>
            <a:r>
              <a:rPr lang="en-US" u="sng">
                <a:solidFill>
                  <a:srgbClr val="000000"/>
                </a:solidFill>
                <a:hlinkClick r:id="rId7"/>
              </a:rPr>
              <a:t>Gary Kildall</a:t>
            </a:r>
            <a:r>
              <a:rPr lang="en-US">
                <a:solidFill>
                  <a:srgbClr val="000000"/>
                </a:solidFill>
              </a:rPr>
              <a:t> of </a:t>
            </a:r>
            <a:r>
              <a:rPr lang="en-US" u="sng">
                <a:solidFill>
                  <a:srgbClr val="000000"/>
                </a:solidFill>
                <a:hlinkClick r:id="rId8"/>
              </a:rPr>
              <a:t>Digital Research, Inc</a:t>
            </a:r>
            <a:r>
              <a:rPr lang="en-US">
                <a:solidFill>
                  <a:srgbClr val="000000"/>
                </a:solidFill>
              </a:rPr>
              <a:t> (Originally incorporated as "Intergalactic Digital Research") . Initially confined to single-tasking on </a:t>
            </a:r>
            <a:r>
              <a:rPr lang="en-US" u="sng">
                <a:solidFill>
                  <a:srgbClr val="000000"/>
                </a:solidFill>
                <a:hlinkClick r:id="rId9"/>
              </a:rPr>
              <a:t>8-bit processors</a:t>
            </a:r>
            <a:r>
              <a:rPr lang="en-US">
                <a:solidFill>
                  <a:srgbClr val="000000"/>
                </a:solidFill>
              </a:rPr>
              <a:t> and no more than 64 </a:t>
            </a:r>
            <a:r>
              <a:rPr lang="en-US" u="sng">
                <a:solidFill>
                  <a:srgbClr val="000000"/>
                </a:solidFill>
                <a:hlinkClick r:id="rId10"/>
              </a:rPr>
              <a:t>kilobytes</a:t>
            </a:r>
            <a:r>
              <a:rPr lang="en-US">
                <a:solidFill>
                  <a:srgbClr val="000000"/>
                </a:solidFill>
              </a:rPr>
              <a:t> of memory, later versions of CP/M added multi-user variations, and were migrated to </a:t>
            </a:r>
            <a:r>
              <a:rPr lang="en-US" u="sng">
                <a:solidFill>
                  <a:srgbClr val="000000"/>
                </a:solidFill>
                <a:hlinkClick r:id="rId11"/>
              </a:rPr>
              <a:t>16-bit processors</a:t>
            </a:r>
            <a:r>
              <a:rPr lang="en-US">
                <a:solidFill>
                  <a:srgbClr val="000000"/>
                </a:solidFill>
              </a:rPr>
              <a:t> (Wikipedia).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CFABAE6D-7B7B-4071-8D9F-08EE3AD46838}" type="slidenum">
              <a:rPr lang="en-US" sz="2300">
                <a:solidFill>
                  <a:srgbClr val="000000"/>
                </a:solidFill>
                <a:latin typeface="Verdana"/>
                <a:ea typeface="ＭＳ Ｐゴシック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78000" y="8841960"/>
            <a:ext cx="3042360" cy="46440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55C65DF6-9660-40BB-B3D8-AF764AE1F022}" type="slidenum">
              <a:rPr lang="en-US" sz="2300">
                <a:solidFill>
                  <a:srgbClr val="000000"/>
                </a:solidFill>
                <a:latin typeface="Verdana"/>
                <a:ea typeface="ＭＳ Ｐゴシック"/>
              </a:rPr>
              <a:t>10</a:t>
            </a:fld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02000" y="4421520"/>
            <a:ext cx="5618160" cy="4109400"/>
          </a:xfrm>
          <a:prstGeom prst="rect">
            <a:avLst/>
          </a:prstGeom>
        </p:spPr>
        <p:txBody>
          <a:bodyPr wrap="none" lIns="93240" tIns="46800" rIns="93240" bIns="4680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9120"/>
            <a:ext cx="2016720" cy="326160"/>
          </a:xfrm>
          <a:prstGeom prst="rect">
            <a:avLst/>
          </a:prstGeom>
        </p:spPr>
      </p:pic>
      <p:sp>
        <p:nvSpPr>
          <p:cNvPr id="5" name="Line 1"/>
          <p:cNvSpPr/>
          <p:nvPr/>
        </p:nvSpPr>
        <p:spPr>
          <a:xfrm>
            <a:off x="457200" y="365760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6720" cy="326160"/>
          </a:xfrm>
          <a:prstGeom prst="rect">
            <a:avLst/>
          </a:prstGeom>
        </p:spPr>
      </p:pic>
      <p:sp>
        <p:nvSpPr>
          <p:cNvPr id="37" name="Line 1"/>
          <p:cNvSpPr/>
          <p:nvPr/>
        </p:nvSpPr>
        <p:spPr>
          <a:xfrm>
            <a:off x="457200" y="1523880"/>
            <a:ext cx="8229600" cy="0"/>
          </a:xfrm>
          <a:prstGeom prst="line">
            <a:avLst/>
          </a:prstGeom>
          <a:ln w="38160">
            <a:solidFill>
              <a:srgbClr val="96172E"/>
            </a:solidFill>
            <a:round/>
          </a:ln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05720" y="6365160"/>
            <a:ext cx="2016720" cy="326160"/>
          </a:xfrm>
          <a:prstGeom prst="rect">
            <a:avLst/>
          </a:prstGeom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emu.org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828800"/>
            <a:ext cx="8228520" cy="17704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Bare metal OS project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61880" y="3705480"/>
            <a:ext cx="8223840" cy="1751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16640" y="533520"/>
            <a:ext cx="8949960" cy="5797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Skills needed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Skills that you need to complete the project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x86 Segmentation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UNIX Commands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C Programming Language Basics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Project outline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5 mini projects 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~ 1 week each, progressively more difficult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Tested 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Qemu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- </a:t>
            </a:r>
            <a:r>
              <a:rPr lang="en-US" sz="3200" u="sng" dirty="0">
                <a:solidFill>
                  <a:srgbClr val="179779"/>
                </a:solidFill>
                <a:latin typeface="Trade Gothic LT Std"/>
                <a:hlinkClick r:id="rId2"/>
              </a:rPr>
              <a:t>https://www.qemu.org/</a:t>
            </a:r>
            <a:endParaRPr lang="en-US" sz="3200" u="sng" dirty="0">
              <a:solidFill>
                <a:srgbClr val="179779"/>
              </a:solidFill>
              <a:latin typeface="Trade Gothic LT Std"/>
            </a:endParaRP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Standard Linux tools: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16-bit tools: </a:t>
            </a: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bcc</a:t>
            </a: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 compiler, </a:t>
            </a: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as86</a:t>
            </a: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 assembler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79779"/>
                </a:solidFill>
                <a:latin typeface="Trade Gothic LT Std"/>
              </a:rPr>
              <a:t>dd</a:t>
            </a: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 </a:t>
            </a: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command for floppy image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79779"/>
                </a:solidFill>
                <a:latin typeface="Trade Gothic LT Std"/>
              </a:rPr>
              <a:t>hexedit</a:t>
            </a: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 </a:t>
            </a: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for binary files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Project A – Hello World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Two assembly files provided: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bootloader </a:t>
            </a: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assembly file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79779"/>
                </a:solidFill>
                <a:latin typeface="Trade Gothic LT Std"/>
              </a:rPr>
              <a:t>kernel</a:t>
            </a: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 assembly file that writes to memory</a:t>
            </a: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Students write a simple kernel in C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Printed </a:t>
            </a: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Hello World 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by writing to video memory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Project B - Kernel Interrupts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Three assembly routines provided: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Make interrupt call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Modify Interrupt Vector Table for Interrupt 21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Call students' C functions</a:t>
            </a: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Students write: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Print String to console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Read string from keyboard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Read sector to buffer</a:t>
            </a:r>
          </a:p>
          <a:p>
            <a:pPr lvl="1"/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 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Result: Print a text file from disk to the screen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Project C - Read, Execute, Kill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Read a file from disk 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to a buffer, using a directory sector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Execute a program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: Read file, copy to 0x2000 memory block, call </a:t>
            </a: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LaunchProgram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(provided)‏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Shell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: prompt user, print text files, execute program files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Terminate program system call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: reloads the shell when programs finish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Project D - Single-Process OS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Write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- create new file, copy buffer to new file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Delete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- remove file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Add commands to shell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: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copy,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delete,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create a text file,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print directory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Project E - Multi-Processing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Assembly functions provided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initialize system timer,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receive timer interrupts,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call user routine,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set up stack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Students write </a:t>
            </a: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round-robin scheduler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, runs on timer interrupts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Additional shell commands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: execute as a background process, kill processes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Success Factors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Provide detailed step-by-step instructions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Minimize prewritten assembly code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Give clear instructions on calling functions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Keep it simple - approximate DOS, not UNIX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Use BIOS calls, not device drivers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No advanced data structures, binary math, stack handling, or extra assembly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Building an OS from scratch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Constantia"/>
              </a:rPr>
              <a:t>A project for an introductory OS course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Constantia"/>
              </a:rPr>
              <a:t>Designed by Michael Black at American University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rgbClr val="179779"/>
                </a:solidFill>
                <a:latin typeface="Constantia"/>
              </a:rPr>
              <a:t>http://</a:t>
            </a:r>
            <a:r>
              <a:rPr lang="en-US" sz="3200" u="sng" dirty="0" err="1">
                <a:solidFill>
                  <a:srgbClr val="179779"/>
                </a:solidFill>
                <a:latin typeface="Constantia"/>
              </a:rPr>
              <a:t>www.michaeldblack.org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Calibri"/>
              </a:rPr>
              <a:t>Building an OS from scratch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456840" y="1604160"/>
            <a:ext cx="8227080" cy="45252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8F8F8"/>
                </a:solidFill>
              </a:rPr>
              <a:t>Operating Systems Course Should Have an Operating Systems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Arial"/>
                <a:ea typeface="ＭＳ Ｐゴシック"/>
              </a:rPr>
              <a:t>Bare metal system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Constantia"/>
              </a:rPr>
              <a:t>No simulator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Constantia"/>
              </a:rPr>
              <a:t>No underlying system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Constantia"/>
              </a:rPr>
              <a:t>No prewritten code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Existing Bare-Metal Systems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281844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Minix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EAEAEA"/>
                </a:solidFill>
                <a:latin typeface="Trade Gothic LT Std"/>
              </a:rPr>
              <a:t>GeekOS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Good for upper-level  or graduate courses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Need a simpler project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1676520"/>
            <a:ext cx="5637600" cy="4570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Want vs Need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29707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Functionality of CP/M 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Teach/review essential concepts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Accessible to sophomore students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320" y="1668600"/>
            <a:ext cx="5256720" cy="4502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Key Characteristics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Be bare metal: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boot loading, disk drivers, console drivers</a:t>
            </a: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Be "real":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program execution, interrupts, processes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file system, shell</a:t>
            </a: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Trade Gothic LT Std"/>
              </a:rPr>
              <a:t>Would be nice: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GUI, virtual memory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Finished OS Characteristics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Has all functionality of older OS like CP/M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Trade Gothic LT Std"/>
              </a:rPr>
              <a:t>Can execute a program from a file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Command-line shell with necessary commands: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Directory listing, type, copy, delete, execute</a:t>
            </a: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Trade Gothic LT Std"/>
              </a:rPr>
              <a:t>Multiprocessing and basic memory management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04920"/>
            <a:ext cx="8228520" cy="11419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EAEAEA"/>
                </a:solidFill>
                <a:latin typeface="Trade Gothic LT Std"/>
              </a:rPr>
              <a:t>Goals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Minimize total lines of code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Minimal pre-written assembly code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EAEAEA"/>
                </a:solidFill>
                <a:latin typeface="Trade Gothic LT Std"/>
              </a:rPr>
              <a:t>Students write own kernel and all C functions</a:t>
            </a:r>
          </a:p>
          <a:p>
            <a:pPr lvl="1"/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3 components - </a:t>
            </a:r>
            <a:r>
              <a:rPr lang="en-US" sz="3200" dirty="0">
                <a:solidFill>
                  <a:srgbClr val="FF0000"/>
                </a:solidFill>
                <a:latin typeface="Trade Gothic LT Std"/>
              </a:rPr>
              <a:t>bootloader, kernel, shell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Run on </a:t>
            </a:r>
            <a:r>
              <a:rPr lang="en-US" sz="3200" b="1" dirty="0" err="1">
                <a:solidFill>
                  <a:srgbClr val="179779"/>
                </a:solidFill>
                <a:latin typeface="Trade Gothic LT Std"/>
              </a:rPr>
              <a:t>Qemu</a:t>
            </a:r>
            <a:r>
              <a:rPr lang="en-US" sz="3200" dirty="0">
                <a:solidFill>
                  <a:srgbClr val="179779"/>
                </a:solidFill>
                <a:latin typeface="Trade Gothic LT Std"/>
              </a:rPr>
              <a:t> simulator 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to develop and debug, also bootable from floppy disk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EAEAEA"/>
              </a:solidFill>
              <a:latin typeface="Trade Gothic LT Std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</a:t>
            </a:r>
            <a:r>
              <a:rPr lang="en-US" sz="3200" b="1" dirty="0" err="1">
                <a:solidFill>
                  <a:srgbClr val="EAEAEA"/>
                </a:solidFill>
                <a:latin typeface="Trade Gothic LT Std"/>
              </a:rPr>
              <a:t>Qemu</a:t>
            </a:r>
            <a:r>
              <a:rPr lang="en-US" sz="3200" dirty="0">
                <a:solidFill>
                  <a:srgbClr val="EAEAEA"/>
                </a:solidFill>
                <a:latin typeface="Trade Gothic LT Std"/>
              </a:rPr>
              <a:t> is an x86 hardware platform simulator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634</Words>
  <Application>Microsoft Macintosh PowerPoint</Application>
  <PresentationFormat>On-screen Show (4:3)</PresentationFormat>
  <Paragraphs>132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Constantia</vt:lpstr>
      <vt:lpstr>DejaVu Sans</vt:lpstr>
      <vt:lpstr>StarSymbol</vt:lpstr>
      <vt:lpstr>Times New Roman</vt:lpstr>
      <vt:lpstr>Trade Gothic LT Std</vt:lpstr>
      <vt:lpstr>Verdana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dcterms:modified xsi:type="dcterms:W3CDTF">2018-03-28T20:20:19Z</dcterms:modified>
</cp:coreProperties>
</file>