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9343"/>
  </p:normalViewPr>
  <p:slideViewPr>
    <p:cSldViewPr snapToGrid="0" snapToObjects="1">
      <p:cViewPr varScale="1">
        <p:scale>
          <a:sx n="80" d="100"/>
          <a:sy n="80" d="100"/>
        </p:scale>
        <p:origin x="2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74"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75"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93478C7D-06A8-45D2-8D06-3ABB55617C1A}" type="slidenum">
              <a:rPr lang="en-US"/>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702360" y="4421880"/>
            <a:ext cx="5616000" cy="4186440"/>
          </a:xfrm>
          <a:prstGeom prst="rect">
            <a:avLst/>
          </a:prstGeom>
        </p:spPr>
        <p:txBody>
          <a:bodyPr lIns="93240" tIns="46800" rIns="93240" bIns="46800"/>
          <a:lstStyle/>
          <a:p>
            <a:r>
              <a:rPr lang="en-US"/>
              <a:t>Hand out Semaphore Quiz.</a:t>
            </a:r>
            <a:endParaRPr/>
          </a:p>
          <a:p>
            <a:endParaRPr/>
          </a:p>
          <a:p>
            <a:r>
              <a:rPr lang="en-US"/>
              <a:t>Quiz due on Friday at start of class.</a:t>
            </a:r>
            <a:endParaRPr/>
          </a:p>
        </p:txBody>
      </p:sp>
      <p:sp>
        <p:nvSpPr>
          <p:cNvPr id="109" name="CustomShape 2"/>
          <p:cNvSpPr/>
          <p:nvPr/>
        </p:nvSpPr>
        <p:spPr>
          <a:xfrm>
            <a:off x="3978000" y="8841960"/>
            <a:ext cx="3040920" cy="462960"/>
          </a:xfrm>
          <a:prstGeom prst="rect">
            <a:avLst/>
          </a:prstGeom>
        </p:spPr>
        <p:txBody>
          <a:bodyPr lIns="93240" tIns="46800" rIns="93240" bIns="46800" anchor="b"/>
          <a:lstStyle/>
          <a:p>
            <a:pPr algn="r">
              <a:lnSpc>
                <a:spcPct val="100000"/>
              </a:lnSpc>
            </a:pPr>
            <a:fld id="{8A688A4C-66A6-441E-A120-3C4C6445820F}" type="slidenum">
              <a:rPr lang="en-US" sz="1200">
                <a:solidFill>
                  <a:srgbClr val="111111"/>
                </a:solidFill>
                <a:latin typeface="+mn-lt"/>
                <a:ea typeface="+mn-e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02360" y="4421880"/>
            <a:ext cx="5616000" cy="4186440"/>
          </a:xfrm>
          <a:prstGeom prst="rect">
            <a:avLst/>
          </a:prstGeom>
        </p:spPr>
        <p:txBody>
          <a:bodyPr lIns="93240" tIns="46800" rIns="93240" bIns="46800"/>
          <a:lstStyle/>
          <a:p>
            <a:endParaRPr/>
          </a:p>
        </p:txBody>
      </p:sp>
      <p:sp>
        <p:nvSpPr>
          <p:cNvPr id="127" name="CustomShape 2"/>
          <p:cNvSpPr/>
          <p:nvPr/>
        </p:nvSpPr>
        <p:spPr>
          <a:xfrm>
            <a:off x="3978000" y="8841960"/>
            <a:ext cx="3040920" cy="462960"/>
          </a:xfrm>
          <a:prstGeom prst="rect">
            <a:avLst/>
          </a:prstGeom>
        </p:spPr>
        <p:txBody>
          <a:bodyPr lIns="93240" tIns="46800" rIns="93240" bIns="46800" anchor="b"/>
          <a:lstStyle/>
          <a:p>
            <a:pPr>
              <a:lnSpc>
                <a:spcPct val="100000"/>
              </a:lnSpc>
            </a:pPr>
            <a:fld id="{58D5F788-E597-490C-AB98-8D9CD46B9CE2}" type="slidenum">
              <a:rPr lang="en-US" sz="2400">
                <a:solidFill>
                  <a:srgbClr val="000000"/>
                </a:solidFill>
                <a:latin typeface="Arial"/>
                <a:ea typeface="ＭＳ Ｐゴシック"/>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978000" y="8841960"/>
            <a:ext cx="3040920" cy="462960"/>
          </a:xfrm>
          <a:prstGeom prst="rect">
            <a:avLst/>
          </a:prstGeom>
        </p:spPr>
        <p:txBody>
          <a:bodyPr lIns="93240" tIns="46800" rIns="93240" bIns="46800" anchor="b"/>
          <a:lstStyle/>
          <a:p>
            <a:pPr>
              <a:lnSpc>
                <a:spcPct val="100000"/>
              </a:lnSpc>
            </a:pPr>
            <a:fld id="{40D89BA7-BBAC-4E7B-B49C-9416E5C1895C}" type="slidenum">
              <a:rPr lang="en-US" sz="1400">
                <a:solidFill>
                  <a:srgbClr val="000000"/>
                </a:solidFill>
                <a:latin typeface="Times New Roman"/>
                <a:ea typeface="ＭＳ Ｐゴシック"/>
              </a:rPr>
              <a:t>11</a:t>
            </a:fld>
            <a:endParaRPr/>
          </a:p>
        </p:txBody>
      </p:sp>
      <p:sp>
        <p:nvSpPr>
          <p:cNvPr id="129" name="PlaceHolder 2"/>
          <p:cNvSpPr>
            <a:spLocks noGrp="1"/>
          </p:cNvSpPr>
          <p:nvPr>
            <p:ph type="body"/>
          </p:nvPr>
        </p:nvSpPr>
        <p:spPr>
          <a:xfrm>
            <a:off x="702360" y="4421880"/>
            <a:ext cx="5616000" cy="4186440"/>
          </a:xfrm>
          <a:prstGeom prst="rect">
            <a:avLst/>
          </a:prstGeom>
        </p:spPr>
        <p:txBody>
          <a:bodyPr lIns="93240" tIns="46800" rIns="93240" bIns="46800"/>
          <a:lstStyle/>
          <a:p>
            <a:r>
              <a:rPr lang="en-US" b="1" dirty="0">
                <a:ea typeface="ＭＳ Ｐゴシック"/>
              </a:rPr>
              <a:t>Notes Questions: </a:t>
            </a:r>
            <a:r>
              <a:rPr lang="en-US" dirty="0">
                <a:ea typeface="ＭＳ Ｐゴシック"/>
              </a:rPr>
              <a:t>What events would processes P0 and P1 be waiting for?  How does this wait cause a deadlock?</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02360" y="4421880"/>
            <a:ext cx="5616000" cy="4186440"/>
          </a:xfrm>
          <a:prstGeom prst="rect">
            <a:avLst/>
          </a:prstGeom>
        </p:spPr>
        <p:txBody>
          <a:bodyPr lIns="93240" tIns="46800" rIns="93240" bIns="46800"/>
          <a:lstStyle/>
          <a:p>
            <a:r>
              <a:rPr lang="en-US"/>
              <a:t>Today we will explore using semaphores to solve a sample bounded buffer problem.</a:t>
            </a:r>
            <a:endParaRPr/>
          </a:p>
        </p:txBody>
      </p:sp>
      <p:sp>
        <p:nvSpPr>
          <p:cNvPr id="131" name="CustomShape 2"/>
          <p:cNvSpPr/>
          <p:nvPr/>
        </p:nvSpPr>
        <p:spPr>
          <a:xfrm>
            <a:off x="3978000" y="8841960"/>
            <a:ext cx="3040920" cy="462960"/>
          </a:xfrm>
          <a:prstGeom prst="rect">
            <a:avLst/>
          </a:prstGeom>
        </p:spPr>
        <p:txBody>
          <a:bodyPr lIns="93240" tIns="46800" rIns="93240" bIns="46800" anchor="b"/>
          <a:lstStyle/>
          <a:p>
            <a:pPr>
              <a:lnSpc>
                <a:spcPct val="100000"/>
              </a:lnSpc>
            </a:pPr>
            <a:fld id="{239934BE-C55D-4407-81A8-C5A6361B2EC2}" type="slidenum">
              <a:rPr lang="en-US" sz="2300">
                <a:solidFill>
                  <a:srgbClr val="000000"/>
                </a:solidFill>
                <a:latin typeface="Verdana"/>
                <a:ea typeface="ＭＳ Ｐゴシック"/>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3978000" y="8841960"/>
            <a:ext cx="3040920" cy="462960"/>
          </a:xfrm>
          <a:prstGeom prst="rect">
            <a:avLst/>
          </a:prstGeom>
        </p:spPr>
        <p:txBody>
          <a:bodyPr lIns="93240" tIns="46800" rIns="93240" bIns="46800" anchor="b"/>
          <a:lstStyle/>
          <a:p>
            <a:pPr>
              <a:lnSpc>
                <a:spcPct val="100000"/>
              </a:lnSpc>
            </a:pPr>
            <a:fld id="{FFBDBF39-E0CE-4F11-A3AE-FC3B780ABFAE}" type="slidenum">
              <a:rPr lang="en-US" sz="1400">
                <a:solidFill>
                  <a:srgbClr val="000000"/>
                </a:solidFill>
                <a:latin typeface="Times New Roman"/>
                <a:ea typeface="ＭＳ Ｐゴシック"/>
              </a:rPr>
              <a:t>13</a:t>
            </a:fld>
            <a:endParaRPr/>
          </a:p>
        </p:txBody>
      </p:sp>
      <p:sp>
        <p:nvSpPr>
          <p:cNvPr id="133" name="PlaceHolder 2"/>
          <p:cNvSpPr>
            <a:spLocks noGrp="1"/>
          </p:cNvSpPr>
          <p:nvPr>
            <p:ph type="body"/>
          </p:nvPr>
        </p:nvSpPr>
        <p:spPr>
          <a:xfrm>
            <a:off x="702360" y="4421880"/>
            <a:ext cx="5616000" cy="4186440"/>
          </a:xfrm>
          <a:prstGeom prst="rect">
            <a:avLst/>
          </a:prstGeom>
        </p:spPr>
        <p:txBody>
          <a:bodyPr lIns="93240" tIns="46800" rIns="93240" bIns="46800"/>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78000" y="8841960"/>
            <a:ext cx="3040920" cy="462960"/>
          </a:xfrm>
          <a:prstGeom prst="rect">
            <a:avLst/>
          </a:prstGeom>
        </p:spPr>
        <p:txBody>
          <a:bodyPr lIns="93240" tIns="46800" rIns="93240" bIns="46800" anchor="b"/>
          <a:lstStyle/>
          <a:p>
            <a:pPr>
              <a:lnSpc>
                <a:spcPct val="100000"/>
              </a:lnSpc>
            </a:pPr>
            <a:fld id="{FC950341-B982-4250-8371-24DE908D8BAF}" type="slidenum">
              <a:rPr lang="en-US" sz="1400">
                <a:solidFill>
                  <a:srgbClr val="000000"/>
                </a:solidFill>
                <a:latin typeface="Times New Roman"/>
                <a:ea typeface="ＭＳ Ｐゴシック"/>
              </a:rPr>
              <a:t>14</a:t>
            </a:fld>
            <a:endParaRPr/>
          </a:p>
        </p:txBody>
      </p:sp>
      <p:sp>
        <p:nvSpPr>
          <p:cNvPr id="135" name="PlaceHolder 2"/>
          <p:cNvSpPr>
            <a:spLocks noGrp="1"/>
          </p:cNvSpPr>
          <p:nvPr>
            <p:ph type="body"/>
          </p:nvPr>
        </p:nvSpPr>
        <p:spPr>
          <a:xfrm>
            <a:off x="702360" y="4421880"/>
            <a:ext cx="5616000" cy="4186440"/>
          </a:xfrm>
          <a:prstGeom prst="rect">
            <a:avLst/>
          </a:prstGeom>
        </p:spPr>
        <p:txBody>
          <a:bodyPr lIns="93240" tIns="46800" rIns="93240" bIns="46800"/>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3978000" y="8841960"/>
            <a:ext cx="3040920" cy="462960"/>
          </a:xfrm>
          <a:prstGeom prst="rect">
            <a:avLst/>
          </a:prstGeom>
        </p:spPr>
        <p:txBody>
          <a:bodyPr lIns="93240" tIns="46800" rIns="93240" bIns="46800" anchor="b"/>
          <a:lstStyle/>
          <a:p>
            <a:pPr>
              <a:lnSpc>
                <a:spcPct val="100000"/>
              </a:lnSpc>
            </a:pPr>
            <a:fld id="{52E2E099-166C-47AA-85B9-13D18385E60A}" type="slidenum">
              <a:rPr lang="en-US" sz="1400">
                <a:solidFill>
                  <a:srgbClr val="000000"/>
                </a:solidFill>
                <a:latin typeface="Times New Roman"/>
                <a:ea typeface="ＭＳ Ｐゴシック"/>
              </a:rPr>
              <a:t>15</a:t>
            </a:fld>
            <a:endParaRPr/>
          </a:p>
        </p:txBody>
      </p:sp>
      <p:sp>
        <p:nvSpPr>
          <p:cNvPr id="137" name="PlaceHolder 2"/>
          <p:cNvSpPr>
            <a:spLocks noGrp="1"/>
          </p:cNvSpPr>
          <p:nvPr>
            <p:ph type="body"/>
          </p:nvPr>
        </p:nvSpPr>
        <p:spPr>
          <a:xfrm>
            <a:off x="702360" y="4421880"/>
            <a:ext cx="5616000" cy="4186440"/>
          </a:xfrm>
          <a:prstGeom prst="rect">
            <a:avLst/>
          </a:prstGeom>
        </p:spPr>
        <p:txBody>
          <a:bodyPr lIns="93240" tIns="46800" rIns="93240" bIns="46800"/>
          <a:lstStyle/>
          <a:p>
            <a:pPr>
              <a:lnSpc>
                <a:spcPct val="100000"/>
              </a:lnSpc>
            </a:pPr>
            <a:r>
              <a:rPr lang="en-US" b="1">
                <a:ea typeface="ＭＳ Ｐゴシック"/>
              </a:rPr>
              <a:t>Notes Questions: </a:t>
            </a:r>
            <a:r>
              <a:rPr lang="en-US">
                <a:ea typeface="ＭＳ Ｐゴシック"/>
              </a:rPr>
              <a:t>Briefly describe the bounded-buffer problem.</a:t>
            </a: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978000" y="8841960"/>
            <a:ext cx="3040920" cy="462960"/>
          </a:xfrm>
          <a:prstGeom prst="rect">
            <a:avLst/>
          </a:prstGeom>
        </p:spPr>
        <p:txBody>
          <a:bodyPr lIns="93240" tIns="46800" rIns="93240" bIns="46800" anchor="b"/>
          <a:lstStyle/>
          <a:p>
            <a:pPr>
              <a:lnSpc>
                <a:spcPct val="100000"/>
              </a:lnSpc>
            </a:pPr>
            <a:fld id="{A6BD5B7E-EB65-4EB2-BE8D-7D7369D1356F}" type="slidenum">
              <a:rPr lang="en-US" sz="1400">
                <a:solidFill>
                  <a:srgbClr val="000000"/>
                </a:solidFill>
                <a:latin typeface="Times New Roman"/>
                <a:ea typeface="ＭＳ Ｐゴシック"/>
              </a:rPr>
              <a:t>2</a:t>
            </a:fld>
            <a:endParaRPr/>
          </a:p>
        </p:txBody>
      </p:sp>
      <p:sp>
        <p:nvSpPr>
          <p:cNvPr id="111" name="PlaceHolder 2"/>
          <p:cNvSpPr>
            <a:spLocks noGrp="1"/>
          </p:cNvSpPr>
          <p:nvPr>
            <p:ph type="body"/>
          </p:nvPr>
        </p:nvSpPr>
        <p:spPr>
          <a:xfrm>
            <a:off x="702360" y="4421880"/>
            <a:ext cx="5616000" cy="4186440"/>
          </a:xfrm>
          <a:prstGeom prst="rect">
            <a:avLst/>
          </a:prstGeom>
        </p:spPr>
        <p:txBody>
          <a:bodyPr lIns="93240" tIns="46800" rIns="93240" bIns="46800"/>
          <a:lstStyle/>
          <a:p>
            <a:pPr>
              <a:lnSpc>
                <a:spcPct val="100000"/>
              </a:lnSpc>
            </a:pPr>
            <a:r>
              <a:rPr lang="en-US"/>
              <a:t>A critical section is a section of code in each process that may be changing a common variable, updating a shared table, writing a file, and so on.</a:t>
            </a:r>
            <a:endParaRPr/>
          </a:p>
          <a:p>
            <a:pPr>
              <a:lnSpc>
                <a:spcPct val="100000"/>
              </a:lnSpc>
            </a:pPr>
            <a:endParaRPr/>
          </a:p>
          <a:p>
            <a:pPr>
              <a:lnSpc>
                <a:spcPct val="100000"/>
              </a:lnSpc>
            </a:pPr>
            <a:r>
              <a:rPr lang="en-US">
                <a:ea typeface="ＭＳ Ｐゴシック"/>
              </a:rPr>
              <a:t>The critical-section problem is to design a protocol that the process can use to cooperate. </a:t>
            </a:r>
            <a:endParaRPr/>
          </a:p>
          <a:p>
            <a:pPr>
              <a:lnSpc>
                <a:spcPct val="100000"/>
              </a:lnSpc>
            </a:pPr>
            <a:endParaRPr/>
          </a:p>
          <a:p>
            <a:pPr>
              <a:lnSpc>
                <a:spcPct val="100000"/>
              </a:lnSpc>
            </a:pPr>
            <a:r>
              <a:rPr lang="en-US">
                <a:ea typeface="ＭＳ Ｐゴシック"/>
              </a:rPr>
              <a:t>A solution to the critical-section problem must satisfy the following three requirements:</a:t>
            </a:r>
            <a:endParaRPr/>
          </a:p>
          <a:p>
            <a:pPr>
              <a:lnSpc>
                <a:spcPct val="10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3978000" y="8841960"/>
            <a:ext cx="3040920" cy="462960"/>
          </a:xfrm>
          <a:prstGeom prst="rect">
            <a:avLst/>
          </a:prstGeom>
        </p:spPr>
        <p:txBody>
          <a:bodyPr lIns="93240" tIns="46800" rIns="93240" bIns="46800" anchor="b"/>
          <a:lstStyle/>
          <a:p>
            <a:pPr>
              <a:lnSpc>
                <a:spcPct val="100000"/>
              </a:lnSpc>
            </a:pPr>
            <a:fld id="{5FF32DA8-F67A-4B16-B717-24E20EEA171F}" type="slidenum">
              <a:rPr lang="en-US" sz="1400">
                <a:solidFill>
                  <a:srgbClr val="000000"/>
                </a:solidFill>
                <a:latin typeface="Times New Roman"/>
                <a:ea typeface="ＭＳ Ｐゴシック"/>
              </a:rPr>
              <a:t>3</a:t>
            </a:fld>
            <a:endParaRPr/>
          </a:p>
        </p:txBody>
      </p:sp>
      <p:sp>
        <p:nvSpPr>
          <p:cNvPr id="113" name="PlaceHolder 2"/>
          <p:cNvSpPr>
            <a:spLocks noGrp="1"/>
          </p:cNvSpPr>
          <p:nvPr>
            <p:ph type="body"/>
          </p:nvPr>
        </p:nvSpPr>
        <p:spPr>
          <a:xfrm>
            <a:off x="702360" y="4421880"/>
            <a:ext cx="5616000" cy="4186440"/>
          </a:xfrm>
          <a:prstGeom prst="rect">
            <a:avLst/>
          </a:prstGeom>
        </p:spPr>
        <p:txBody>
          <a:bodyPr lIns="93240" tIns="46800" rIns="93240" bIns="46800"/>
          <a:lstStyle/>
          <a:p>
            <a:r>
              <a:rPr lang="en-US">
                <a:ea typeface="ＭＳ Ｐゴシック"/>
              </a:rPr>
              <a:t>Protocol description:</a:t>
            </a:r>
            <a:endParaRPr/>
          </a:p>
          <a:p>
            <a:endParaRPr/>
          </a:p>
          <a:p>
            <a:r>
              <a:rPr lang="en-US">
                <a:ea typeface="ＭＳ Ｐゴシック"/>
              </a:rPr>
              <a:t>Each process must request permission to enter its critical section (code in which this request is made --- entry section)</a:t>
            </a:r>
            <a:endParaRPr/>
          </a:p>
          <a:p>
            <a:endParaRPr/>
          </a:p>
          <a:p>
            <a:r>
              <a:rPr lang="en-US">
                <a:ea typeface="ＭＳ Ｐゴシック"/>
              </a:rPr>
              <a:t>Critical section code may be followed by an exit section.</a:t>
            </a:r>
            <a:endParaRPr/>
          </a:p>
          <a:p>
            <a:endParaRPr/>
          </a:p>
          <a:p>
            <a:r>
              <a:rPr lang="en-US">
                <a:ea typeface="ＭＳ Ｐゴシック"/>
              </a:rPr>
              <a:t>The remaining code is called the remainder section.</a:t>
            </a:r>
            <a:endParaRPr/>
          </a:p>
          <a:p>
            <a:endParaRPr/>
          </a:p>
          <a:p>
            <a:r>
              <a:rPr lang="en-US">
                <a:ea typeface="ＭＳ Ｐゴシック"/>
              </a:rPr>
              <a:t>Entry section and remainder section are highlighted.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02360" y="4421880"/>
            <a:ext cx="5616000" cy="4186440"/>
          </a:xfrm>
          <a:prstGeom prst="rect">
            <a:avLst/>
          </a:prstGeom>
        </p:spPr>
        <p:txBody>
          <a:bodyPr lIns="93240" tIns="46800" rIns="93240" bIns="46800"/>
          <a:lstStyle/>
          <a:p>
            <a:r>
              <a:rPr lang="en-US"/>
              <a:t>Four different approaches for solving the critical-section problem. We are going to discuss support from the OS.</a:t>
            </a:r>
            <a:endParaRPr/>
          </a:p>
          <a:p>
            <a:endParaRPr/>
          </a:p>
        </p:txBody>
      </p:sp>
      <p:sp>
        <p:nvSpPr>
          <p:cNvPr id="115" name="CustomShape 2"/>
          <p:cNvSpPr/>
          <p:nvPr/>
        </p:nvSpPr>
        <p:spPr>
          <a:xfrm>
            <a:off x="3978000" y="8841960"/>
            <a:ext cx="3040920" cy="462960"/>
          </a:xfrm>
          <a:prstGeom prst="rect">
            <a:avLst/>
          </a:prstGeom>
        </p:spPr>
        <p:txBody>
          <a:bodyPr lIns="93240" tIns="46800" rIns="93240" bIns="46800" anchor="b"/>
          <a:lstStyle/>
          <a:p>
            <a:pPr>
              <a:lnSpc>
                <a:spcPct val="100000"/>
              </a:lnSpc>
            </a:pPr>
            <a:fld id="{609D16A2-B432-4621-83E3-5EBD9F8FC2E9}" type="slidenum">
              <a:rPr lang="en-US" sz="1200">
                <a:solidFill>
                  <a:srgbClr val="000000"/>
                </a:solidFill>
                <a:latin typeface="Arial"/>
                <a:ea typeface="ＭＳ Ｐゴシック"/>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3978000" y="8841960"/>
            <a:ext cx="3040920" cy="462960"/>
          </a:xfrm>
          <a:prstGeom prst="rect">
            <a:avLst/>
          </a:prstGeom>
        </p:spPr>
        <p:txBody>
          <a:bodyPr lIns="93240" tIns="46800" rIns="93240" bIns="46800" anchor="b"/>
          <a:lstStyle/>
          <a:p>
            <a:pPr>
              <a:lnSpc>
                <a:spcPct val="100000"/>
              </a:lnSpc>
            </a:pPr>
            <a:fld id="{52A69D70-AB3D-4EDB-9DA8-90BEDC80A170}" type="slidenum">
              <a:rPr lang="en-US" sz="1400">
                <a:solidFill>
                  <a:srgbClr val="000000"/>
                </a:solidFill>
                <a:latin typeface="Times New Roman"/>
                <a:ea typeface="ＭＳ Ｐゴシック"/>
              </a:rPr>
              <a:t>5</a:t>
            </a:fld>
            <a:endParaRPr/>
          </a:p>
        </p:txBody>
      </p:sp>
      <p:sp>
        <p:nvSpPr>
          <p:cNvPr id="117" name="PlaceHolder 2"/>
          <p:cNvSpPr>
            <a:spLocks noGrp="1"/>
          </p:cNvSpPr>
          <p:nvPr>
            <p:ph type="body"/>
          </p:nvPr>
        </p:nvSpPr>
        <p:spPr>
          <a:xfrm>
            <a:off x="702360" y="4421880"/>
            <a:ext cx="5616000" cy="4186440"/>
          </a:xfrm>
          <a:prstGeom prst="rect">
            <a:avLst/>
          </a:prstGeom>
        </p:spPr>
        <p:txBody>
          <a:bodyPr lIns="93240" tIns="46800" rIns="93240" bIns="46800"/>
          <a:lstStyle/>
          <a:p>
            <a:r>
              <a:rPr lang="en-US" b="1">
                <a:ea typeface="ＭＳ Ｐゴシック"/>
              </a:rPr>
              <a:t>Notes Questions: </a:t>
            </a:r>
            <a:r>
              <a:rPr lang="en-US">
                <a:ea typeface="ＭＳ Ｐゴシック"/>
              </a:rPr>
              <a:t>What is busy waiting and why can it be a bad thing?</a:t>
            </a:r>
            <a:endParaRPr/>
          </a:p>
          <a:p>
            <a:endParaRPr/>
          </a:p>
          <a:p>
            <a:r>
              <a:rPr lang="en-US">
                <a:ea typeface="ＭＳ Ｐゴシック"/>
              </a:rPr>
              <a:t>Semaphore S in this case is a binary semaphore or a mutex because the values cannot be negative (should be 0 and 1).  If s is incremented beyond 1, it is a counting semaphore.</a:t>
            </a:r>
            <a:endParaRP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978000" y="8841960"/>
            <a:ext cx="3040920" cy="462960"/>
          </a:xfrm>
          <a:prstGeom prst="rect">
            <a:avLst/>
          </a:prstGeom>
        </p:spPr>
        <p:txBody>
          <a:bodyPr lIns="93240" tIns="46800" rIns="93240" bIns="46800" anchor="b"/>
          <a:lstStyle/>
          <a:p>
            <a:pPr>
              <a:lnSpc>
                <a:spcPct val="100000"/>
              </a:lnSpc>
            </a:pPr>
            <a:fld id="{BA6502E3-C4ED-4F63-B31E-1A340E667218}" type="slidenum">
              <a:rPr lang="en-US" sz="1400">
                <a:solidFill>
                  <a:srgbClr val="000000"/>
                </a:solidFill>
                <a:latin typeface="Times New Roman"/>
                <a:ea typeface="ＭＳ Ｐゴシック"/>
              </a:rPr>
              <a:t>6</a:t>
            </a:fld>
            <a:endParaRPr/>
          </a:p>
        </p:txBody>
      </p:sp>
      <p:sp>
        <p:nvSpPr>
          <p:cNvPr id="119" name="PlaceHolder 2"/>
          <p:cNvSpPr>
            <a:spLocks noGrp="1"/>
          </p:cNvSpPr>
          <p:nvPr>
            <p:ph type="body"/>
          </p:nvPr>
        </p:nvSpPr>
        <p:spPr>
          <a:xfrm>
            <a:off x="702360" y="4421880"/>
            <a:ext cx="5616000" cy="4186440"/>
          </a:xfrm>
          <a:prstGeom prst="rect">
            <a:avLst/>
          </a:prstGeom>
        </p:spPr>
        <p:txBody>
          <a:bodyPr lIns="93240" tIns="46800" rIns="93240" bIns="46800"/>
          <a:lstStyle/>
          <a:p>
            <a:r>
              <a:rPr lang="en-US">
                <a:ea typeface="ＭＳ Ｐゴシック"/>
              </a:rPr>
              <a:t>Can implement a counting semaphore as a binary semaphore.</a:t>
            </a:r>
            <a:endParaRPr/>
          </a:p>
          <a:p>
            <a:endParaRPr/>
          </a:p>
          <a:p>
            <a:r>
              <a:rPr lang="en-US">
                <a:ea typeface="ＭＳ Ｐゴシック"/>
              </a:rPr>
              <a:t>Binary semaphores are called mutex locks because they are locks that provide mutual exclusion.</a:t>
            </a:r>
            <a:endParaRPr/>
          </a:p>
          <a:p>
            <a:endParaRPr/>
          </a:p>
          <a:p>
            <a:r>
              <a:rPr lang="en-US" b="1">
                <a:ea typeface="ＭＳ Ｐゴシック"/>
              </a:rPr>
              <a:t>Notes Questions: </a:t>
            </a:r>
            <a:r>
              <a:rPr lang="en-US">
                <a:ea typeface="ＭＳ Ｐゴシック"/>
              </a:rPr>
              <a:t>Describe how this code follows the structure of a typical process in an effort to solve the critical-section problem.</a:t>
            </a:r>
            <a:endParaRPr/>
          </a:p>
          <a:p>
            <a:endParaRPr/>
          </a:p>
          <a:p>
            <a:r>
              <a:rPr lang="en-US" b="1">
                <a:ea typeface="ＭＳ Ｐゴシック"/>
              </a:rPr>
              <a:t>Notes Questions: </a:t>
            </a:r>
            <a:r>
              <a:rPr lang="en-US">
                <a:ea typeface="ＭＳ Ｐゴシック"/>
              </a:rPr>
              <a:t>How do we use wait() and signal() to control access to the critical section?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978000" y="8841960"/>
            <a:ext cx="3040920" cy="462960"/>
          </a:xfrm>
          <a:prstGeom prst="rect">
            <a:avLst/>
          </a:prstGeom>
        </p:spPr>
        <p:txBody>
          <a:bodyPr lIns="93240" tIns="46800" rIns="93240" bIns="46800" anchor="b"/>
          <a:lstStyle/>
          <a:p>
            <a:pPr>
              <a:lnSpc>
                <a:spcPct val="100000"/>
              </a:lnSpc>
            </a:pPr>
            <a:fld id="{EFC550EA-A7D0-478E-991E-B8C8D66FAE9E}" type="slidenum">
              <a:rPr lang="en-US" sz="1400">
                <a:solidFill>
                  <a:srgbClr val="000000"/>
                </a:solidFill>
                <a:latin typeface="Times New Roman"/>
                <a:ea typeface="ＭＳ Ｐゴシック"/>
              </a:rPr>
              <a:t>7</a:t>
            </a:fld>
            <a:endParaRPr/>
          </a:p>
        </p:txBody>
      </p:sp>
      <p:sp>
        <p:nvSpPr>
          <p:cNvPr id="121" name="PlaceHolder 2"/>
          <p:cNvSpPr>
            <a:spLocks noGrp="1"/>
          </p:cNvSpPr>
          <p:nvPr>
            <p:ph type="body"/>
          </p:nvPr>
        </p:nvSpPr>
        <p:spPr>
          <a:xfrm>
            <a:off x="702360" y="4421880"/>
            <a:ext cx="5616000" cy="4186440"/>
          </a:xfrm>
          <a:prstGeom prst="rect">
            <a:avLst/>
          </a:prstGeom>
        </p:spPr>
        <p:txBody>
          <a:bodyPr lIns="93240" tIns="46800" rIns="93240" bIns="46800"/>
          <a:lstStyle/>
          <a:p>
            <a:r>
              <a:rPr lang="en-US">
                <a:ea typeface="ＭＳ Ｐゴシック"/>
              </a:rPr>
              <a:t>So how should the OS implement wait() and signal()?</a:t>
            </a:r>
            <a:endParaRPr/>
          </a:p>
          <a:p>
            <a:endParaRPr/>
          </a:p>
          <a:p>
            <a:r>
              <a:rPr lang="en-US">
                <a:ea typeface="ＭＳ Ｐゴシック"/>
              </a:rPr>
              <a:t>Third bullet is especially true for wait() since it contains a spin loop.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02360" y="4421880"/>
            <a:ext cx="5616000" cy="4186440"/>
          </a:xfrm>
          <a:prstGeom prst="rect">
            <a:avLst/>
          </a:prstGeom>
        </p:spPr>
        <p:txBody>
          <a:bodyPr lIns="93240" tIns="46800" rIns="93240" bIns="46800"/>
          <a:lstStyle/>
          <a:p>
            <a:r>
              <a:rPr lang="en-US"/>
              <a:t>This is a much better implementation since busy waiting is ineffective and consumes CPU time.</a:t>
            </a:r>
            <a:endParaRPr/>
          </a:p>
          <a:p>
            <a:endParaRPr/>
          </a:p>
          <a:p>
            <a:r>
              <a:rPr lang="en-US"/>
              <a:t>Its really 3 operations because you have to initialize it.</a:t>
            </a:r>
            <a:endParaRPr/>
          </a:p>
        </p:txBody>
      </p:sp>
      <p:sp>
        <p:nvSpPr>
          <p:cNvPr id="123" name="CustomShape 2"/>
          <p:cNvSpPr/>
          <p:nvPr/>
        </p:nvSpPr>
        <p:spPr>
          <a:xfrm>
            <a:off x="3978000" y="8841960"/>
            <a:ext cx="3040920" cy="462960"/>
          </a:xfrm>
          <a:prstGeom prst="rect">
            <a:avLst/>
          </a:prstGeom>
        </p:spPr>
        <p:txBody>
          <a:bodyPr lIns="93240" tIns="46800" rIns="93240" bIns="46800" anchor="b"/>
          <a:lstStyle/>
          <a:p>
            <a:pPr>
              <a:lnSpc>
                <a:spcPct val="100000"/>
              </a:lnSpc>
            </a:pPr>
            <a:fld id="{D0B29DD4-1231-42FC-A0B2-109C1694C628}" type="slidenum">
              <a:rPr lang="en-US" sz="1200">
                <a:solidFill>
                  <a:srgbClr val="000000"/>
                </a:solidFill>
                <a:latin typeface="Arial"/>
                <a:ea typeface="ＭＳ Ｐゴシック"/>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02360" y="4421880"/>
            <a:ext cx="5616000" cy="4186440"/>
          </a:xfrm>
          <a:prstGeom prst="rect">
            <a:avLst/>
          </a:prstGeom>
        </p:spPr>
        <p:txBody>
          <a:bodyPr lIns="93240" tIns="46800" rIns="93240" bIns="46800"/>
          <a:lstStyle/>
          <a:p>
            <a:r>
              <a:rPr lang="en-US"/>
              <a:t>Block() and wakeup() are two system calls.</a:t>
            </a:r>
            <a:endParaRPr/>
          </a:p>
        </p:txBody>
      </p:sp>
      <p:sp>
        <p:nvSpPr>
          <p:cNvPr id="125" name="CustomShape 2"/>
          <p:cNvSpPr/>
          <p:nvPr/>
        </p:nvSpPr>
        <p:spPr>
          <a:xfrm>
            <a:off x="3978000" y="8841960"/>
            <a:ext cx="3040920" cy="462960"/>
          </a:xfrm>
          <a:prstGeom prst="rect">
            <a:avLst/>
          </a:prstGeom>
        </p:spPr>
        <p:txBody>
          <a:bodyPr lIns="93240" tIns="46800" rIns="93240" bIns="46800" anchor="b"/>
          <a:lstStyle/>
          <a:p>
            <a:pPr>
              <a:lnSpc>
                <a:spcPct val="100000"/>
              </a:lnSpc>
            </a:pPr>
            <a:fld id="{66459FA7-54C4-4EBC-800E-6B68B9163C1D}" type="slidenum">
              <a:rPr lang="en-US" sz="2400">
                <a:solidFill>
                  <a:srgbClr val="000000"/>
                </a:solidFill>
                <a:latin typeface="Arial"/>
                <a:ea typeface="ＭＳ Ｐゴシック"/>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6"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27"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0"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31"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32"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3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5"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46"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1"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52"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subTitle"/>
          </p:nvPr>
        </p:nvSpPr>
        <p:spPr>
          <a:xfrm>
            <a:off x="457200" y="1604520"/>
            <a:ext cx="804636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4"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55"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56"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8"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5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0"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2" name="PlaceHolder 2"/>
          <p:cNvSpPr>
            <a:spLocks noGrp="1"/>
          </p:cNvSpPr>
          <p:nvPr>
            <p:ph type="body"/>
          </p:nvPr>
        </p:nvSpPr>
        <p:spPr>
          <a:xfrm>
            <a:off x="457200" y="1604520"/>
            <a:ext cx="8046360" cy="1896840"/>
          </a:xfrm>
          <a:prstGeom prst="rect">
            <a:avLst/>
          </a:prstGeom>
        </p:spPr>
        <p:txBody>
          <a:bodyPr wrap="none" lIns="0" tIns="0" rIns="0" bIns="0"/>
          <a:lstStyle/>
          <a:p>
            <a:endParaRPr/>
          </a:p>
        </p:txBody>
      </p:sp>
      <p:sp>
        <p:nvSpPr>
          <p:cNvPr id="63" name="PlaceHolder 3"/>
          <p:cNvSpPr>
            <a:spLocks noGrp="1"/>
          </p:cNvSpPr>
          <p:nvPr>
            <p:ph type="body"/>
          </p:nvPr>
        </p:nvSpPr>
        <p:spPr>
          <a:xfrm>
            <a:off x="457200" y="3681720"/>
            <a:ext cx="804636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5"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66"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67"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
        <p:nvSpPr>
          <p:cNvPr id="68" name="PlaceHolder 5"/>
          <p:cNvSpPr>
            <a:spLocks noGrp="1"/>
          </p:cNvSpPr>
          <p:nvPr>
            <p:ph type="body"/>
          </p:nvPr>
        </p:nvSpPr>
        <p:spPr>
          <a:xfrm>
            <a:off x="457200" y="3681720"/>
            <a:ext cx="392616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0"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71"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804636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9"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0" name="PlaceHolder 3"/>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4"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15" name="PlaceHolder 3"/>
          <p:cNvSpPr>
            <a:spLocks noGrp="1"/>
          </p:cNvSpPr>
          <p:nvPr>
            <p:ph type="body"/>
          </p:nvPr>
        </p:nvSpPr>
        <p:spPr>
          <a:xfrm>
            <a:off x="457200" y="3681720"/>
            <a:ext cx="3926160" cy="1896840"/>
          </a:xfrm>
          <a:prstGeom prst="rect">
            <a:avLst/>
          </a:prstGeom>
        </p:spPr>
        <p:txBody>
          <a:bodyPr wrap="none" lIns="0" tIns="0" rIns="0" bIns="0"/>
          <a:lstStyle/>
          <a:p>
            <a:endParaRPr/>
          </a:p>
        </p:txBody>
      </p:sp>
      <p:sp>
        <p:nvSpPr>
          <p:cNvPr id="16" name="PlaceHolder 4"/>
          <p:cNvSpPr>
            <a:spLocks noGrp="1"/>
          </p:cNvSpPr>
          <p:nvPr>
            <p:ph type="body"/>
          </p:nvPr>
        </p:nvSpPr>
        <p:spPr>
          <a:xfrm>
            <a:off x="4579920" y="1604520"/>
            <a:ext cx="392616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8" name="PlaceHolder 2"/>
          <p:cNvSpPr>
            <a:spLocks noGrp="1"/>
          </p:cNvSpPr>
          <p:nvPr>
            <p:ph type="body"/>
          </p:nvPr>
        </p:nvSpPr>
        <p:spPr>
          <a:xfrm>
            <a:off x="457200" y="1604520"/>
            <a:ext cx="3926160" cy="3977280"/>
          </a:xfrm>
          <a:prstGeom prst="rect">
            <a:avLst/>
          </a:prstGeom>
        </p:spPr>
        <p:txBody>
          <a:bodyPr wrap="none" lIns="0" tIns="0" rIns="0" bIns="0"/>
          <a:lstStyle/>
          <a:p>
            <a:endParaRPr/>
          </a:p>
        </p:txBody>
      </p:sp>
      <p:sp>
        <p:nvSpPr>
          <p:cNvPr id="19"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0" name="PlaceHolder 4"/>
          <p:cNvSpPr>
            <a:spLocks noGrp="1"/>
          </p:cNvSpPr>
          <p:nvPr>
            <p:ph type="body"/>
          </p:nvPr>
        </p:nvSpPr>
        <p:spPr>
          <a:xfrm>
            <a:off x="4579920" y="3681720"/>
            <a:ext cx="392616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2" name="PlaceHolder 2"/>
          <p:cNvSpPr>
            <a:spLocks noGrp="1"/>
          </p:cNvSpPr>
          <p:nvPr>
            <p:ph type="body"/>
          </p:nvPr>
        </p:nvSpPr>
        <p:spPr>
          <a:xfrm>
            <a:off x="457200" y="1604520"/>
            <a:ext cx="3926160" cy="1896840"/>
          </a:xfrm>
          <a:prstGeom prst="rect">
            <a:avLst/>
          </a:prstGeom>
        </p:spPr>
        <p:txBody>
          <a:bodyPr wrap="none" lIns="0" tIns="0" rIns="0" bIns="0"/>
          <a:lstStyle/>
          <a:p>
            <a:endParaRPr/>
          </a:p>
        </p:txBody>
      </p:sp>
      <p:sp>
        <p:nvSpPr>
          <p:cNvPr id="23" name="PlaceHolder 3"/>
          <p:cNvSpPr>
            <a:spLocks noGrp="1"/>
          </p:cNvSpPr>
          <p:nvPr>
            <p:ph type="body"/>
          </p:nvPr>
        </p:nvSpPr>
        <p:spPr>
          <a:xfrm>
            <a:off x="4579920" y="1604520"/>
            <a:ext cx="3926160" cy="1896840"/>
          </a:xfrm>
          <a:prstGeom prst="rect">
            <a:avLst/>
          </a:prstGeom>
        </p:spPr>
        <p:txBody>
          <a:bodyPr wrap="none" lIns="0" tIns="0" rIns="0" bIns="0"/>
          <a:lstStyle/>
          <a:p>
            <a:endParaRPr/>
          </a:p>
        </p:txBody>
      </p:sp>
      <p:sp>
        <p:nvSpPr>
          <p:cNvPr id="24" name="PlaceHolder 4"/>
          <p:cNvSpPr>
            <a:spLocks noGrp="1"/>
          </p:cNvSpPr>
          <p:nvPr>
            <p:ph type="body"/>
          </p:nvPr>
        </p:nvSpPr>
        <p:spPr>
          <a:xfrm>
            <a:off x="457200" y="3681720"/>
            <a:ext cx="804564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
        <p:cNvGrpSpPr/>
        <p:nvPr/>
      </p:nvGrpSpPr>
      <p:grpSpPr>
        <a:xfrm>
          <a:off x="0" y="0"/>
          <a:ext cx="0" cy="0"/>
          <a:chOff x="0" y="0"/>
          <a:chExt cx="0" cy="0"/>
        </a:xfrm>
      </p:grpSpPr>
      <p:pic>
        <p:nvPicPr>
          <p:cNvPr id="4" name="Picture 3"/>
          <p:cNvPicPr/>
          <p:nvPr/>
        </p:nvPicPr>
        <p:blipFill>
          <a:blip r:embed="rId14"/>
          <a:stretch>
            <a:fillRect/>
          </a:stretch>
        </p:blipFill>
        <p:spPr>
          <a:xfrm>
            <a:off x="6705720" y="6369120"/>
            <a:ext cx="2015280" cy="324720"/>
          </a:xfrm>
          <a:prstGeom prst="rect">
            <a:avLst/>
          </a:prstGeom>
        </p:spPr>
      </p:pic>
      <p:sp>
        <p:nvSpPr>
          <p:cNvPr id="5" name="Line 1"/>
          <p:cNvSpPr/>
          <p:nvPr/>
        </p:nvSpPr>
        <p:spPr>
          <a:xfrm>
            <a:off x="457200" y="3657600"/>
            <a:ext cx="8229600" cy="0"/>
          </a:xfrm>
          <a:prstGeom prst="line">
            <a:avLst/>
          </a:prstGeom>
          <a:ln w="38160">
            <a:solidFill>
              <a:srgbClr val="96172E"/>
            </a:solidFill>
            <a:round/>
          </a:ln>
        </p:spPr>
      </p:sp>
      <p:sp>
        <p:nvSpPr>
          <p:cNvPr id="2" name="PlaceHolder 2"/>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 name="PlaceHolder 3"/>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66"/>
        </a:solidFill>
        <a:effectLst/>
      </p:bgPr>
    </p:bg>
    <p:spTree>
      <p:nvGrpSpPr>
        <p:cNvPr id="1" name=""/>
        <p:cNvGrpSpPr/>
        <p:nvPr/>
      </p:nvGrpSpPr>
      <p:grpSpPr>
        <a:xfrm>
          <a:off x="0" y="0"/>
          <a:ext cx="0" cy="0"/>
          <a:chOff x="0" y="0"/>
          <a:chExt cx="0" cy="0"/>
        </a:xfrm>
      </p:grpSpPr>
      <p:pic>
        <p:nvPicPr>
          <p:cNvPr id="36" name="Picture 2"/>
          <p:cNvPicPr/>
          <p:nvPr/>
        </p:nvPicPr>
        <p:blipFill>
          <a:blip r:embed="rId14"/>
          <a:stretch>
            <a:fillRect/>
          </a:stretch>
        </p:blipFill>
        <p:spPr>
          <a:xfrm>
            <a:off x="6705720" y="6365160"/>
            <a:ext cx="2015280" cy="324720"/>
          </a:xfrm>
          <a:prstGeom prst="rect">
            <a:avLst/>
          </a:prstGeom>
        </p:spPr>
      </p:pic>
      <p:sp>
        <p:nvSpPr>
          <p:cNvPr id="37" name="Line 1"/>
          <p:cNvSpPr/>
          <p:nvPr/>
        </p:nvSpPr>
        <p:spPr>
          <a:xfrm>
            <a:off x="457200" y="1523880"/>
            <a:ext cx="8229600" cy="0"/>
          </a:xfrm>
          <a:prstGeom prst="line">
            <a:avLst/>
          </a:prstGeom>
          <a:ln w="38160">
            <a:solidFill>
              <a:srgbClr val="96172E"/>
            </a:solidFill>
            <a:round/>
          </a:ln>
        </p:spPr>
      </p:sp>
      <p:sp>
        <p:nvSpPr>
          <p:cNvPr id="38" name="PlaceHolder 2"/>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9" name="PlaceHolder 3"/>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57200" y="1828800"/>
            <a:ext cx="8227080" cy="1769040"/>
          </a:xfrm>
          <a:prstGeom prst="rect">
            <a:avLst/>
          </a:prstGeom>
        </p:spPr>
        <p:txBody>
          <a:bodyPr lIns="90000" tIns="45000" rIns="90000" bIns="45000" anchor="b"/>
          <a:lstStyle/>
          <a:p>
            <a:pPr>
              <a:lnSpc>
                <a:spcPct val="100000"/>
              </a:lnSpc>
            </a:pPr>
            <a:r>
              <a:rPr lang="en-US" sz="4400" b="1">
                <a:solidFill>
                  <a:srgbClr val="111111"/>
                </a:solidFill>
                <a:latin typeface="Trade Gothic LT Std"/>
              </a:rPr>
              <a:t>Process Synchronization: Semaphores</a:t>
            </a:r>
            <a:endParaRPr/>
          </a:p>
        </p:txBody>
      </p:sp>
      <p:sp>
        <p:nvSpPr>
          <p:cNvPr id="78" name="CustomShape 2"/>
          <p:cNvSpPr/>
          <p:nvPr/>
        </p:nvSpPr>
        <p:spPr>
          <a:xfrm>
            <a:off x="461880" y="3705480"/>
            <a:ext cx="8222400" cy="1749960"/>
          </a:xfrm>
          <a:prstGeom prst="rect">
            <a:avLst/>
          </a:prstGeom>
        </p:spPr>
        <p:txBody>
          <a:bodyPr lIns="90000" tIns="45000" rIns="90000" bIns="45000"/>
          <a:lstStyle/>
          <a:p>
            <a:pPr>
              <a:lnSpc>
                <a:spcPct val="100000"/>
              </a:lnSpc>
            </a:pPr>
            <a:r>
              <a:rPr lang="en-US" sz="3200">
                <a:solidFill>
                  <a:srgbClr val="96172E"/>
                </a:solidFill>
                <a:latin typeface="Trade Gothic LT Std"/>
              </a:rPr>
              <a:t>CSSE 332</a:t>
            </a:r>
            <a:endParaRPr/>
          </a:p>
          <a:p>
            <a:pPr>
              <a:lnSpc>
                <a:spcPct val="100000"/>
              </a:lnSpc>
            </a:pPr>
            <a:r>
              <a:rPr lang="en-US" sz="3200">
                <a:solidFill>
                  <a:srgbClr val="96172E"/>
                </a:solidFill>
                <a:latin typeface="Trade Gothic LT Std"/>
              </a:rPr>
              <a:t>Operating Systems</a:t>
            </a:r>
            <a:endParaRPr/>
          </a:p>
          <a:p>
            <a:pPr>
              <a:lnSpc>
                <a:spcPct val="100000"/>
              </a:lnSpc>
            </a:pPr>
            <a:r>
              <a:rPr lang="en-US" sz="3200">
                <a:solidFill>
                  <a:srgbClr val="96172E"/>
                </a:solidFill>
                <a:latin typeface="Trade Gothic LT Std"/>
              </a:rPr>
              <a:t>Rose-Hulman Institute of Technology</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Calibri"/>
              </a:rPr>
              <a:t>Allowing multiple Critical Sections</a:t>
            </a:r>
            <a:endParaRPr/>
          </a:p>
        </p:txBody>
      </p:sp>
      <p:sp>
        <p:nvSpPr>
          <p:cNvPr id="96" name="CustomShape 2"/>
          <p:cNvSpPr/>
          <p:nvPr/>
        </p:nvSpPr>
        <p:spPr>
          <a:xfrm>
            <a:off x="457200" y="1600200"/>
            <a:ext cx="8227080" cy="4523400"/>
          </a:xfrm>
          <a:prstGeom prst="rect">
            <a:avLst/>
          </a:prstGeom>
        </p:spPr>
        <p:txBody>
          <a:bodyPr lIns="90000" tIns="45000" rIns="90000" bIns="45000"/>
          <a:lstStyle/>
          <a:p>
            <a:pPr>
              <a:lnSpc>
                <a:spcPct val="100000"/>
              </a:lnSpc>
              <a:buFont typeface="Arial"/>
              <a:buChar char="•"/>
            </a:pPr>
            <a:r>
              <a:rPr lang="en-US" sz="3200">
                <a:solidFill>
                  <a:srgbClr val="EAEAEA"/>
                </a:solidFill>
                <a:latin typeface="Constantia"/>
              </a:rPr>
              <a:t>Counting semaphores</a:t>
            </a:r>
            <a:endParaRPr/>
          </a:p>
          <a:p>
            <a:pPr>
              <a:lnSpc>
                <a:spcPct val="100000"/>
              </a:lnSpc>
              <a:buFont typeface="Arial"/>
              <a:buChar char="•"/>
            </a:pPr>
            <a:r>
              <a:rPr lang="en-US" sz="2800">
                <a:solidFill>
                  <a:srgbClr val="FF0000"/>
                </a:solidFill>
                <a:latin typeface="Constantia"/>
              </a:rPr>
              <a:t>s.value &gt;= 0  </a:t>
            </a:r>
            <a:r>
              <a:rPr lang="en-US" sz="2800">
                <a:solidFill>
                  <a:srgbClr val="EAEAEA"/>
                </a:solidFill>
                <a:latin typeface="Constantia"/>
              </a:rPr>
              <a:t>- # of processes that can execute </a:t>
            </a:r>
            <a:r>
              <a:rPr lang="en-US" sz="2800">
                <a:solidFill>
                  <a:srgbClr val="179779"/>
                </a:solidFill>
                <a:latin typeface="Constantia"/>
              </a:rPr>
              <a:t>wait(s) </a:t>
            </a:r>
            <a:r>
              <a:rPr lang="en-US" sz="2800">
                <a:solidFill>
                  <a:srgbClr val="EAEAEA"/>
                </a:solidFill>
                <a:latin typeface="Constantia"/>
              </a:rPr>
              <a:t>without blocking</a:t>
            </a:r>
            <a:endParaRPr/>
          </a:p>
          <a:p>
            <a:pPr lvl="1">
              <a:lnSpc>
                <a:spcPct val="100000"/>
              </a:lnSpc>
              <a:buSzPct val="25000"/>
              <a:buFont typeface="StarSymbol"/>
              <a:buChar char=""/>
            </a:pPr>
            <a:r>
              <a:rPr lang="en-US" sz="2800">
                <a:solidFill>
                  <a:srgbClr val="EAEAEA"/>
                </a:solidFill>
                <a:latin typeface="Constantia"/>
              </a:rPr>
              <a:t>Assumption: no </a:t>
            </a:r>
            <a:r>
              <a:rPr lang="en-US" sz="2800">
                <a:solidFill>
                  <a:srgbClr val="179779"/>
                </a:solidFill>
                <a:latin typeface="Constantia"/>
              </a:rPr>
              <a:t>signal(s) </a:t>
            </a:r>
            <a:r>
              <a:rPr lang="en-US" sz="2800">
                <a:solidFill>
                  <a:srgbClr val="EAEAEA"/>
                </a:solidFill>
                <a:latin typeface="Constantia"/>
              </a:rPr>
              <a:t>executed</a:t>
            </a:r>
            <a:endParaRPr/>
          </a:p>
          <a:p>
            <a:pPr lvl="1">
              <a:lnSpc>
                <a:spcPct val="100000"/>
              </a:lnSpc>
              <a:buSzPct val="25000"/>
              <a:buFont typeface="StarSymbol"/>
              <a:buChar char=""/>
            </a:pPr>
            <a:r>
              <a:rPr lang="en-US" sz="2800">
                <a:solidFill>
                  <a:srgbClr val="EAEAEA"/>
                </a:solidFill>
                <a:latin typeface="Constantia"/>
              </a:rPr>
              <a:t>Each can enter its critical section.</a:t>
            </a:r>
            <a:endParaRPr/>
          </a:p>
          <a:p>
            <a:pPr>
              <a:lnSpc>
                <a:spcPct val="100000"/>
              </a:lnSpc>
              <a:buFont typeface="Arial"/>
              <a:buChar char="•"/>
            </a:pPr>
            <a:r>
              <a:rPr lang="en-US" sz="2800">
                <a:solidFill>
                  <a:srgbClr val="FF0000"/>
                </a:solidFill>
                <a:latin typeface="Constantia"/>
              </a:rPr>
              <a:t>s.value &lt; 0 </a:t>
            </a:r>
            <a:r>
              <a:rPr lang="en-US" sz="2800">
                <a:solidFill>
                  <a:srgbClr val="EAEAEA"/>
                </a:solidFill>
                <a:latin typeface="Constantia"/>
              </a:rPr>
              <a:t>- # of processes blocked on </a:t>
            </a:r>
            <a:r>
              <a:rPr lang="en-US" sz="2800">
                <a:solidFill>
                  <a:srgbClr val="179779"/>
                </a:solidFill>
                <a:latin typeface="Constantia"/>
              </a:rPr>
              <a:t>s</a:t>
            </a:r>
            <a:endParaRPr/>
          </a:p>
          <a:p>
            <a:pPr lvl="1">
              <a:lnSpc>
                <a:spcPct val="100000"/>
              </a:lnSpc>
              <a:buSzPct val="25000"/>
              <a:buFont typeface="StarSymbol"/>
              <a:buChar char=""/>
            </a:pPr>
            <a:r>
              <a:rPr lang="en-US" sz="2800">
                <a:solidFill>
                  <a:srgbClr val="EAEAEA"/>
                </a:solidFill>
                <a:latin typeface="Constantia"/>
              </a:rPr>
              <a:t>These blocked processes are in </a:t>
            </a:r>
            <a:r>
              <a:rPr lang="en-US" sz="2800" i="1">
                <a:solidFill>
                  <a:srgbClr val="179779"/>
                </a:solidFill>
                <a:latin typeface="Constantia"/>
              </a:rPr>
              <a:t>s.queue</a:t>
            </a: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Deadlock and Starvation</a:t>
            </a:r>
            <a:endParaRPr/>
          </a:p>
        </p:txBody>
      </p:sp>
      <p:sp>
        <p:nvSpPr>
          <p:cNvPr id="98" name="CustomShape 2"/>
          <p:cNvSpPr/>
          <p:nvPr/>
        </p:nvSpPr>
        <p:spPr>
          <a:xfrm>
            <a:off x="457200" y="1657440"/>
            <a:ext cx="8227080" cy="4664880"/>
          </a:xfrm>
          <a:prstGeom prst="rect">
            <a:avLst/>
          </a:prstGeom>
        </p:spPr>
        <p:txBody>
          <a:bodyPr lIns="90000" tIns="45000" rIns="90000" bIns="45000"/>
          <a:lstStyle/>
          <a:p>
            <a:pPr>
              <a:lnSpc>
                <a:spcPct val="90000"/>
              </a:lnSpc>
              <a:buFont typeface="Arial"/>
              <a:buChar char="•"/>
            </a:pPr>
            <a:r>
              <a:rPr lang="en-US" sz="2000" dirty="0">
                <a:solidFill>
                  <a:srgbClr val="FF0000"/>
                </a:solidFill>
                <a:latin typeface="Arial"/>
                <a:ea typeface="ＭＳ Ｐゴシック"/>
              </a:rPr>
              <a:t>Deadlock</a:t>
            </a:r>
            <a:r>
              <a:rPr lang="en-US" sz="2000" dirty="0">
                <a:solidFill>
                  <a:srgbClr val="3366FF"/>
                </a:solidFill>
                <a:latin typeface="Arial"/>
                <a:ea typeface="ＭＳ Ｐゴシック"/>
              </a:rPr>
              <a:t> </a:t>
            </a:r>
            <a:r>
              <a:rPr lang="en-US" sz="2000" dirty="0">
                <a:solidFill>
                  <a:srgbClr val="EAEAEA"/>
                </a:solidFill>
                <a:latin typeface="Arial"/>
                <a:ea typeface="ＭＳ Ｐゴシック"/>
              </a:rPr>
              <a:t>– two or more processes are waiting indefinitely for an event that can be caused by only one of the waiting processes</a:t>
            </a:r>
            <a:endParaRPr dirty="0"/>
          </a:p>
          <a:p>
            <a:pPr>
              <a:lnSpc>
                <a:spcPct val="90000"/>
              </a:lnSpc>
              <a:buFont typeface="Arial"/>
              <a:buChar char="•"/>
            </a:pPr>
            <a:r>
              <a:rPr lang="en-US" sz="2000" dirty="0">
                <a:solidFill>
                  <a:srgbClr val="EAEAEA"/>
                </a:solidFill>
                <a:latin typeface="Arial"/>
                <a:ea typeface="ＭＳ Ｐゴシック"/>
              </a:rPr>
              <a:t>Let</a:t>
            </a:r>
            <a:r>
              <a:rPr lang="en-US" sz="2000" dirty="0">
                <a:solidFill>
                  <a:srgbClr val="179779"/>
                </a:solidFill>
                <a:latin typeface="Arial"/>
                <a:ea typeface="ＭＳ Ｐゴシック"/>
              </a:rPr>
              <a:t> S </a:t>
            </a:r>
            <a:r>
              <a:rPr lang="en-US" sz="2000" dirty="0">
                <a:solidFill>
                  <a:srgbClr val="EAEAEA"/>
                </a:solidFill>
                <a:latin typeface="Arial"/>
                <a:ea typeface="ＭＳ Ｐゴシック"/>
              </a:rPr>
              <a:t>and </a:t>
            </a:r>
            <a:r>
              <a:rPr lang="en-US" sz="2000" dirty="0">
                <a:solidFill>
                  <a:srgbClr val="179779"/>
                </a:solidFill>
                <a:latin typeface="Arial"/>
                <a:ea typeface="ＭＳ Ｐゴシック"/>
              </a:rPr>
              <a:t>Q</a:t>
            </a:r>
            <a:r>
              <a:rPr lang="en-US" sz="2000" dirty="0">
                <a:solidFill>
                  <a:srgbClr val="EAEAEA"/>
                </a:solidFill>
                <a:latin typeface="Arial"/>
                <a:ea typeface="ＭＳ Ｐゴシック"/>
              </a:rPr>
              <a:t> be two semaphores </a:t>
            </a:r>
            <a:r>
              <a:rPr lang="en-US" sz="2000" dirty="0">
                <a:solidFill>
                  <a:srgbClr val="FF0000"/>
                </a:solidFill>
                <a:latin typeface="Arial"/>
                <a:ea typeface="ＭＳ Ｐゴシック"/>
              </a:rPr>
              <a:t>initialized to 1</a:t>
            </a:r>
            <a:endParaRPr dirty="0"/>
          </a:p>
          <a:p>
            <a:pPr>
              <a:lnSpc>
                <a:spcPct val="90000"/>
              </a:lnSpc>
            </a:pPr>
            <a:r>
              <a:rPr lang="en-US" sz="2000" i="1" dirty="0">
                <a:solidFill>
                  <a:srgbClr val="EAEAEA"/>
                </a:solidFill>
                <a:latin typeface="Arial"/>
                <a:ea typeface="ＭＳ Ｐゴシック"/>
              </a:rPr>
              <a:t>		 </a:t>
            </a:r>
            <a:r>
              <a:rPr lang="en-US" sz="2000" i="1" dirty="0">
                <a:solidFill>
                  <a:srgbClr val="179779"/>
                </a:solidFill>
                <a:latin typeface="Arial"/>
                <a:ea typeface="ＭＳ Ｐゴシック"/>
              </a:rPr>
              <a:t>       P</a:t>
            </a:r>
            <a:r>
              <a:rPr lang="en-US" sz="2000" dirty="0">
                <a:solidFill>
                  <a:srgbClr val="179779"/>
                </a:solidFill>
                <a:latin typeface="Arial"/>
                <a:ea typeface="ＭＳ Ｐゴシック"/>
              </a:rPr>
              <a:t>0	                            </a:t>
            </a:r>
            <a:r>
              <a:rPr lang="en-US" sz="2000" i="1" dirty="0">
                <a:solidFill>
                  <a:srgbClr val="179779"/>
                </a:solidFill>
                <a:latin typeface="Arial"/>
                <a:ea typeface="ＭＳ Ｐゴシック"/>
              </a:rPr>
              <a:t>P</a:t>
            </a:r>
            <a:r>
              <a:rPr lang="en-US" sz="2000" dirty="0">
                <a:solidFill>
                  <a:srgbClr val="179779"/>
                </a:solidFill>
                <a:latin typeface="Arial"/>
                <a:ea typeface="ＭＳ Ｐゴシック"/>
              </a:rPr>
              <a:t>1</a:t>
            </a:r>
            <a:endParaRPr dirty="0"/>
          </a:p>
          <a:p>
            <a:pPr>
              <a:lnSpc>
                <a:spcPct val="90000"/>
              </a:lnSpc>
            </a:pPr>
            <a:r>
              <a:rPr lang="en-US" sz="2000" dirty="0">
                <a:solidFill>
                  <a:srgbClr val="179779"/>
                </a:solidFill>
                <a:latin typeface="Arial"/>
                <a:ea typeface="ＭＳ Ｐゴシック"/>
              </a:rPr>
              <a:t>		     wait (S); 	           </a:t>
            </a:r>
            <a:r>
              <a:rPr lang="en-US" sz="2000" dirty="0" smtClean="0">
                <a:solidFill>
                  <a:srgbClr val="179779"/>
                </a:solidFill>
                <a:latin typeface="Arial"/>
                <a:ea typeface="ＭＳ Ｐゴシック"/>
              </a:rPr>
              <a:t>wait </a:t>
            </a:r>
            <a:r>
              <a:rPr lang="en-US" sz="2000" dirty="0">
                <a:solidFill>
                  <a:srgbClr val="179779"/>
                </a:solidFill>
                <a:latin typeface="Arial"/>
                <a:ea typeface="ＭＳ Ｐゴシック"/>
              </a:rPr>
              <a:t>(Q);</a:t>
            </a:r>
            <a:endParaRPr dirty="0"/>
          </a:p>
          <a:p>
            <a:pPr>
              <a:lnSpc>
                <a:spcPct val="90000"/>
              </a:lnSpc>
            </a:pPr>
            <a:r>
              <a:rPr lang="en-US" sz="2000" dirty="0">
                <a:solidFill>
                  <a:srgbClr val="179779"/>
                </a:solidFill>
                <a:latin typeface="Arial"/>
                <a:ea typeface="ＭＳ Ｐゴシック"/>
              </a:rPr>
              <a:t>		     wait (Q); 	           wait (S);</a:t>
            </a:r>
            <a:endParaRPr dirty="0"/>
          </a:p>
          <a:p>
            <a:pPr>
              <a:lnSpc>
                <a:spcPct val="90000"/>
              </a:lnSpc>
            </a:pPr>
            <a:r>
              <a:rPr lang="en-US" sz="2000" dirty="0">
                <a:solidFill>
                  <a:srgbClr val="179779"/>
                </a:solidFill>
                <a:latin typeface="Arial"/>
                <a:ea typeface="ＭＳ Ｐゴシック"/>
              </a:rPr>
              <a:t>			.			 		.</a:t>
            </a:r>
            <a:endParaRPr dirty="0"/>
          </a:p>
          <a:p>
            <a:pPr>
              <a:lnSpc>
                <a:spcPct val="90000"/>
              </a:lnSpc>
            </a:pPr>
            <a:r>
              <a:rPr lang="en-US" sz="2000" dirty="0">
                <a:solidFill>
                  <a:srgbClr val="179779"/>
                </a:solidFill>
                <a:latin typeface="Arial"/>
                <a:ea typeface="ＭＳ Ｐゴシック"/>
              </a:rPr>
              <a:t>			. 					.</a:t>
            </a:r>
            <a:endParaRPr dirty="0"/>
          </a:p>
          <a:p>
            <a:pPr>
              <a:lnSpc>
                <a:spcPct val="90000"/>
              </a:lnSpc>
            </a:pPr>
            <a:r>
              <a:rPr lang="en-US" sz="2000" dirty="0">
                <a:solidFill>
                  <a:srgbClr val="179779"/>
                </a:solidFill>
                <a:latin typeface="Arial"/>
                <a:ea typeface="ＭＳ Ｐゴシック"/>
              </a:rPr>
              <a:t>			. 					.</a:t>
            </a:r>
            <a:endParaRPr dirty="0"/>
          </a:p>
          <a:p>
            <a:pPr>
              <a:lnSpc>
                <a:spcPct val="90000"/>
              </a:lnSpc>
            </a:pPr>
            <a:r>
              <a:rPr lang="en-US" sz="2000" dirty="0">
                <a:solidFill>
                  <a:srgbClr val="179779"/>
                </a:solidFill>
                <a:latin typeface="Arial"/>
                <a:ea typeface="ＭＳ Ｐゴシック"/>
              </a:rPr>
              <a:t>		     signal  (S); 	           signal (Q);</a:t>
            </a:r>
            <a:endParaRPr dirty="0"/>
          </a:p>
          <a:p>
            <a:pPr>
              <a:lnSpc>
                <a:spcPct val="90000"/>
              </a:lnSpc>
            </a:pPr>
            <a:r>
              <a:rPr lang="en-US" sz="2000" dirty="0">
                <a:solidFill>
                  <a:srgbClr val="179779"/>
                </a:solidFill>
                <a:latin typeface="Arial"/>
                <a:ea typeface="ＭＳ Ｐゴシック"/>
              </a:rPr>
              <a:t>		     signal (Q); 	           signal (S);</a:t>
            </a:r>
            <a:endParaRPr dirty="0"/>
          </a:p>
          <a:p>
            <a:pPr>
              <a:lnSpc>
                <a:spcPct val="90000"/>
              </a:lnSpc>
              <a:buFont typeface="Arial"/>
              <a:buChar char="•"/>
            </a:pPr>
            <a:r>
              <a:rPr lang="en-US" sz="2000" dirty="0">
                <a:solidFill>
                  <a:srgbClr val="FF0000"/>
                </a:solidFill>
                <a:latin typeface="Arial"/>
                <a:ea typeface="ＭＳ Ｐゴシック"/>
              </a:rPr>
              <a:t>Starvation</a:t>
            </a:r>
            <a:r>
              <a:rPr lang="en-US" sz="2000" dirty="0">
                <a:solidFill>
                  <a:srgbClr val="3366FF"/>
                </a:solidFill>
                <a:latin typeface="Arial"/>
                <a:ea typeface="ＭＳ Ｐゴシック"/>
              </a:rPr>
              <a:t> </a:t>
            </a:r>
            <a:r>
              <a:rPr lang="en-US" sz="2000" dirty="0">
                <a:solidFill>
                  <a:srgbClr val="FF0000"/>
                </a:solidFill>
                <a:latin typeface="Arial"/>
                <a:ea typeface="ＭＳ Ｐゴシック"/>
              </a:rPr>
              <a:t> </a:t>
            </a:r>
            <a:r>
              <a:rPr lang="en-US" sz="2000" dirty="0">
                <a:solidFill>
                  <a:srgbClr val="EAEAEA"/>
                </a:solidFill>
                <a:latin typeface="Arial"/>
                <a:ea typeface="ＭＳ Ｐゴシック"/>
              </a:rPr>
              <a:t>– indefinite blocking.  A process may never be removed from the semaphore queue in which it is suspended</a:t>
            </a:r>
            <a:endParaRPr dirty="0"/>
          </a:p>
          <a:p>
            <a:pPr>
              <a:lnSpc>
                <a:spcPct val="90000"/>
              </a:lnSpc>
              <a:buFont typeface="Arial"/>
              <a:buChar char="•"/>
            </a:pPr>
            <a:r>
              <a:rPr lang="en-US" sz="2000" dirty="0">
                <a:solidFill>
                  <a:srgbClr val="FF0000"/>
                </a:solidFill>
                <a:latin typeface="Arial"/>
                <a:ea typeface="ＭＳ Ｐゴシック"/>
              </a:rPr>
              <a:t>Priority Inversion  </a:t>
            </a:r>
            <a:r>
              <a:rPr lang="en-US" sz="2000" dirty="0">
                <a:solidFill>
                  <a:srgbClr val="EAEAEA"/>
                </a:solidFill>
                <a:latin typeface="Arial"/>
                <a:ea typeface="ＭＳ Ｐゴシック"/>
              </a:rPr>
              <a:t>- Scheduling problem when lower-priority process holds a lock needed by higher-priority process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Calibri"/>
              </a:rPr>
              <a:t>Classical Synchronization Problems </a:t>
            </a:r>
            <a:endParaRPr/>
          </a:p>
        </p:txBody>
      </p:sp>
      <p:sp>
        <p:nvSpPr>
          <p:cNvPr id="100" name="CustomShape 2"/>
          <p:cNvSpPr/>
          <p:nvPr/>
        </p:nvSpPr>
        <p:spPr>
          <a:xfrm>
            <a:off x="457200" y="1600200"/>
            <a:ext cx="8227080" cy="4523400"/>
          </a:xfrm>
          <a:prstGeom prst="rect">
            <a:avLst/>
          </a:prstGeom>
        </p:spPr>
        <p:txBody>
          <a:bodyPr lIns="90000" tIns="45000" rIns="90000" bIns="45000"/>
          <a:lstStyle/>
          <a:p>
            <a:pPr>
              <a:lnSpc>
                <a:spcPct val="100000"/>
              </a:lnSpc>
              <a:buSzPct val="25000"/>
              <a:buFont typeface="StarSymbol"/>
              <a:buChar char="l"/>
            </a:pPr>
            <a:r>
              <a:rPr lang="en-US" sz="3200">
                <a:solidFill>
                  <a:srgbClr val="EAEAEA"/>
                </a:solidFill>
                <a:latin typeface="Constantia"/>
              </a:rPr>
              <a:t>Bounded-Buffer Problem</a:t>
            </a:r>
            <a:endParaRPr/>
          </a:p>
          <a:p>
            <a:pPr>
              <a:lnSpc>
                <a:spcPct val="100000"/>
              </a:lnSpc>
            </a:pPr>
            <a:endParaRPr/>
          </a:p>
          <a:p>
            <a:pPr>
              <a:lnSpc>
                <a:spcPct val="100000"/>
              </a:lnSpc>
              <a:buSzPct val="25000"/>
              <a:buFont typeface="StarSymbol"/>
              <a:buChar char="l"/>
            </a:pPr>
            <a:r>
              <a:rPr lang="en-US" sz="3200">
                <a:solidFill>
                  <a:srgbClr val="EAEAEA"/>
                </a:solidFill>
                <a:latin typeface="Constantia"/>
              </a:rPr>
              <a:t>Readers and Writers Problem</a:t>
            </a:r>
            <a:endParaRPr/>
          </a:p>
          <a:p>
            <a:pPr>
              <a:lnSpc>
                <a:spcPct val="100000"/>
              </a:lnSpc>
            </a:pPr>
            <a:endParaRPr/>
          </a:p>
          <a:p>
            <a:pPr>
              <a:lnSpc>
                <a:spcPct val="100000"/>
              </a:lnSpc>
              <a:buSzPct val="25000"/>
              <a:buFont typeface="StarSymbol"/>
              <a:buChar char="l"/>
            </a:pPr>
            <a:r>
              <a:rPr lang="en-US" sz="3200">
                <a:solidFill>
                  <a:srgbClr val="EAEAEA"/>
                </a:solidFill>
                <a:latin typeface="Constantia"/>
              </a:rPr>
              <a:t>Dining-Philosophers Problem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Bounded-Buffer Problem</a:t>
            </a:r>
            <a:endParaRPr/>
          </a:p>
        </p:txBody>
      </p:sp>
      <p:sp>
        <p:nvSpPr>
          <p:cNvPr id="102" name="CustomShape 2"/>
          <p:cNvSpPr/>
          <p:nvPr/>
        </p:nvSpPr>
        <p:spPr>
          <a:xfrm>
            <a:off x="457200" y="1608120"/>
            <a:ext cx="8227080" cy="3723480"/>
          </a:xfrm>
          <a:prstGeom prst="rect">
            <a:avLst/>
          </a:prstGeom>
        </p:spPr>
        <p:txBody>
          <a:bodyPr lIns="90000" tIns="45000" rIns="90000" bIns="45000"/>
          <a:lstStyle/>
          <a:p>
            <a:pPr>
              <a:lnSpc>
                <a:spcPct val="100000"/>
              </a:lnSpc>
              <a:buFont typeface="Arial"/>
              <a:buChar char="•"/>
            </a:pPr>
            <a:r>
              <a:rPr lang="en-US" sz="3200" i="1">
                <a:solidFill>
                  <a:srgbClr val="FF0000"/>
                </a:solidFill>
                <a:latin typeface="Arial"/>
                <a:ea typeface="ＭＳ Ｐゴシック"/>
              </a:rPr>
              <a:t>N</a:t>
            </a:r>
            <a:r>
              <a:rPr lang="en-US" sz="3200">
                <a:solidFill>
                  <a:srgbClr val="FF0000"/>
                </a:solidFill>
                <a:latin typeface="Arial"/>
                <a:ea typeface="ＭＳ Ｐゴシック"/>
              </a:rPr>
              <a:t> </a:t>
            </a:r>
            <a:r>
              <a:rPr lang="en-US" sz="3200">
                <a:solidFill>
                  <a:srgbClr val="EAEAEA"/>
                </a:solidFill>
                <a:latin typeface="Arial"/>
                <a:ea typeface="ＭＳ Ｐゴシック"/>
              </a:rPr>
              <a:t>buffers, each can hold one item</a:t>
            </a:r>
            <a:endParaRPr/>
          </a:p>
          <a:p>
            <a:pPr>
              <a:lnSpc>
                <a:spcPct val="100000"/>
              </a:lnSpc>
              <a:buFont typeface="Arial"/>
              <a:buChar char="•"/>
            </a:pPr>
            <a:r>
              <a:rPr lang="en-US" sz="3200">
                <a:solidFill>
                  <a:srgbClr val="EAEAEA"/>
                </a:solidFill>
                <a:latin typeface="Arial"/>
                <a:ea typeface="ＭＳ Ｐゴシック"/>
              </a:rPr>
              <a:t>Semaphore </a:t>
            </a:r>
            <a:r>
              <a:rPr lang="en-US" sz="3200">
                <a:solidFill>
                  <a:srgbClr val="FF0000"/>
                </a:solidFill>
                <a:latin typeface="Arial"/>
                <a:ea typeface="ＭＳ Ｐゴシック"/>
              </a:rPr>
              <a:t>mutex</a:t>
            </a:r>
            <a:r>
              <a:rPr lang="en-US" sz="3200">
                <a:solidFill>
                  <a:srgbClr val="EAEAEA"/>
                </a:solidFill>
                <a:latin typeface="Arial"/>
                <a:ea typeface="ＭＳ Ｐゴシック"/>
              </a:rPr>
              <a:t> initialized to the value </a:t>
            </a:r>
            <a:r>
              <a:rPr lang="en-US" sz="3200">
                <a:solidFill>
                  <a:srgbClr val="FF0000"/>
                </a:solidFill>
                <a:latin typeface="Arial"/>
                <a:ea typeface="ＭＳ Ｐゴシック"/>
              </a:rPr>
              <a:t>1</a:t>
            </a:r>
            <a:endParaRPr/>
          </a:p>
          <a:p>
            <a:pPr>
              <a:lnSpc>
                <a:spcPct val="100000"/>
              </a:lnSpc>
              <a:buFont typeface="Arial"/>
              <a:buChar char="•"/>
            </a:pPr>
            <a:r>
              <a:rPr lang="en-US" sz="3200">
                <a:solidFill>
                  <a:srgbClr val="EAEAEA"/>
                </a:solidFill>
                <a:latin typeface="Arial"/>
                <a:ea typeface="ＭＳ Ｐゴシック"/>
              </a:rPr>
              <a:t>Semaphore </a:t>
            </a:r>
            <a:r>
              <a:rPr lang="en-US" sz="3200">
                <a:solidFill>
                  <a:srgbClr val="FF0000"/>
                </a:solidFill>
                <a:latin typeface="Arial"/>
                <a:ea typeface="ＭＳ Ｐゴシック"/>
              </a:rPr>
              <a:t>full </a:t>
            </a:r>
            <a:r>
              <a:rPr lang="en-US" sz="3200">
                <a:solidFill>
                  <a:srgbClr val="EAEAEA"/>
                </a:solidFill>
                <a:latin typeface="Arial"/>
                <a:ea typeface="ＭＳ Ｐゴシック"/>
              </a:rPr>
              <a:t>initialized to the value </a:t>
            </a:r>
            <a:r>
              <a:rPr lang="en-US" sz="3200">
                <a:solidFill>
                  <a:srgbClr val="FF0000"/>
                </a:solidFill>
                <a:latin typeface="Arial"/>
                <a:ea typeface="ＭＳ Ｐゴシック"/>
              </a:rPr>
              <a:t>0</a:t>
            </a:r>
            <a:endParaRPr/>
          </a:p>
          <a:p>
            <a:pPr>
              <a:lnSpc>
                <a:spcPct val="100000"/>
              </a:lnSpc>
              <a:buFont typeface="Arial"/>
              <a:buChar char="•"/>
            </a:pPr>
            <a:r>
              <a:rPr lang="en-US" sz="3200">
                <a:solidFill>
                  <a:srgbClr val="EAEAEA"/>
                </a:solidFill>
                <a:latin typeface="Arial"/>
                <a:ea typeface="ＭＳ Ｐゴシック"/>
              </a:rPr>
              <a:t>Semaphore </a:t>
            </a:r>
            <a:r>
              <a:rPr lang="en-US" sz="3200">
                <a:solidFill>
                  <a:srgbClr val="FF0000"/>
                </a:solidFill>
                <a:latin typeface="Arial"/>
                <a:ea typeface="ＭＳ Ｐゴシック"/>
              </a:rPr>
              <a:t>empty</a:t>
            </a:r>
            <a:r>
              <a:rPr lang="en-US" sz="3200">
                <a:solidFill>
                  <a:srgbClr val="EAEAEA"/>
                </a:solidFill>
                <a:latin typeface="Arial"/>
                <a:ea typeface="ＭＳ Ｐゴシック"/>
              </a:rPr>
              <a:t> initialized to the value </a:t>
            </a:r>
            <a:r>
              <a:rPr lang="en-US" sz="3200">
                <a:solidFill>
                  <a:srgbClr val="FF0000"/>
                </a:solidFill>
                <a:latin typeface="Arial"/>
                <a:ea typeface="ＭＳ Ｐゴシック"/>
              </a:rPr>
              <a:t>N</a:t>
            </a:r>
            <a:endParaRPr/>
          </a:p>
          <a:p>
            <a:pPr>
              <a:lnSpc>
                <a:spcPct val="100000"/>
              </a:lnSpc>
            </a:pPr>
            <a:endParaRPr/>
          </a:p>
        </p:txBody>
      </p:sp>
      <p:sp>
        <p:nvSpPr>
          <p:cNvPr id="103" name="CustomShape 3"/>
          <p:cNvSpPr/>
          <p:nvPr/>
        </p:nvSpPr>
        <p:spPr>
          <a:xfrm>
            <a:off x="2492280" y="3246480"/>
            <a:ext cx="181800" cy="364320"/>
          </a:xfrm>
          <a:prstGeom prst="rect">
            <a:avLst/>
          </a:prstGeom>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Bounded Buffer Problem (Cont.)</a:t>
            </a:r>
            <a:endParaRPr/>
          </a:p>
        </p:txBody>
      </p:sp>
      <p:sp>
        <p:nvSpPr>
          <p:cNvPr id="105" name="CustomShape 2"/>
          <p:cNvSpPr/>
          <p:nvPr/>
        </p:nvSpPr>
        <p:spPr>
          <a:xfrm>
            <a:off x="457200" y="1600200"/>
            <a:ext cx="8227080" cy="4874400"/>
          </a:xfrm>
          <a:prstGeom prst="rect">
            <a:avLst/>
          </a:prstGeom>
        </p:spPr>
        <p:txBody>
          <a:bodyPr lIns="90000" tIns="45000" rIns="90000" bIns="45000"/>
          <a:lstStyle/>
          <a:p>
            <a:pPr>
              <a:lnSpc>
                <a:spcPct val="100000"/>
              </a:lnSpc>
              <a:buFont typeface="Arial"/>
              <a:buChar char="•"/>
            </a:pPr>
            <a:r>
              <a:rPr lang="en-US" sz="2400">
                <a:solidFill>
                  <a:srgbClr val="EAEAEA"/>
                </a:solidFill>
                <a:latin typeface="Arial"/>
                <a:ea typeface="ＭＳ Ｐゴシック"/>
              </a:rPr>
              <a:t>The structure of the producer process</a:t>
            </a:r>
            <a:endParaRPr/>
          </a:p>
          <a:p>
            <a:pPr>
              <a:lnSpc>
                <a:spcPct val="100000"/>
              </a:lnSpc>
            </a:pPr>
            <a:r>
              <a:rPr lang="en-US" sz="2400">
                <a:solidFill>
                  <a:srgbClr val="0000FF"/>
                </a:solidFill>
                <a:latin typeface="Arial"/>
                <a:ea typeface="ＭＳ Ｐゴシック"/>
              </a:rPr>
              <a:t>	</a:t>
            </a:r>
            <a:r>
              <a:rPr lang="en-US" sz="2000">
                <a:solidFill>
                  <a:srgbClr val="179779"/>
                </a:solidFill>
                <a:latin typeface="Arial"/>
                <a:ea typeface="ＭＳ Ｐゴシック"/>
              </a:rPr>
              <a:t>do  {</a:t>
            </a:r>
            <a:endParaRPr/>
          </a:p>
          <a:p>
            <a:pPr>
              <a:lnSpc>
                <a:spcPct val="100000"/>
              </a:lnSpc>
            </a:pPr>
            <a:r>
              <a:rPr lang="en-US" sz="2000">
                <a:solidFill>
                  <a:srgbClr val="179779"/>
                </a:solidFill>
                <a:latin typeface="Arial"/>
                <a:ea typeface="ＭＳ Ｐゴシック"/>
              </a:rPr>
              <a:t>              //   produce an item in nextp</a:t>
            </a:r>
            <a:endParaRPr/>
          </a:p>
          <a:p>
            <a:pPr>
              <a:lnSpc>
                <a:spcPct val="100000"/>
              </a:lnSpc>
            </a:pPr>
            <a:endParaRPr/>
          </a:p>
          <a:p>
            <a:pPr>
              <a:lnSpc>
                <a:spcPct val="100000"/>
              </a:lnSpc>
            </a:pPr>
            <a:r>
              <a:rPr lang="en-US" sz="2000">
                <a:solidFill>
                  <a:srgbClr val="179779"/>
                </a:solidFill>
                <a:latin typeface="Arial"/>
                <a:ea typeface="ＭＳ Ｐゴシック"/>
              </a:rPr>
              <a:t>         	</a:t>
            </a:r>
            <a:r>
              <a:rPr lang="en-US" sz="2000">
                <a:solidFill>
                  <a:srgbClr val="FF0000"/>
                </a:solidFill>
                <a:latin typeface="Arial"/>
                <a:ea typeface="ＭＳ Ｐゴシック"/>
              </a:rPr>
              <a:t>wait (empty);</a:t>
            </a:r>
            <a:endParaRPr/>
          </a:p>
          <a:p>
            <a:pPr>
              <a:lnSpc>
                <a:spcPct val="100000"/>
              </a:lnSpc>
            </a:pPr>
            <a:r>
              <a:rPr lang="en-US" sz="2000">
                <a:solidFill>
                  <a:srgbClr val="FF0000"/>
                </a:solidFill>
                <a:latin typeface="Arial"/>
                <a:ea typeface="ＭＳ Ｐゴシック"/>
              </a:rPr>
              <a:t>           	wait (mutex);</a:t>
            </a:r>
            <a:endParaRPr/>
          </a:p>
          <a:p>
            <a:pPr>
              <a:lnSpc>
                <a:spcPct val="100000"/>
              </a:lnSpc>
            </a:pPr>
            <a:endParaRPr/>
          </a:p>
          <a:p>
            <a:pPr>
              <a:lnSpc>
                <a:spcPct val="100000"/>
              </a:lnSpc>
            </a:pPr>
            <a:r>
              <a:rPr lang="en-US" sz="2000">
                <a:solidFill>
                  <a:srgbClr val="179779"/>
                </a:solidFill>
                <a:latin typeface="Arial"/>
                <a:ea typeface="ＭＳ Ｐゴシック"/>
              </a:rPr>
              <a:t>        	//  add the item to the  buffer</a:t>
            </a:r>
            <a:endParaRPr/>
          </a:p>
          <a:p>
            <a:pPr>
              <a:lnSpc>
                <a:spcPct val="100000"/>
              </a:lnSpc>
            </a:pPr>
            <a:endParaRPr/>
          </a:p>
          <a:p>
            <a:pPr>
              <a:lnSpc>
                <a:spcPct val="100000"/>
              </a:lnSpc>
            </a:pPr>
            <a:r>
              <a:rPr lang="en-US" sz="2000">
                <a:solidFill>
                  <a:srgbClr val="FF0000"/>
                </a:solidFill>
                <a:latin typeface="Arial"/>
                <a:ea typeface="ＭＳ Ｐゴシック"/>
              </a:rPr>
              <a:t>       	signal (mutex);</a:t>
            </a:r>
            <a:endParaRPr/>
          </a:p>
          <a:p>
            <a:pPr>
              <a:lnSpc>
                <a:spcPct val="100000"/>
              </a:lnSpc>
            </a:pPr>
            <a:r>
              <a:rPr lang="en-US" sz="2000">
                <a:solidFill>
                  <a:srgbClr val="FF0000"/>
                </a:solidFill>
                <a:latin typeface="Arial"/>
                <a:ea typeface="ＭＳ Ｐゴシック"/>
              </a:rPr>
              <a:t>          	signal (full);</a:t>
            </a:r>
            <a:endParaRPr/>
          </a:p>
          <a:p>
            <a:pPr>
              <a:lnSpc>
                <a:spcPct val="100000"/>
              </a:lnSpc>
            </a:pPr>
            <a:r>
              <a:rPr lang="en-US" sz="2000">
                <a:solidFill>
                  <a:srgbClr val="179779"/>
                </a:solidFill>
                <a:latin typeface="Arial"/>
                <a:ea typeface="ＭＳ Ｐゴシック"/>
              </a:rPr>
              <a:t>           } while (TRUE);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Bounded Buffer Problem (Cont.)</a:t>
            </a:r>
            <a:endParaRPr/>
          </a:p>
        </p:txBody>
      </p:sp>
      <p:sp>
        <p:nvSpPr>
          <p:cNvPr id="107" name="CustomShape 2"/>
          <p:cNvSpPr/>
          <p:nvPr/>
        </p:nvSpPr>
        <p:spPr>
          <a:xfrm>
            <a:off x="457200" y="1600200"/>
            <a:ext cx="8227080" cy="4874400"/>
          </a:xfrm>
          <a:prstGeom prst="rect">
            <a:avLst/>
          </a:prstGeom>
        </p:spPr>
        <p:txBody>
          <a:bodyPr lIns="90000" tIns="45000" rIns="90000" bIns="45000"/>
          <a:lstStyle/>
          <a:p>
            <a:pPr>
              <a:lnSpc>
                <a:spcPct val="100000"/>
              </a:lnSpc>
              <a:buFont typeface="Arial"/>
              <a:buChar char="•"/>
            </a:pPr>
            <a:r>
              <a:rPr lang="en-US" sz="2200">
                <a:solidFill>
                  <a:srgbClr val="EAEAEA"/>
                </a:solidFill>
                <a:latin typeface="Arial"/>
                <a:ea typeface="ＭＳ Ｐゴシック"/>
              </a:rPr>
              <a:t>The structure of the consumer process</a:t>
            </a:r>
            <a:endParaRPr/>
          </a:p>
          <a:p>
            <a:pPr>
              <a:lnSpc>
                <a:spcPct val="100000"/>
              </a:lnSpc>
            </a:pPr>
            <a:r>
              <a:rPr lang="en-US" sz="2200">
                <a:solidFill>
                  <a:srgbClr val="0000FF"/>
                </a:solidFill>
                <a:latin typeface="Arial"/>
                <a:ea typeface="ＭＳ Ｐゴシック"/>
              </a:rPr>
              <a:t>          </a:t>
            </a:r>
            <a:r>
              <a:rPr lang="en-US" sz="2200">
                <a:solidFill>
                  <a:srgbClr val="179779"/>
                </a:solidFill>
                <a:latin typeface="Arial"/>
                <a:ea typeface="ＭＳ Ｐゴシック"/>
              </a:rPr>
              <a:t> do {</a:t>
            </a:r>
            <a:endParaRPr/>
          </a:p>
          <a:p>
            <a:pPr>
              <a:lnSpc>
                <a:spcPct val="100000"/>
              </a:lnSpc>
            </a:pPr>
            <a:r>
              <a:rPr lang="en-US" sz="2200">
                <a:solidFill>
                  <a:srgbClr val="FF0000"/>
                </a:solidFill>
                <a:latin typeface="Arial"/>
                <a:ea typeface="ＭＳ Ｐゴシック"/>
              </a:rPr>
              <a:t>       		wait (full);</a:t>
            </a:r>
            <a:endParaRPr/>
          </a:p>
          <a:p>
            <a:pPr>
              <a:lnSpc>
                <a:spcPct val="100000"/>
              </a:lnSpc>
            </a:pPr>
            <a:r>
              <a:rPr lang="en-US" sz="2200">
                <a:solidFill>
                  <a:srgbClr val="FF0000"/>
                </a:solidFill>
                <a:latin typeface="Arial"/>
                <a:ea typeface="ＭＳ Ｐゴシック"/>
              </a:rPr>
              <a:t>                    	wait (mutex);</a:t>
            </a:r>
            <a:endParaRPr/>
          </a:p>
          <a:p>
            <a:pPr>
              <a:lnSpc>
                <a:spcPct val="100000"/>
              </a:lnSpc>
            </a:pPr>
            <a:endParaRPr/>
          </a:p>
          <a:p>
            <a:pPr>
              <a:lnSpc>
                <a:spcPct val="100000"/>
              </a:lnSpc>
            </a:pPr>
            <a:r>
              <a:rPr lang="en-US" sz="2200">
                <a:solidFill>
                  <a:srgbClr val="179779"/>
                </a:solidFill>
                <a:latin typeface="Arial"/>
                <a:ea typeface="ＭＳ Ｐゴシック"/>
              </a:rPr>
              <a:t>              	//  remove an item from  buffer in nextc</a:t>
            </a:r>
            <a:endParaRPr/>
          </a:p>
          <a:p>
            <a:pPr>
              <a:lnSpc>
                <a:spcPct val="100000"/>
              </a:lnSpc>
            </a:pPr>
            <a:endParaRPr/>
          </a:p>
          <a:p>
            <a:pPr>
              <a:lnSpc>
                <a:spcPct val="100000"/>
              </a:lnSpc>
            </a:pPr>
            <a:r>
              <a:rPr lang="en-US" sz="2200">
                <a:solidFill>
                  <a:srgbClr val="FF0000"/>
                </a:solidFill>
                <a:latin typeface="Arial"/>
                <a:ea typeface="ＭＳ Ｐゴシック"/>
              </a:rPr>
              <a:t>                 	signal (mutex);</a:t>
            </a:r>
            <a:endParaRPr/>
          </a:p>
          <a:p>
            <a:pPr>
              <a:lnSpc>
                <a:spcPct val="100000"/>
              </a:lnSpc>
            </a:pPr>
            <a:r>
              <a:rPr lang="en-US" sz="2200">
                <a:solidFill>
                  <a:srgbClr val="FF0000"/>
                </a:solidFill>
                <a:latin typeface="Arial"/>
                <a:ea typeface="ＭＳ Ｐゴシック"/>
              </a:rPr>
              <a:t>                    	signal (empty);</a:t>
            </a:r>
            <a:endParaRPr/>
          </a:p>
          <a:p>
            <a:pPr>
              <a:lnSpc>
                <a:spcPct val="100000"/>
              </a:lnSpc>
            </a:pPr>
            <a:r>
              <a:rPr lang="en-US" sz="2200">
                <a:solidFill>
                  <a:srgbClr val="179779"/>
                </a:solidFill>
                <a:latin typeface="Arial"/>
                <a:ea typeface="ＭＳ Ｐゴシック"/>
              </a:rPr>
              <a:t>             </a:t>
            </a:r>
            <a:endParaRPr/>
          </a:p>
          <a:p>
            <a:pPr>
              <a:lnSpc>
                <a:spcPct val="100000"/>
              </a:lnSpc>
            </a:pPr>
            <a:r>
              <a:rPr lang="en-US" sz="2200">
                <a:solidFill>
                  <a:srgbClr val="179779"/>
                </a:solidFill>
                <a:latin typeface="Arial"/>
                <a:ea typeface="ＭＳ Ｐゴシック"/>
              </a:rPr>
              <a:t>                 	//  consume the item in nextc</a:t>
            </a:r>
            <a:endParaRPr/>
          </a:p>
          <a:p>
            <a:pPr>
              <a:lnSpc>
                <a:spcPct val="100000"/>
              </a:lnSpc>
            </a:pPr>
            <a:r>
              <a:rPr lang="en-US" sz="2200">
                <a:solidFill>
                  <a:srgbClr val="179779"/>
                </a:solidFill>
                <a:latin typeface="Arial"/>
                <a:ea typeface="ＭＳ Ｐゴシック"/>
              </a:rPr>
              <a:t>           } while (TRUE);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Critical-section problem solution</a:t>
            </a:r>
            <a:endParaRPr/>
          </a:p>
        </p:txBody>
      </p:sp>
      <p:sp>
        <p:nvSpPr>
          <p:cNvPr id="80" name="CustomShape 2"/>
          <p:cNvSpPr/>
          <p:nvPr/>
        </p:nvSpPr>
        <p:spPr>
          <a:xfrm>
            <a:off x="457200" y="1641600"/>
            <a:ext cx="8227080" cy="4909320"/>
          </a:xfrm>
          <a:prstGeom prst="rect">
            <a:avLst/>
          </a:prstGeom>
        </p:spPr>
        <p:txBody>
          <a:bodyPr lIns="90000" tIns="45000" rIns="90000" bIns="45000"/>
          <a:lstStyle/>
          <a:p>
            <a:pPr>
              <a:lnSpc>
                <a:spcPct val="100000"/>
              </a:lnSpc>
              <a:buFont typeface="Monotype Sorts" charset="2"/>
              <a:buAutoNum type="arabicPeriod"/>
            </a:pPr>
            <a:r>
              <a:rPr lang="en-US" sz="2000" b="1">
                <a:solidFill>
                  <a:srgbClr val="FF0000"/>
                </a:solidFill>
                <a:latin typeface="Arial"/>
                <a:ea typeface="ＭＳ Ｐゴシック"/>
              </a:rPr>
              <a:t>Mutual Exclusion </a:t>
            </a:r>
            <a:r>
              <a:rPr lang="en-US" sz="2000">
                <a:solidFill>
                  <a:srgbClr val="EAEAEA"/>
                </a:solidFill>
                <a:latin typeface="Arial"/>
                <a:ea typeface="ＭＳ Ｐゴシック"/>
              </a:rPr>
              <a:t>- If process </a:t>
            </a:r>
            <a:r>
              <a:rPr lang="en-US" sz="2000">
                <a:solidFill>
                  <a:srgbClr val="179779"/>
                </a:solidFill>
                <a:latin typeface="Arial"/>
                <a:ea typeface="ＭＳ Ｐゴシック"/>
              </a:rPr>
              <a:t>Pi </a:t>
            </a:r>
            <a:r>
              <a:rPr lang="en-US" sz="2000">
                <a:solidFill>
                  <a:srgbClr val="EAEAEA"/>
                </a:solidFill>
                <a:latin typeface="Arial"/>
                <a:ea typeface="ＭＳ Ｐゴシック"/>
              </a:rPr>
              <a:t>is executing in its critical section, then no other processes can be executing in their critical sections</a:t>
            </a:r>
            <a:endParaRPr/>
          </a:p>
          <a:p>
            <a:pPr>
              <a:lnSpc>
                <a:spcPct val="100000"/>
              </a:lnSpc>
            </a:pPr>
            <a:endParaRPr/>
          </a:p>
          <a:p>
            <a:pPr>
              <a:lnSpc>
                <a:spcPct val="100000"/>
              </a:lnSpc>
              <a:buFont typeface="Monotype Sorts" charset="2"/>
              <a:buAutoNum type="arabicPeriod"/>
            </a:pPr>
            <a:r>
              <a:rPr lang="en-US" sz="2000" b="1">
                <a:solidFill>
                  <a:srgbClr val="FF0000"/>
                </a:solidFill>
                <a:latin typeface="Arial"/>
                <a:ea typeface="ＭＳ Ｐゴシック"/>
              </a:rPr>
              <a:t>Progress </a:t>
            </a:r>
            <a:r>
              <a:rPr lang="en-US" sz="2000">
                <a:solidFill>
                  <a:srgbClr val="EAEAEA"/>
                </a:solidFill>
                <a:latin typeface="Arial"/>
                <a:ea typeface="ＭＳ Ｐゴシック"/>
              </a:rPr>
              <a:t>- If no process is executing in its critical section and there exist some processes that wish to enter their critical section, then the selection of the processes that will enter the critical section next cannot be postponed indefinitely</a:t>
            </a:r>
            <a:endParaRPr/>
          </a:p>
          <a:p>
            <a:pPr>
              <a:lnSpc>
                <a:spcPct val="100000"/>
              </a:lnSpc>
            </a:pPr>
            <a:endParaRPr/>
          </a:p>
          <a:p>
            <a:pPr>
              <a:lnSpc>
                <a:spcPct val="100000"/>
              </a:lnSpc>
              <a:buFont typeface="Monotype Sorts" charset="2"/>
              <a:buAutoNum type="arabicPeriod"/>
            </a:pPr>
            <a:r>
              <a:rPr lang="en-US" sz="2000" b="1">
                <a:solidFill>
                  <a:srgbClr val="FF0000"/>
                </a:solidFill>
                <a:latin typeface="Arial"/>
                <a:ea typeface="ＭＳ Ｐゴシック"/>
              </a:rPr>
              <a:t>Bounded Waiting </a:t>
            </a:r>
            <a:r>
              <a:rPr lang="en-US" sz="2000">
                <a:solidFill>
                  <a:srgbClr val="EAEAEA"/>
                </a:solidFill>
                <a:latin typeface="Arial"/>
                <a:ea typeface="ＭＳ Ｐゴシック"/>
              </a:rPr>
              <a:t>-  A bound must exist on the number of times that other processes are allowed to enter their critical sections after a process has made a request to enter its critical section and before that request is granted</a:t>
            </a:r>
            <a:endParaRPr/>
          </a:p>
          <a:p>
            <a:pPr lvl="1">
              <a:lnSpc>
                <a:spcPct val="100000"/>
              </a:lnSpc>
              <a:buSzPct val="25000"/>
              <a:buFont typeface="StarSymbol"/>
              <a:buChar char=""/>
            </a:pPr>
            <a:r>
              <a:rPr lang="en-US" sz="2000">
                <a:solidFill>
                  <a:srgbClr val="179779"/>
                </a:solidFill>
                <a:latin typeface="Arial"/>
                <a:ea typeface="ＭＳ Ｐゴシック"/>
              </a:rPr>
              <a:t>Assume that each process executes at a nonzero speed </a:t>
            </a:r>
            <a:endParaRPr/>
          </a:p>
          <a:p>
            <a:pPr lvl="1">
              <a:lnSpc>
                <a:spcPct val="100000"/>
              </a:lnSpc>
              <a:buSzPct val="25000"/>
              <a:buFont typeface="StarSymbol"/>
              <a:buChar char=""/>
            </a:pPr>
            <a:r>
              <a:rPr lang="en-US" sz="2000">
                <a:solidFill>
                  <a:srgbClr val="179779"/>
                </a:solidFill>
                <a:latin typeface="Arial"/>
                <a:ea typeface="ＭＳ Ｐゴシック"/>
              </a:rPr>
              <a:t>No assumption concerning relative speed of the </a:t>
            </a:r>
            <a:r>
              <a:rPr lang="en-US" sz="2000">
                <a:solidFill>
                  <a:srgbClr val="FF0000"/>
                </a:solidFill>
                <a:latin typeface="Arial"/>
                <a:ea typeface="ＭＳ Ｐゴシック"/>
              </a:rPr>
              <a:t>N</a:t>
            </a:r>
            <a:r>
              <a:rPr lang="en-US" sz="2000">
                <a:solidFill>
                  <a:srgbClr val="179779"/>
                </a:solidFill>
                <a:latin typeface="Arial"/>
                <a:ea typeface="ＭＳ Ｐゴシック"/>
              </a:rPr>
              <a:t> processes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Structure of a typical process</a:t>
            </a:r>
            <a:endParaRPr/>
          </a:p>
        </p:txBody>
      </p:sp>
      <p:sp>
        <p:nvSpPr>
          <p:cNvPr id="82" name="CustomShape 2"/>
          <p:cNvSpPr/>
          <p:nvPr/>
        </p:nvSpPr>
        <p:spPr>
          <a:xfrm>
            <a:off x="457200" y="1682640"/>
            <a:ext cx="8227080" cy="4410720"/>
          </a:xfrm>
          <a:prstGeom prst="rect">
            <a:avLst/>
          </a:prstGeom>
        </p:spPr>
        <p:txBody>
          <a:bodyPr lIns="90000" tIns="45000" rIns="90000" bIns="45000"/>
          <a:lstStyle/>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do { </a:t>
            </a:r>
            <a:r>
              <a:rPr lang="en-US" sz="3200">
                <a:solidFill>
                  <a:srgbClr val="FF0000"/>
                </a:solidFill>
                <a:latin typeface="Arial"/>
                <a:ea typeface="ＭＳ Ｐゴシック"/>
              </a:rPr>
              <a:t> </a:t>
            </a:r>
            <a:endParaRPr/>
          </a:p>
          <a:p>
            <a:pPr>
              <a:lnSpc>
                <a:spcPct val="100000"/>
              </a:lnSpc>
            </a:pPr>
            <a:r>
              <a:rPr lang="en-US" sz="3200">
                <a:solidFill>
                  <a:srgbClr val="FF0000"/>
                </a:solidFill>
                <a:latin typeface="Arial"/>
                <a:ea typeface="ＭＳ Ｐゴシック"/>
              </a:rPr>
              <a:t>		entry section</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critical section </a:t>
            </a:r>
            <a:endParaRPr/>
          </a:p>
          <a:p>
            <a:pPr>
              <a:lnSpc>
                <a:spcPct val="100000"/>
              </a:lnSpc>
            </a:pPr>
            <a:r>
              <a:rPr lang="en-US" sz="3200">
                <a:solidFill>
                  <a:srgbClr val="0000FF"/>
                </a:solidFill>
                <a:latin typeface="Arial"/>
                <a:ea typeface="ＭＳ Ｐゴシック"/>
              </a:rPr>
              <a:t>		</a:t>
            </a:r>
            <a:r>
              <a:rPr lang="en-US" sz="3200">
                <a:solidFill>
                  <a:srgbClr val="FF0000"/>
                </a:solidFill>
                <a:latin typeface="Arial"/>
                <a:ea typeface="ＭＳ Ｐゴシック"/>
              </a:rPr>
              <a:t>exit section</a:t>
            </a:r>
            <a:endParaRPr/>
          </a:p>
          <a:p>
            <a:pPr>
              <a:lnSpc>
                <a:spcPct val="100000"/>
              </a:lnSpc>
            </a:pPr>
            <a:r>
              <a:rPr lang="en-US" sz="3200">
                <a:solidFill>
                  <a:srgbClr val="0000FF"/>
                </a:solidFill>
                <a:latin typeface="Arial"/>
                <a:ea typeface="ＭＳ Ｐゴシック"/>
              </a:rPr>
              <a:t>			</a:t>
            </a:r>
            <a:r>
              <a:rPr lang="en-US" sz="3200">
                <a:solidFill>
                  <a:srgbClr val="179779"/>
                </a:solidFill>
                <a:latin typeface="Arial"/>
                <a:ea typeface="ＭＳ Ｐゴシック"/>
              </a:rPr>
              <a:t>remainder section </a:t>
            </a:r>
            <a:endParaRPr/>
          </a:p>
          <a:p>
            <a:pPr>
              <a:lnSpc>
                <a:spcPct val="100000"/>
              </a:lnSpc>
            </a:pPr>
            <a:r>
              <a:rPr lang="en-US" sz="3200">
                <a:solidFill>
                  <a:srgbClr val="179779"/>
                </a:solidFill>
                <a:latin typeface="Arial"/>
                <a:ea typeface="ＭＳ Ｐゴシック"/>
              </a:rPr>
              <a:t>	} while (TRUE); </a:t>
            </a:r>
            <a:r>
              <a:rPr lang="en-US" sz="1600">
                <a:solidFill>
                  <a:srgbClr val="0000FF"/>
                </a:solidFill>
                <a:latin typeface="Arial"/>
                <a:ea typeface="ＭＳ Ｐゴシック"/>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Calibri"/>
              </a:rPr>
              <a:t>Four different approaches</a:t>
            </a:r>
            <a:endParaRPr/>
          </a:p>
        </p:txBody>
      </p:sp>
      <p:sp>
        <p:nvSpPr>
          <p:cNvPr id="84" name="CustomShape 2"/>
          <p:cNvSpPr/>
          <p:nvPr/>
        </p:nvSpPr>
        <p:spPr>
          <a:xfrm>
            <a:off x="457200" y="1600200"/>
            <a:ext cx="8227080" cy="4523400"/>
          </a:xfrm>
          <a:prstGeom prst="rect">
            <a:avLst/>
          </a:prstGeom>
        </p:spPr>
        <p:txBody>
          <a:bodyPr lIns="90000" tIns="45000" rIns="90000" bIns="45000"/>
          <a:lstStyle/>
          <a:p>
            <a:pPr>
              <a:lnSpc>
                <a:spcPct val="100000"/>
              </a:lnSpc>
              <a:buSzPct val="25000"/>
              <a:buFont typeface="StarSymbol"/>
              <a:buChar char=""/>
            </a:pPr>
            <a:r>
              <a:rPr lang="en-US" sz="3200">
                <a:solidFill>
                  <a:srgbClr val="EAEAEA"/>
                </a:solidFill>
                <a:latin typeface="Trade Gothic LT Std"/>
              </a:rPr>
              <a:t>Software-defined approaches</a:t>
            </a:r>
            <a:endParaRPr/>
          </a:p>
          <a:p>
            <a:pPr>
              <a:lnSpc>
                <a:spcPct val="100000"/>
              </a:lnSpc>
              <a:buSzPct val="25000"/>
              <a:buFont typeface="StarSymbol"/>
              <a:buChar char=""/>
            </a:pPr>
            <a:r>
              <a:rPr lang="en-US" sz="3200">
                <a:solidFill>
                  <a:srgbClr val="EAEAEA"/>
                </a:solidFill>
                <a:latin typeface="Trade Gothic LT Std"/>
              </a:rPr>
              <a:t>Hardware support</a:t>
            </a:r>
            <a:endParaRPr/>
          </a:p>
          <a:p>
            <a:pPr>
              <a:lnSpc>
                <a:spcPct val="100000"/>
              </a:lnSpc>
              <a:buSzPct val="25000"/>
              <a:buFont typeface="StarSymbol"/>
              <a:buChar char=""/>
            </a:pPr>
            <a:r>
              <a:rPr lang="en-US" sz="3200">
                <a:solidFill>
                  <a:srgbClr val="179779"/>
                </a:solidFill>
                <a:latin typeface="Trade Gothic LT Std"/>
              </a:rPr>
              <a:t>Support from the OS </a:t>
            </a:r>
            <a:endParaRPr/>
          </a:p>
          <a:p>
            <a:pPr>
              <a:lnSpc>
                <a:spcPct val="100000"/>
              </a:lnSpc>
              <a:buSzPct val="25000"/>
              <a:buFont typeface="StarSymbol"/>
              <a:buChar char=""/>
            </a:pPr>
            <a:r>
              <a:rPr lang="en-US" sz="3200">
                <a:solidFill>
                  <a:srgbClr val="EAEAEA"/>
                </a:solidFill>
                <a:latin typeface="Trade Gothic LT Std"/>
              </a:rPr>
              <a:t>Support from the programming language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Semaphore</a:t>
            </a:r>
            <a:endParaRPr/>
          </a:p>
        </p:txBody>
      </p:sp>
      <p:sp>
        <p:nvSpPr>
          <p:cNvPr id="86" name="CustomShape 2"/>
          <p:cNvSpPr/>
          <p:nvPr/>
        </p:nvSpPr>
        <p:spPr>
          <a:xfrm>
            <a:off x="457200" y="1603440"/>
            <a:ext cx="8227080" cy="5252040"/>
          </a:xfrm>
          <a:prstGeom prst="rect">
            <a:avLst/>
          </a:prstGeom>
        </p:spPr>
        <p:txBody>
          <a:bodyPr lIns="90000" tIns="45000" rIns="90000" bIns="45000"/>
          <a:lstStyle/>
          <a:p>
            <a:pPr>
              <a:lnSpc>
                <a:spcPct val="90000"/>
              </a:lnSpc>
              <a:buFont typeface="Arial"/>
              <a:buChar char="•"/>
            </a:pPr>
            <a:r>
              <a:rPr lang="en-US" sz="2400" dirty="0">
                <a:solidFill>
                  <a:srgbClr val="EAEAEA"/>
                </a:solidFill>
                <a:latin typeface="Arial"/>
                <a:ea typeface="ＭＳ Ｐゴシック"/>
              </a:rPr>
              <a:t>Synchronization tool that does not require </a:t>
            </a:r>
            <a:r>
              <a:rPr lang="en-US" sz="2400" dirty="0">
                <a:solidFill>
                  <a:srgbClr val="FF0000"/>
                </a:solidFill>
                <a:latin typeface="Arial"/>
                <a:ea typeface="ＭＳ Ｐゴシック"/>
              </a:rPr>
              <a:t>busy waiting </a:t>
            </a:r>
            <a:endParaRPr dirty="0"/>
          </a:p>
          <a:p>
            <a:pPr>
              <a:lnSpc>
                <a:spcPct val="90000"/>
              </a:lnSpc>
              <a:buFont typeface="Arial"/>
              <a:buChar char="•"/>
            </a:pPr>
            <a:r>
              <a:rPr lang="en-US" sz="2400" dirty="0">
                <a:solidFill>
                  <a:srgbClr val="EAEAEA"/>
                </a:solidFill>
                <a:latin typeface="Arial"/>
                <a:ea typeface="ＭＳ Ｐゴシック"/>
              </a:rPr>
              <a:t>Semaphore </a:t>
            </a:r>
            <a:r>
              <a:rPr lang="en-US" sz="2400" i="1" dirty="0">
                <a:solidFill>
                  <a:srgbClr val="179779"/>
                </a:solidFill>
                <a:latin typeface="Arial"/>
                <a:ea typeface="ＭＳ Ｐゴシック"/>
              </a:rPr>
              <a:t>S</a:t>
            </a:r>
            <a:r>
              <a:rPr lang="en-US" sz="2400" dirty="0">
                <a:solidFill>
                  <a:srgbClr val="EAEAEA"/>
                </a:solidFill>
                <a:latin typeface="Arial"/>
                <a:ea typeface="ＭＳ Ｐゴシック"/>
              </a:rPr>
              <a:t> – integer variable</a:t>
            </a:r>
            <a:endParaRPr dirty="0"/>
          </a:p>
          <a:p>
            <a:pPr>
              <a:lnSpc>
                <a:spcPct val="90000"/>
              </a:lnSpc>
              <a:buFont typeface="Arial"/>
              <a:buChar char="•"/>
            </a:pPr>
            <a:r>
              <a:rPr lang="en-US" sz="2400" dirty="0">
                <a:solidFill>
                  <a:srgbClr val="EAEAEA"/>
                </a:solidFill>
                <a:latin typeface="Arial"/>
                <a:ea typeface="ＭＳ Ｐゴシック"/>
              </a:rPr>
              <a:t>Two standard operations modify </a:t>
            </a:r>
            <a:r>
              <a:rPr lang="en-US" sz="2400" dirty="0">
                <a:solidFill>
                  <a:srgbClr val="FF0000"/>
                </a:solidFill>
                <a:latin typeface="Arial"/>
                <a:ea typeface="ＭＳ Ｐゴシック"/>
              </a:rPr>
              <a:t>S: wait() </a:t>
            </a:r>
            <a:r>
              <a:rPr lang="en-US" sz="2400" dirty="0">
                <a:solidFill>
                  <a:srgbClr val="EAEAEA"/>
                </a:solidFill>
                <a:latin typeface="Arial"/>
                <a:ea typeface="ＭＳ Ｐゴシック"/>
              </a:rPr>
              <a:t>and </a:t>
            </a:r>
            <a:r>
              <a:rPr lang="en-US" sz="2400" dirty="0">
                <a:solidFill>
                  <a:srgbClr val="FF0000"/>
                </a:solidFill>
                <a:latin typeface="Arial"/>
                <a:ea typeface="ＭＳ Ｐゴシック"/>
              </a:rPr>
              <a:t>signal()</a:t>
            </a:r>
            <a:endParaRPr dirty="0"/>
          </a:p>
          <a:p>
            <a:pPr>
              <a:lnSpc>
                <a:spcPct val="90000"/>
              </a:lnSpc>
              <a:buFont typeface="Arial"/>
              <a:buChar char="•"/>
            </a:pPr>
            <a:r>
              <a:rPr lang="en-US" sz="2400" dirty="0">
                <a:solidFill>
                  <a:srgbClr val="EAEAEA"/>
                </a:solidFill>
                <a:latin typeface="Arial"/>
                <a:ea typeface="ＭＳ Ｐゴシック"/>
              </a:rPr>
              <a:t>Less complicated than using hardware instructions</a:t>
            </a:r>
            <a:endParaRPr dirty="0"/>
          </a:p>
          <a:p>
            <a:pPr>
              <a:lnSpc>
                <a:spcPct val="90000"/>
              </a:lnSpc>
              <a:buFont typeface="Arial"/>
              <a:buChar char="•"/>
            </a:pPr>
            <a:r>
              <a:rPr lang="en-US" sz="2400" dirty="0">
                <a:solidFill>
                  <a:srgbClr val="EAEAEA"/>
                </a:solidFill>
                <a:latin typeface="Arial"/>
                <a:ea typeface="ＭＳ Ｐゴシック"/>
              </a:rPr>
              <a:t>Can only be accessed via two indivisible (</a:t>
            </a:r>
            <a:r>
              <a:rPr lang="en-US" sz="2400" dirty="0">
                <a:solidFill>
                  <a:srgbClr val="179779"/>
                </a:solidFill>
                <a:latin typeface="Arial"/>
                <a:ea typeface="ＭＳ Ｐゴシック"/>
              </a:rPr>
              <a:t>atomic</a:t>
            </a:r>
            <a:r>
              <a:rPr lang="en-US" sz="2400" dirty="0">
                <a:solidFill>
                  <a:srgbClr val="EAEAEA"/>
                </a:solidFill>
                <a:latin typeface="Arial"/>
                <a:ea typeface="ＭＳ Ｐゴシック"/>
              </a:rPr>
              <a:t>) operations</a:t>
            </a:r>
            <a:endParaRPr dirty="0"/>
          </a:p>
          <a:p>
            <a:pPr>
              <a:lnSpc>
                <a:spcPct val="90000"/>
              </a:lnSpc>
            </a:pPr>
            <a:r>
              <a:rPr lang="en-US" sz="2000" dirty="0">
                <a:solidFill>
                  <a:srgbClr val="FF0000"/>
                </a:solidFill>
                <a:latin typeface="Arial"/>
                <a:ea typeface="ＭＳ Ｐゴシック"/>
              </a:rPr>
              <a:t>	</a:t>
            </a:r>
            <a:endParaRPr dirty="0"/>
          </a:p>
          <a:p>
            <a:pPr>
              <a:lnSpc>
                <a:spcPct val="90000"/>
              </a:lnSpc>
            </a:pPr>
            <a:r>
              <a:rPr lang="en-US" sz="2000" dirty="0" smtClean="0">
                <a:solidFill>
                  <a:srgbClr val="FF0000"/>
                </a:solidFill>
                <a:latin typeface="Arial"/>
                <a:ea typeface="ＭＳ Ｐゴシック"/>
              </a:rPr>
              <a:t>wait </a:t>
            </a:r>
            <a:r>
              <a:rPr lang="en-US" sz="2000" dirty="0">
                <a:solidFill>
                  <a:srgbClr val="FF0000"/>
                </a:solidFill>
                <a:latin typeface="Arial"/>
                <a:ea typeface="ＭＳ Ｐゴシック"/>
              </a:rPr>
              <a:t>(S) { </a:t>
            </a:r>
            <a:endParaRPr dirty="0"/>
          </a:p>
          <a:p>
            <a:pPr>
              <a:lnSpc>
                <a:spcPct val="90000"/>
              </a:lnSpc>
            </a:pPr>
            <a:r>
              <a:rPr lang="en-US" sz="2000" dirty="0">
                <a:solidFill>
                  <a:srgbClr val="FF0000"/>
                </a:solidFill>
                <a:latin typeface="Arial"/>
                <a:ea typeface="ＭＳ Ｐゴシック"/>
              </a:rPr>
              <a:t>           </a:t>
            </a:r>
            <a:r>
              <a:rPr lang="en-US" sz="2000" dirty="0" smtClean="0">
                <a:solidFill>
                  <a:srgbClr val="FF0000"/>
                </a:solidFill>
                <a:latin typeface="Arial"/>
                <a:ea typeface="ＭＳ Ｐゴシック"/>
              </a:rPr>
              <a:t>	while </a:t>
            </a:r>
            <a:r>
              <a:rPr lang="en-US" sz="2000" dirty="0">
                <a:solidFill>
                  <a:srgbClr val="FF0000"/>
                </a:solidFill>
                <a:latin typeface="Arial"/>
                <a:ea typeface="ＭＳ Ｐゴシック"/>
              </a:rPr>
              <a:t>S &lt;= </a:t>
            </a:r>
            <a:r>
              <a:rPr lang="en-US" sz="2000" dirty="0" smtClean="0">
                <a:solidFill>
                  <a:srgbClr val="FF0000"/>
                </a:solidFill>
                <a:latin typeface="Arial"/>
                <a:ea typeface="ＭＳ Ｐゴシック"/>
              </a:rPr>
              <a:t>0</a:t>
            </a:r>
            <a:endParaRPr lang="en-US" dirty="0"/>
          </a:p>
          <a:p>
            <a:pPr>
              <a:lnSpc>
                <a:spcPct val="90000"/>
              </a:lnSpc>
            </a:pPr>
            <a:r>
              <a:rPr lang="en-US" sz="2000" dirty="0">
                <a:solidFill>
                  <a:srgbClr val="FF0000"/>
                </a:solidFill>
                <a:latin typeface="Arial"/>
                <a:ea typeface="ＭＳ Ｐゴシック"/>
              </a:rPr>
              <a:t>	</a:t>
            </a:r>
            <a:r>
              <a:rPr lang="en-US" sz="2000" dirty="0" smtClean="0">
                <a:solidFill>
                  <a:srgbClr val="FF0000"/>
                </a:solidFill>
                <a:latin typeface="Arial"/>
                <a:ea typeface="ＭＳ Ｐゴシック"/>
              </a:rPr>
              <a:t>	; </a:t>
            </a:r>
            <a:r>
              <a:rPr lang="en-US" sz="2000" dirty="0">
                <a:solidFill>
                  <a:srgbClr val="FF0000"/>
                </a:solidFill>
                <a:latin typeface="Arial"/>
                <a:ea typeface="ＭＳ Ｐゴシック"/>
              </a:rPr>
              <a:t>// no-op</a:t>
            </a:r>
            <a:endParaRPr dirty="0"/>
          </a:p>
          <a:p>
            <a:pPr>
              <a:lnSpc>
                <a:spcPct val="90000"/>
              </a:lnSpc>
            </a:pPr>
            <a:r>
              <a:rPr lang="en-US" sz="2000" dirty="0">
                <a:solidFill>
                  <a:srgbClr val="FF0000"/>
                </a:solidFill>
                <a:latin typeface="Arial"/>
                <a:ea typeface="ＭＳ Ｐゴシック"/>
              </a:rPr>
              <a:t>            S-</a:t>
            </a:r>
            <a:r>
              <a:rPr lang="en-US" sz="2000" dirty="0" smtClean="0">
                <a:solidFill>
                  <a:srgbClr val="FF0000"/>
                </a:solidFill>
                <a:latin typeface="Arial"/>
                <a:ea typeface="ＭＳ Ｐゴシック"/>
              </a:rPr>
              <a:t>-;</a:t>
            </a:r>
            <a:endParaRPr lang="en-US" dirty="0"/>
          </a:p>
          <a:p>
            <a:pPr>
              <a:lnSpc>
                <a:spcPct val="90000"/>
              </a:lnSpc>
            </a:pPr>
            <a:r>
              <a:rPr lang="en-US" sz="2000" dirty="0" smtClean="0">
                <a:solidFill>
                  <a:srgbClr val="FF0000"/>
                </a:solidFill>
                <a:latin typeface="Arial"/>
                <a:ea typeface="ＭＳ Ｐゴシック"/>
              </a:rPr>
              <a:t>}</a:t>
            </a:r>
            <a:endParaRPr dirty="0"/>
          </a:p>
          <a:p>
            <a:pPr>
              <a:lnSpc>
                <a:spcPct val="90000"/>
              </a:lnSpc>
            </a:pPr>
            <a:endParaRPr dirty="0"/>
          </a:p>
          <a:p>
            <a:pPr>
              <a:lnSpc>
                <a:spcPct val="90000"/>
              </a:lnSpc>
            </a:pPr>
            <a:r>
              <a:rPr lang="en-US" sz="2000" dirty="0" smtClean="0">
                <a:solidFill>
                  <a:srgbClr val="FF0000"/>
                </a:solidFill>
                <a:latin typeface="Arial"/>
                <a:ea typeface="ＭＳ Ｐゴシック"/>
              </a:rPr>
              <a:t>signal </a:t>
            </a:r>
            <a:r>
              <a:rPr lang="en-US" sz="2000" dirty="0">
                <a:solidFill>
                  <a:srgbClr val="FF0000"/>
                </a:solidFill>
                <a:latin typeface="Arial"/>
                <a:ea typeface="ＭＳ Ｐゴシック"/>
              </a:rPr>
              <a:t>(S) { </a:t>
            </a:r>
            <a:endParaRPr dirty="0"/>
          </a:p>
          <a:p>
            <a:pPr>
              <a:lnSpc>
                <a:spcPct val="90000"/>
              </a:lnSpc>
            </a:pPr>
            <a:r>
              <a:rPr lang="en-US" sz="2000" dirty="0">
                <a:solidFill>
                  <a:srgbClr val="FF0000"/>
                </a:solidFill>
                <a:latin typeface="Arial"/>
                <a:ea typeface="ＭＳ Ｐゴシック"/>
              </a:rPr>
              <a:t>        S</a:t>
            </a:r>
            <a:r>
              <a:rPr lang="en-US" sz="2000" dirty="0" smtClean="0">
                <a:solidFill>
                  <a:srgbClr val="FF0000"/>
                </a:solidFill>
                <a:latin typeface="Arial"/>
                <a:ea typeface="ＭＳ Ｐゴシック"/>
              </a:rPr>
              <a:t>++;</a:t>
            </a:r>
            <a:endParaRPr lang="en-US" dirty="0"/>
          </a:p>
          <a:p>
            <a:pPr>
              <a:lnSpc>
                <a:spcPct val="90000"/>
              </a:lnSpc>
            </a:pPr>
            <a:r>
              <a:rPr lang="en-US" sz="2000" dirty="0" smtClean="0">
                <a:solidFill>
                  <a:srgbClr val="FF0000"/>
                </a:solidFill>
                <a:latin typeface="Arial"/>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57200" y="1600200"/>
            <a:ext cx="8227080" cy="5255280"/>
          </a:xfrm>
          <a:prstGeom prst="rect">
            <a:avLst/>
          </a:prstGeom>
        </p:spPr>
        <p:txBody>
          <a:bodyPr lIns="90000" tIns="45000" rIns="90000" bIns="45000"/>
          <a:lstStyle/>
          <a:p>
            <a:pPr>
              <a:lnSpc>
                <a:spcPct val="100000"/>
              </a:lnSpc>
              <a:buFont typeface="Arial"/>
              <a:buChar char="•"/>
            </a:pPr>
            <a:r>
              <a:rPr lang="en-US" sz="2400" dirty="0">
                <a:solidFill>
                  <a:srgbClr val="179779"/>
                </a:solidFill>
                <a:latin typeface="Arial"/>
                <a:ea typeface="ＭＳ Ｐゴシック"/>
              </a:rPr>
              <a:t>Counting</a:t>
            </a:r>
            <a:r>
              <a:rPr lang="en-US" sz="2400" dirty="0">
                <a:solidFill>
                  <a:srgbClr val="3366FF"/>
                </a:solidFill>
                <a:latin typeface="Arial"/>
                <a:ea typeface="ＭＳ Ｐゴシック"/>
              </a:rPr>
              <a:t> </a:t>
            </a:r>
            <a:r>
              <a:rPr lang="en-US" sz="2400" dirty="0">
                <a:solidFill>
                  <a:srgbClr val="EAEAEA"/>
                </a:solidFill>
                <a:latin typeface="Arial"/>
                <a:ea typeface="ＭＳ Ｐゴシック"/>
              </a:rPr>
              <a:t>semaphore – integer value can range over an unrestricted domain</a:t>
            </a:r>
            <a:endParaRPr dirty="0"/>
          </a:p>
          <a:p>
            <a:pPr>
              <a:lnSpc>
                <a:spcPct val="100000"/>
              </a:lnSpc>
              <a:buFont typeface="Arial"/>
              <a:buChar char="•"/>
            </a:pPr>
            <a:r>
              <a:rPr lang="en-US" sz="2400" dirty="0">
                <a:solidFill>
                  <a:srgbClr val="179779"/>
                </a:solidFill>
                <a:latin typeface="Arial"/>
                <a:ea typeface="ＭＳ Ｐゴシック"/>
              </a:rPr>
              <a:t>Binary</a:t>
            </a:r>
            <a:r>
              <a:rPr lang="en-US" sz="2400" dirty="0">
                <a:solidFill>
                  <a:srgbClr val="3366FF"/>
                </a:solidFill>
                <a:latin typeface="Arial"/>
                <a:ea typeface="ＭＳ Ｐゴシック"/>
              </a:rPr>
              <a:t> </a:t>
            </a:r>
            <a:r>
              <a:rPr lang="en-US" sz="2400" dirty="0">
                <a:solidFill>
                  <a:srgbClr val="EAEAEA"/>
                </a:solidFill>
                <a:latin typeface="Arial"/>
                <a:ea typeface="ＭＳ Ｐゴシック"/>
              </a:rPr>
              <a:t>semaphore – integer value can range only between 0 and 1; can be simpler to implement</a:t>
            </a:r>
            <a:endParaRPr dirty="0"/>
          </a:p>
          <a:p>
            <a:pPr lvl="1">
              <a:lnSpc>
                <a:spcPct val="100000"/>
              </a:lnSpc>
              <a:buSzPct val="25000"/>
              <a:buFont typeface="StarSymbol"/>
              <a:buChar char=""/>
            </a:pPr>
            <a:r>
              <a:rPr lang="en-US" sz="2400" dirty="0">
                <a:solidFill>
                  <a:srgbClr val="EAEAEA"/>
                </a:solidFill>
                <a:latin typeface="Arial"/>
                <a:ea typeface="ＭＳ Ｐゴシック"/>
              </a:rPr>
              <a:t>Also known as </a:t>
            </a:r>
            <a:r>
              <a:rPr lang="en-US" sz="2400" dirty="0" err="1">
                <a:solidFill>
                  <a:srgbClr val="179779"/>
                </a:solidFill>
                <a:latin typeface="Arial"/>
                <a:ea typeface="ＭＳ Ｐゴシック"/>
              </a:rPr>
              <a:t>mutex</a:t>
            </a:r>
            <a:r>
              <a:rPr lang="en-US" sz="2400" dirty="0">
                <a:solidFill>
                  <a:srgbClr val="179779"/>
                </a:solidFill>
                <a:latin typeface="Arial"/>
                <a:ea typeface="ＭＳ Ｐゴシック"/>
              </a:rPr>
              <a:t> locks</a:t>
            </a:r>
            <a:endParaRPr dirty="0"/>
          </a:p>
          <a:p>
            <a:pPr>
              <a:lnSpc>
                <a:spcPct val="100000"/>
              </a:lnSpc>
              <a:buFont typeface="Arial"/>
              <a:buChar char="•"/>
            </a:pPr>
            <a:r>
              <a:rPr lang="en-US" sz="2400" dirty="0">
                <a:solidFill>
                  <a:srgbClr val="EAEAEA"/>
                </a:solidFill>
                <a:latin typeface="Arial"/>
                <a:ea typeface="ＭＳ Ｐゴシック"/>
              </a:rPr>
              <a:t>Provides mutual exclusion</a:t>
            </a:r>
            <a:endParaRPr dirty="0"/>
          </a:p>
          <a:p>
            <a:pPr>
              <a:lnSpc>
                <a:spcPct val="100000"/>
              </a:lnSpc>
            </a:pPr>
            <a:endParaRPr dirty="0"/>
          </a:p>
          <a:p>
            <a:pPr>
              <a:lnSpc>
                <a:spcPct val="100000"/>
              </a:lnSpc>
            </a:pPr>
            <a:r>
              <a:rPr lang="en-US" sz="2000" dirty="0">
                <a:solidFill>
                  <a:srgbClr val="FF0000"/>
                </a:solidFill>
                <a:latin typeface="Arial"/>
                <a:ea typeface="ＭＳ Ｐゴシック"/>
              </a:rPr>
              <a:t>Semaphore </a:t>
            </a:r>
            <a:r>
              <a:rPr lang="en-US" sz="2000" dirty="0" err="1">
                <a:solidFill>
                  <a:srgbClr val="FF0000"/>
                </a:solidFill>
                <a:latin typeface="Arial"/>
                <a:ea typeface="ＭＳ Ｐゴシック"/>
              </a:rPr>
              <a:t>mutex</a:t>
            </a:r>
            <a:r>
              <a:rPr lang="en-US" sz="2000" dirty="0">
                <a:solidFill>
                  <a:srgbClr val="FF0000"/>
                </a:solidFill>
                <a:latin typeface="Arial"/>
                <a:ea typeface="ＭＳ Ｐゴシック"/>
              </a:rPr>
              <a:t>;    //  initialized to 1</a:t>
            </a:r>
            <a:endParaRPr dirty="0"/>
          </a:p>
          <a:p>
            <a:pPr>
              <a:lnSpc>
                <a:spcPct val="100000"/>
              </a:lnSpc>
            </a:pPr>
            <a:r>
              <a:rPr lang="en-US" sz="2000" dirty="0">
                <a:solidFill>
                  <a:srgbClr val="FF0000"/>
                </a:solidFill>
                <a:latin typeface="Arial"/>
                <a:ea typeface="ＭＳ Ｐゴシック"/>
              </a:rPr>
              <a:t>do {</a:t>
            </a:r>
            <a:endParaRPr dirty="0"/>
          </a:p>
          <a:p>
            <a:pPr>
              <a:lnSpc>
                <a:spcPct val="100000"/>
              </a:lnSpc>
            </a:pPr>
            <a:r>
              <a:rPr lang="en-US" sz="2000" dirty="0">
                <a:solidFill>
                  <a:srgbClr val="FF0000"/>
                </a:solidFill>
                <a:latin typeface="Arial"/>
                <a:ea typeface="ＭＳ Ｐゴシック"/>
              </a:rPr>
              <a:t>	wait (</a:t>
            </a:r>
            <a:r>
              <a:rPr lang="en-US" sz="2000" dirty="0" err="1">
                <a:solidFill>
                  <a:srgbClr val="FF0000"/>
                </a:solidFill>
                <a:latin typeface="Arial"/>
                <a:ea typeface="ＭＳ Ｐゴシック"/>
              </a:rPr>
              <a:t>mutex</a:t>
            </a:r>
            <a:r>
              <a:rPr lang="en-US" sz="2000" dirty="0">
                <a:solidFill>
                  <a:srgbClr val="FF0000"/>
                </a:solidFill>
                <a:latin typeface="Arial"/>
                <a:ea typeface="ＭＳ Ｐゴシック"/>
              </a:rPr>
              <a:t>);</a:t>
            </a:r>
            <a:endParaRPr dirty="0"/>
          </a:p>
          <a:p>
            <a:pPr>
              <a:lnSpc>
                <a:spcPct val="100000"/>
              </a:lnSpc>
            </a:pPr>
            <a:r>
              <a:rPr lang="en-US" sz="2000" dirty="0">
                <a:solidFill>
                  <a:srgbClr val="179779"/>
                </a:solidFill>
                <a:latin typeface="Arial"/>
                <a:ea typeface="ＭＳ Ｐゴシック"/>
              </a:rPr>
              <a:t>    </a:t>
            </a:r>
            <a:r>
              <a:rPr lang="en-US" sz="2000" dirty="0" smtClean="0">
                <a:solidFill>
                  <a:srgbClr val="179779"/>
                </a:solidFill>
                <a:latin typeface="Arial"/>
                <a:ea typeface="ＭＳ Ｐゴシック"/>
              </a:rPr>
              <a:t>	// </a:t>
            </a:r>
            <a:r>
              <a:rPr lang="en-US" sz="2000" dirty="0">
                <a:solidFill>
                  <a:srgbClr val="179779"/>
                </a:solidFill>
                <a:latin typeface="Arial"/>
                <a:ea typeface="ＭＳ Ｐゴシック"/>
              </a:rPr>
              <a:t>Critical Section</a:t>
            </a:r>
            <a:endParaRPr dirty="0"/>
          </a:p>
          <a:p>
            <a:pPr>
              <a:lnSpc>
                <a:spcPct val="100000"/>
              </a:lnSpc>
            </a:pPr>
            <a:r>
              <a:rPr lang="en-US" sz="2000" dirty="0">
                <a:solidFill>
                  <a:srgbClr val="FF0000"/>
                </a:solidFill>
                <a:latin typeface="Arial"/>
                <a:ea typeface="ＭＳ Ｐゴシック"/>
              </a:rPr>
              <a:t>    </a:t>
            </a:r>
            <a:r>
              <a:rPr lang="en-US" sz="2000" dirty="0" smtClean="0">
                <a:solidFill>
                  <a:srgbClr val="FF0000"/>
                </a:solidFill>
                <a:latin typeface="Arial"/>
                <a:ea typeface="ＭＳ Ｐゴシック"/>
              </a:rPr>
              <a:t>	signal </a:t>
            </a:r>
            <a:r>
              <a:rPr lang="en-US" sz="2000" dirty="0">
                <a:solidFill>
                  <a:srgbClr val="FF0000"/>
                </a:solidFill>
                <a:latin typeface="Arial"/>
                <a:ea typeface="ＭＳ Ｐゴシック"/>
              </a:rPr>
              <a:t>(</a:t>
            </a:r>
            <a:r>
              <a:rPr lang="en-US" sz="2000" dirty="0" err="1">
                <a:solidFill>
                  <a:srgbClr val="FF0000"/>
                </a:solidFill>
                <a:latin typeface="Arial"/>
                <a:ea typeface="ＭＳ Ｐゴシック"/>
              </a:rPr>
              <a:t>mutex</a:t>
            </a:r>
            <a:r>
              <a:rPr lang="en-US" sz="2000" dirty="0">
                <a:solidFill>
                  <a:srgbClr val="FF0000"/>
                </a:solidFill>
                <a:latin typeface="Arial"/>
                <a:ea typeface="ＭＳ Ｐゴシック"/>
              </a:rPr>
              <a:t>);</a:t>
            </a:r>
            <a:endParaRPr dirty="0"/>
          </a:p>
          <a:p>
            <a:pPr>
              <a:lnSpc>
                <a:spcPct val="100000"/>
              </a:lnSpc>
            </a:pPr>
            <a:r>
              <a:rPr lang="en-US" sz="2000" dirty="0">
                <a:solidFill>
                  <a:srgbClr val="FF0000"/>
                </a:solidFill>
                <a:latin typeface="Arial"/>
                <a:ea typeface="ＭＳ Ｐゴシック"/>
              </a:rPr>
              <a:t>	</a:t>
            </a:r>
            <a:r>
              <a:rPr lang="en-US" sz="2000" dirty="0">
                <a:solidFill>
                  <a:srgbClr val="179779"/>
                </a:solidFill>
                <a:latin typeface="Arial"/>
                <a:ea typeface="ＭＳ Ｐゴシック"/>
              </a:rPr>
              <a:t>// remainder section</a:t>
            </a:r>
            <a:endParaRPr dirty="0"/>
          </a:p>
          <a:p>
            <a:pPr>
              <a:lnSpc>
                <a:spcPct val="100000"/>
              </a:lnSpc>
            </a:pPr>
            <a:r>
              <a:rPr lang="en-US" sz="2000" dirty="0">
                <a:solidFill>
                  <a:srgbClr val="FF0000"/>
                </a:solidFill>
                <a:latin typeface="Arial"/>
                <a:ea typeface="ＭＳ Ｐゴシック"/>
              </a:rPr>
              <a:t>} while (TRUE);</a:t>
            </a:r>
            <a:endParaRPr dirty="0"/>
          </a:p>
        </p:txBody>
      </p:sp>
      <p:sp>
        <p:nvSpPr>
          <p:cNvPr id="88" name="CustomShape 2"/>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Trade Gothic LT Std"/>
              </a:rPr>
              <a:t>Semaphore as General Synchronization Tool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Arial"/>
                <a:ea typeface="ＭＳ Ｐゴシック"/>
              </a:rPr>
              <a:t>Semaphore implementation</a:t>
            </a:r>
            <a:endParaRPr/>
          </a:p>
        </p:txBody>
      </p:sp>
      <p:sp>
        <p:nvSpPr>
          <p:cNvPr id="90" name="CustomShape 2"/>
          <p:cNvSpPr/>
          <p:nvPr/>
        </p:nvSpPr>
        <p:spPr>
          <a:xfrm>
            <a:off x="457200" y="1600200"/>
            <a:ext cx="8227080" cy="4523400"/>
          </a:xfrm>
          <a:prstGeom prst="rect">
            <a:avLst/>
          </a:prstGeom>
        </p:spPr>
        <p:txBody>
          <a:bodyPr lIns="90000" tIns="45000" rIns="90000" bIns="45000"/>
          <a:lstStyle/>
          <a:p>
            <a:pPr>
              <a:lnSpc>
                <a:spcPct val="100000"/>
              </a:lnSpc>
              <a:buFont typeface="Arial"/>
              <a:buChar char="•"/>
            </a:pPr>
            <a:r>
              <a:rPr lang="en-US" sz="2400">
                <a:solidFill>
                  <a:srgbClr val="EAEAEA"/>
                </a:solidFill>
                <a:latin typeface="Arial"/>
                <a:ea typeface="ＭＳ Ｐゴシック"/>
              </a:rPr>
              <a:t>Must guarantee that no two processes can execute </a:t>
            </a:r>
            <a:r>
              <a:rPr lang="en-US" sz="2400">
                <a:solidFill>
                  <a:srgbClr val="179779"/>
                </a:solidFill>
                <a:latin typeface="Arial"/>
                <a:ea typeface="ＭＳ Ｐゴシック"/>
              </a:rPr>
              <a:t>wait () </a:t>
            </a:r>
            <a:r>
              <a:rPr lang="en-US" sz="2400">
                <a:solidFill>
                  <a:srgbClr val="EAEAEA"/>
                </a:solidFill>
                <a:latin typeface="Arial"/>
                <a:ea typeface="ＭＳ Ｐゴシック"/>
              </a:rPr>
              <a:t>and </a:t>
            </a:r>
            <a:r>
              <a:rPr lang="en-US" sz="2400">
                <a:solidFill>
                  <a:srgbClr val="179779"/>
                </a:solidFill>
                <a:latin typeface="Arial"/>
                <a:ea typeface="ＭＳ Ｐゴシック"/>
              </a:rPr>
              <a:t>signal () </a:t>
            </a:r>
            <a:r>
              <a:rPr lang="en-US" sz="2400">
                <a:solidFill>
                  <a:srgbClr val="EAEAEA"/>
                </a:solidFill>
                <a:latin typeface="Arial"/>
                <a:ea typeface="ＭＳ Ｐゴシック"/>
              </a:rPr>
              <a:t>on the same semaphore at the same time</a:t>
            </a:r>
            <a:endParaRPr/>
          </a:p>
          <a:p>
            <a:pPr>
              <a:lnSpc>
                <a:spcPct val="100000"/>
              </a:lnSpc>
              <a:buFont typeface="Arial"/>
              <a:buChar char="•"/>
            </a:pPr>
            <a:r>
              <a:rPr lang="en-US" sz="2400">
                <a:solidFill>
                  <a:srgbClr val="EAEAEA"/>
                </a:solidFill>
                <a:latin typeface="Arial"/>
                <a:ea typeface="ＭＳ Ｐゴシック"/>
              </a:rPr>
              <a:t>Thus, implementation becomes the critical section problem where the wait and signal code are placed in the critical section.</a:t>
            </a:r>
            <a:endParaRPr/>
          </a:p>
          <a:p>
            <a:pPr lvl="1">
              <a:lnSpc>
                <a:spcPct val="100000"/>
              </a:lnSpc>
              <a:buSzPct val="25000"/>
              <a:buFont typeface="StarSymbol"/>
              <a:buChar char=""/>
            </a:pPr>
            <a:r>
              <a:rPr lang="en-US" sz="2400">
                <a:solidFill>
                  <a:srgbClr val="EAEAEA"/>
                </a:solidFill>
                <a:latin typeface="Arial"/>
                <a:ea typeface="ＭＳ Ｐゴシック"/>
              </a:rPr>
              <a:t>Could now have </a:t>
            </a:r>
            <a:r>
              <a:rPr lang="en-US" sz="2400">
                <a:solidFill>
                  <a:srgbClr val="FF0000"/>
                </a:solidFill>
                <a:latin typeface="Arial"/>
                <a:ea typeface="ＭＳ Ｐゴシック"/>
              </a:rPr>
              <a:t>busy waiting </a:t>
            </a:r>
            <a:r>
              <a:rPr lang="en-US" sz="2400">
                <a:solidFill>
                  <a:srgbClr val="EAEAEA"/>
                </a:solidFill>
                <a:latin typeface="Arial"/>
                <a:ea typeface="ＭＳ Ｐゴシック"/>
              </a:rPr>
              <a:t>in critical section implementation</a:t>
            </a:r>
            <a:endParaRPr/>
          </a:p>
          <a:p>
            <a:pPr lvl="2">
              <a:lnSpc>
                <a:spcPct val="100000"/>
              </a:lnSpc>
              <a:buSzPct val="25000"/>
              <a:buFont typeface="StarSymbol"/>
              <a:buChar char=""/>
            </a:pPr>
            <a:r>
              <a:rPr lang="en-US" sz="2400">
                <a:solidFill>
                  <a:srgbClr val="EAEAEA"/>
                </a:solidFill>
                <a:latin typeface="Arial"/>
                <a:ea typeface="ＭＳ Ｐゴシック"/>
              </a:rPr>
              <a:t>But implementation code is short</a:t>
            </a:r>
            <a:endParaRPr/>
          </a:p>
          <a:p>
            <a:pPr lvl="2">
              <a:lnSpc>
                <a:spcPct val="100000"/>
              </a:lnSpc>
              <a:buSzPct val="25000"/>
              <a:buFont typeface="StarSymbol"/>
              <a:buChar char=""/>
            </a:pPr>
            <a:r>
              <a:rPr lang="en-US" sz="2400">
                <a:solidFill>
                  <a:srgbClr val="EAEAEA"/>
                </a:solidFill>
                <a:latin typeface="Arial"/>
                <a:ea typeface="ＭＳ Ｐゴシック"/>
              </a:rPr>
              <a:t>Little busy waiting if critical section rarely occupied</a:t>
            </a:r>
            <a:endParaRPr/>
          </a:p>
          <a:p>
            <a:pPr>
              <a:lnSpc>
                <a:spcPct val="100000"/>
              </a:lnSpc>
              <a:buFont typeface="Arial"/>
              <a:buChar char="•"/>
            </a:pPr>
            <a:r>
              <a:rPr lang="en-US" sz="2400">
                <a:solidFill>
                  <a:srgbClr val="EAEAEA"/>
                </a:solidFill>
                <a:latin typeface="Arial"/>
                <a:ea typeface="ＭＳ Ｐゴシック"/>
              </a:rPr>
              <a:t>Note that applications may spend lots of time in critical sections and therefore this is not a good solution.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7200" y="304920"/>
            <a:ext cx="8227080" cy="1140480"/>
          </a:xfrm>
          <a:prstGeom prst="rect">
            <a:avLst/>
          </a:prstGeom>
        </p:spPr>
        <p:txBody>
          <a:bodyPr lIns="90000" tIns="45000" rIns="90000" bIns="45000" anchor="b"/>
          <a:lstStyle/>
          <a:p>
            <a:r>
              <a:rPr lang="en-US" sz="4000" b="1">
                <a:solidFill>
                  <a:srgbClr val="EAEAEA"/>
                </a:solidFill>
                <a:latin typeface="Calibri"/>
              </a:rPr>
              <a:t>Semaphore Implementation with </a:t>
            </a:r>
            <a:endParaRPr/>
          </a:p>
          <a:p>
            <a:pPr>
              <a:lnSpc>
                <a:spcPct val="100000"/>
              </a:lnSpc>
            </a:pPr>
            <a:r>
              <a:rPr lang="en-US" sz="4000" b="1">
                <a:solidFill>
                  <a:srgbClr val="EAEAEA"/>
                </a:solidFill>
                <a:latin typeface="Calibri"/>
              </a:rPr>
              <a:t>no busy wait</a:t>
            </a:r>
            <a:endParaRPr/>
          </a:p>
        </p:txBody>
      </p:sp>
      <p:sp>
        <p:nvSpPr>
          <p:cNvPr id="92" name="CustomShape 2"/>
          <p:cNvSpPr/>
          <p:nvPr/>
        </p:nvSpPr>
        <p:spPr>
          <a:xfrm>
            <a:off x="457200" y="1600200"/>
            <a:ext cx="8227080" cy="4523400"/>
          </a:xfrm>
          <a:prstGeom prst="rect">
            <a:avLst/>
          </a:prstGeom>
        </p:spPr>
        <p:txBody>
          <a:bodyPr lIns="90000" tIns="45000" rIns="90000" bIns="45000"/>
          <a:lstStyle/>
          <a:p>
            <a:pPr>
              <a:lnSpc>
                <a:spcPct val="100000"/>
              </a:lnSpc>
              <a:buFont typeface="Arial"/>
              <a:buChar char="•"/>
            </a:pPr>
            <a:r>
              <a:rPr lang="en-US" sz="3200" dirty="0">
                <a:solidFill>
                  <a:srgbClr val="EAEAEA"/>
                </a:solidFill>
                <a:latin typeface="Constantia"/>
              </a:rPr>
              <a:t>Define a semaphore as a </a:t>
            </a:r>
            <a:r>
              <a:rPr lang="en-US" sz="3200" dirty="0" err="1">
                <a:solidFill>
                  <a:srgbClr val="EAEAEA"/>
                </a:solidFill>
                <a:latin typeface="Constantia"/>
              </a:rPr>
              <a:t>struct</a:t>
            </a:r>
            <a:endParaRPr dirty="0"/>
          </a:p>
          <a:p>
            <a:pPr>
              <a:lnSpc>
                <a:spcPct val="100000"/>
              </a:lnSpc>
            </a:pPr>
            <a:r>
              <a:rPr lang="en-US" sz="3200" dirty="0">
                <a:solidFill>
                  <a:srgbClr val="EAEAEA"/>
                </a:solidFill>
                <a:latin typeface="Constantia"/>
              </a:rPr>
              <a:t>	</a:t>
            </a:r>
            <a:r>
              <a:rPr lang="en-US" sz="3200" b="1" dirty="0" err="1" smtClean="0">
                <a:solidFill>
                  <a:srgbClr val="EAEAEA"/>
                </a:solidFill>
                <a:latin typeface="Constantia"/>
              </a:rPr>
              <a:t>typedef</a:t>
            </a:r>
            <a:r>
              <a:rPr lang="en-US" sz="3200" b="1" dirty="0" smtClean="0">
                <a:solidFill>
                  <a:srgbClr val="EAEAEA"/>
                </a:solidFill>
                <a:latin typeface="Constantia"/>
              </a:rPr>
              <a:t> </a:t>
            </a:r>
            <a:r>
              <a:rPr lang="en-US" sz="3200" b="1" dirty="0" err="1">
                <a:solidFill>
                  <a:srgbClr val="EAEAEA"/>
                </a:solidFill>
                <a:latin typeface="Constantia"/>
              </a:rPr>
              <a:t>struct</a:t>
            </a:r>
            <a:r>
              <a:rPr lang="en-US" sz="3200" b="1" dirty="0">
                <a:solidFill>
                  <a:srgbClr val="EAEAEA"/>
                </a:solidFill>
                <a:latin typeface="Constantia"/>
              </a:rPr>
              <a:t> {</a:t>
            </a:r>
            <a:endParaRPr dirty="0"/>
          </a:p>
          <a:p>
            <a:pPr>
              <a:lnSpc>
                <a:spcPct val="100000"/>
              </a:lnSpc>
            </a:pPr>
            <a:r>
              <a:rPr lang="en-US" sz="3200" b="1" dirty="0">
                <a:solidFill>
                  <a:srgbClr val="EAEAEA"/>
                </a:solidFill>
                <a:latin typeface="Constantia"/>
              </a:rPr>
              <a:t>	</a:t>
            </a:r>
            <a:r>
              <a:rPr lang="en-US" sz="3200" b="1" dirty="0">
                <a:solidFill>
                  <a:srgbClr val="EAEAEA"/>
                </a:solidFill>
                <a:latin typeface="Constantia"/>
              </a:rPr>
              <a:t>	</a:t>
            </a:r>
            <a:r>
              <a:rPr lang="en-US" sz="3200" b="1" dirty="0" err="1" smtClean="0">
                <a:solidFill>
                  <a:srgbClr val="EAEAEA"/>
                </a:solidFill>
                <a:latin typeface="Constantia"/>
              </a:rPr>
              <a:t>int</a:t>
            </a:r>
            <a:r>
              <a:rPr lang="en-US" sz="3200" b="1" dirty="0" smtClean="0">
                <a:solidFill>
                  <a:srgbClr val="EAEAEA"/>
                </a:solidFill>
                <a:latin typeface="Constantia"/>
              </a:rPr>
              <a:t> </a:t>
            </a:r>
            <a:r>
              <a:rPr lang="en-US" sz="3200" b="1" dirty="0">
                <a:solidFill>
                  <a:srgbClr val="EAEAEA"/>
                </a:solidFill>
                <a:latin typeface="Constantia"/>
              </a:rPr>
              <a:t>value;</a:t>
            </a:r>
            <a:endParaRPr dirty="0"/>
          </a:p>
          <a:p>
            <a:pPr>
              <a:lnSpc>
                <a:spcPct val="100000"/>
              </a:lnSpc>
            </a:pPr>
            <a:r>
              <a:rPr lang="en-US" sz="3200" b="1" dirty="0">
                <a:solidFill>
                  <a:srgbClr val="EAEAEA"/>
                </a:solidFill>
                <a:latin typeface="Constantia"/>
              </a:rPr>
              <a:t>	   </a:t>
            </a:r>
            <a:r>
              <a:rPr lang="en-US" sz="3200" b="1" dirty="0" smtClean="0">
                <a:solidFill>
                  <a:srgbClr val="EAEAEA"/>
                </a:solidFill>
                <a:latin typeface="Constantia"/>
              </a:rPr>
              <a:t>	</a:t>
            </a:r>
            <a:r>
              <a:rPr lang="en-US" sz="3200" b="1" dirty="0" err="1" smtClean="0">
                <a:solidFill>
                  <a:srgbClr val="EAEAEA"/>
                </a:solidFill>
                <a:latin typeface="Constantia"/>
              </a:rPr>
              <a:t>struct</a:t>
            </a:r>
            <a:r>
              <a:rPr lang="en-US" sz="3200" b="1" dirty="0" smtClean="0">
                <a:solidFill>
                  <a:srgbClr val="EAEAEA"/>
                </a:solidFill>
                <a:latin typeface="Constantia"/>
              </a:rPr>
              <a:t> </a:t>
            </a:r>
            <a:r>
              <a:rPr lang="en-US" sz="3200" b="1" dirty="0">
                <a:solidFill>
                  <a:srgbClr val="EAEAEA"/>
                </a:solidFill>
                <a:latin typeface="Constantia"/>
              </a:rPr>
              <a:t>process *queue;</a:t>
            </a:r>
            <a:endParaRPr dirty="0"/>
          </a:p>
          <a:p>
            <a:pPr>
              <a:lnSpc>
                <a:spcPct val="100000"/>
              </a:lnSpc>
            </a:pPr>
            <a:r>
              <a:rPr lang="en-US" sz="3200" b="1" dirty="0">
                <a:solidFill>
                  <a:srgbClr val="EAEAEA"/>
                </a:solidFill>
                <a:latin typeface="Constantia"/>
              </a:rPr>
              <a:t>	} semaphore;</a:t>
            </a:r>
            <a:endParaRPr dirty="0"/>
          </a:p>
          <a:p>
            <a:pPr>
              <a:lnSpc>
                <a:spcPct val="100000"/>
              </a:lnSpc>
            </a:pPr>
            <a:endParaRPr dirty="0"/>
          </a:p>
          <a:p>
            <a:pPr>
              <a:lnSpc>
                <a:spcPct val="100000"/>
              </a:lnSpc>
              <a:buFont typeface="Arial"/>
              <a:buChar char="•"/>
            </a:pPr>
            <a:r>
              <a:rPr lang="en-US" sz="3200" dirty="0">
                <a:solidFill>
                  <a:srgbClr val="EAEAEA"/>
                </a:solidFill>
                <a:latin typeface="Constantia"/>
              </a:rPr>
              <a:t>Assume same simple operations:</a:t>
            </a:r>
            <a:endParaRPr dirty="0"/>
          </a:p>
          <a:p>
            <a:pPr lvl="1">
              <a:lnSpc>
                <a:spcPct val="100000"/>
              </a:lnSpc>
              <a:buSzPct val="25000"/>
              <a:buFont typeface="StarSymbol"/>
              <a:buChar char=""/>
            </a:pPr>
            <a:r>
              <a:rPr lang="en-US" sz="2800" b="1" dirty="0">
                <a:solidFill>
                  <a:srgbClr val="179779"/>
                </a:solidFill>
                <a:latin typeface="Constantia"/>
              </a:rPr>
              <a:t>wait(S)</a:t>
            </a:r>
            <a:r>
              <a:rPr lang="en-US" sz="2800" dirty="0">
                <a:solidFill>
                  <a:srgbClr val="179779"/>
                </a:solidFill>
                <a:latin typeface="Constantia"/>
              </a:rPr>
              <a:t> may block the process that invokes it</a:t>
            </a:r>
            <a:endParaRPr dirty="0"/>
          </a:p>
          <a:p>
            <a:pPr lvl="1">
              <a:lnSpc>
                <a:spcPct val="100000"/>
              </a:lnSpc>
              <a:buSzPct val="25000"/>
              <a:buFont typeface="StarSymbol"/>
              <a:buChar char=""/>
            </a:pPr>
            <a:r>
              <a:rPr lang="en-US" sz="2800" b="1" dirty="0">
                <a:solidFill>
                  <a:srgbClr val="179779"/>
                </a:solidFill>
                <a:latin typeface="Constantia"/>
              </a:rPr>
              <a:t>signal(</a:t>
            </a:r>
            <a:r>
              <a:rPr lang="en-US" sz="2800" b="1" i="1" dirty="0">
                <a:solidFill>
                  <a:srgbClr val="179779"/>
                </a:solidFill>
                <a:latin typeface="Constantia"/>
              </a:rPr>
              <a:t>S</a:t>
            </a:r>
            <a:r>
              <a:rPr lang="en-US" sz="2800" b="1" dirty="0">
                <a:solidFill>
                  <a:srgbClr val="179779"/>
                </a:solidFill>
                <a:latin typeface="Constantia"/>
              </a:rPr>
              <a:t>)</a:t>
            </a:r>
            <a:r>
              <a:rPr lang="en-US" sz="2800" dirty="0">
                <a:solidFill>
                  <a:srgbClr val="179779"/>
                </a:solidFill>
                <a:latin typeface="Constantia"/>
              </a:rPr>
              <a:t> resumes the execution of a blocked process </a:t>
            </a:r>
            <a:r>
              <a:rPr lang="en-US" sz="2800" b="1" dirty="0">
                <a:solidFill>
                  <a:srgbClr val="179779"/>
                </a:solidFill>
                <a:latin typeface="Constantia"/>
              </a:rPr>
              <a:t>P</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304920"/>
            <a:ext cx="8227080" cy="1140480"/>
          </a:xfrm>
          <a:prstGeom prst="rect">
            <a:avLst/>
          </a:prstGeom>
        </p:spPr>
        <p:txBody>
          <a:bodyPr lIns="90000" tIns="45000" rIns="90000" bIns="45000" anchor="b"/>
          <a:lstStyle/>
          <a:p>
            <a:pPr>
              <a:lnSpc>
                <a:spcPct val="100000"/>
              </a:lnSpc>
            </a:pPr>
            <a:r>
              <a:rPr lang="en-US" sz="4400" b="1">
                <a:solidFill>
                  <a:srgbClr val="EAEAEA"/>
                </a:solidFill>
                <a:latin typeface="Calibri"/>
              </a:rPr>
              <a:t>Implementation</a:t>
            </a:r>
            <a:endParaRPr/>
          </a:p>
        </p:txBody>
      </p:sp>
      <p:sp>
        <p:nvSpPr>
          <p:cNvPr id="94" name="CustomShape 2"/>
          <p:cNvSpPr/>
          <p:nvPr/>
        </p:nvSpPr>
        <p:spPr>
          <a:xfrm>
            <a:off x="457200" y="1600200"/>
            <a:ext cx="8227080" cy="4523400"/>
          </a:xfrm>
          <a:prstGeom prst="rect">
            <a:avLst/>
          </a:prstGeom>
        </p:spPr>
        <p:txBody>
          <a:bodyPr lIns="90000" tIns="45000" rIns="90000" bIns="45000"/>
          <a:lstStyle/>
          <a:p>
            <a:pPr>
              <a:lnSpc>
                <a:spcPct val="90000"/>
              </a:lnSpc>
            </a:pPr>
            <a:r>
              <a:rPr lang="en-US" sz="2400" i="1" dirty="0">
                <a:solidFill>
                  <a:srgbClr val="FF0000"/>
                </a:solidFill>
                <a:latin typeface="Constantia"/>
              </a:rPr>
              <a:t>wait</a:t>
            </a:r>
            <a:r>
              <a:rPr lang="en-US" sz="2400" dirty="0">
                <a:solidFill>
                  <a:srgbClr val="FF0000"/>
                </a:solidFill>
                <a:latin typeface="Constantia"/>
              </a:rPr>
              <a:t>(</a:t>
            </a:r>
            <a:r>
              <a:rPr lang="en-US" sz="2400" i="1" dirty="0">
                <a:solidFill>
                  <a:srgbClr val="FF0000"/>
                </a:solidFill>
                <a:latin typeface="Constantia"/>
              </a:rPr>
              <a:t>S</a:t>
            </a:r>
            <a:r>
              <a:rPr lang="en-US" sz="2400" dirty="0">
                <a:solidFill>
                  <a:srgbClr val="FF0000"/>
                </a:solidFill>
                <a:latin typeface="Constantia"/>
              </a:rPr>
              <a:t>):</a:t>
            </a:r>
            <a:r>
              <a:rPr lang="en-US" sz="2400" dirty="0">
                <a:solidFill>
                  <a:srgbClr val="990033"/>
                </a:solidFill>
                <a:latin typeface="Constantia"/>
              </a:rPr>
              <a:t>	</a:t>
            </a:r>
            <a:endParaRPr dirty="0"/>
          </a:p>
          <a:p>
            <a:pPr>
              <a:lnSpc>
                <a:spcPct val="90000"/>
              </a:lnSpc>
            </a:pPr>
            <a:r>
              <a:rPr lang="en-US" sz="2400" dirty="0">
                <a:solidFill>
                  <a:srgbClr val="EAEAEA"/>
                </a:solidFill>
                <a:latin typeface="Constantia"/>
              </a:rPr>
              <a:t>	</a:t>
            </a:r>
            <a:r>
              <a:rPr lang="en-US" sz="2400" b="1" dirty="0" err="1">
                <a:solidFill>
                  <a:srgbClr val="EAEAEA"/>
                </a:solidFill>
                <a:latin typeface="Constantia"/>
              </a:rPr>
              <a:t>S.value</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if (</a:t>
            </a:r>
            <a:r>
              <a:rPr lang="en-US" sz="2400" b="1" dirty="0" err="1">
                <a:solidFill>
                  <a:srgbClr val="EAEAEA"/>
                </a:solidFill>
                <a:latin typeface="Constantia"/>
              </a:rPr>
              <a:t>S.value</a:t>
            </a:r>
            <a:r>
              <a:rPr lang="en-US" sz="2400" b="1" dirty="0">
                <a:solidFill>
                  <a:srgbClr val="EAEAEA"/>
                </a:solidFill>
                <a:latin typeface="Constantia"/>
              </a:rPr>
              <a:t> &lt; 0) { </a:t>
            </a:r>
            <a:endParaRPr dirty="0"/>
          </a:p>
          <a:p>
            <a:pPr>
              <a:lnSpc>
                <a:spcPct val="90000"/>
              </a:lnSpc>
            </a:pPr>
            <a:r>
              <a:rPr lang="en-US" sz="2400" b="1" dirty="0">
                <a:solidFill>
                  <a:srgbClr val="EAEAEA"/>
                </a:solidFill>
                <a:latin typeface="Constantia"/>
              </a:rPr>
              <a:t>		</a:t>
            </a:r>
            <a:r>
              <a:rPr lang="en-US" sz="2400" dirty="0">
                <a:solidFill>
                  <a:srgbClr val="EAEAEA"/>
                </a:solidFill>
                <a:latin typeface="Constantia"/>
              </a:rPr>
              <a:t>add this process </a:t>
            </a:r>
            <a:r>
              <a:rPr lang="en-US" sz="2400" b="1" dirty="0">
                <a:solidFill>
                  <a:srgbClr val="EAEAEA"/>
                </a:solidFill>
                <a:latin typeface="Constantia"/>
              </a:rPr>
              <a:t>P</a:t>
            </a:r>
            <a:r>
              <a:rPr lang="en-US" sz="2400" dirty="0">
                <a:solidFill>
                  <a:srgbClr val="EAEAEA"/>
                </a:solidFill>
                <a:latin typeface="Constantia"/>
              </a:rPr>
              <a:t> to</a:t>
            </a:r>
            <a:r>
              <a:rPr lang="en-US" sz="2400" b="1" dirty="0">
                <a:solidFill>
                  <a:srgbClr val="EAEAEA"/>
                </a:solidFill>
                <a:latin typeface="Constantia"/>
              </a:rPr>
              <a:t> </a:t>
            </a:r>
            <a:r>
              <a:rPr lang="en-US" sz="2400" b="1" dirty="0" err="1">
                <a:solidFill>
                  <a:srgbClr val="EAEAEA"/>
                </a:solidFill>
                <a:latin typeface="Constantia"/>
              </a:rPr>
              <a:t>S.queue</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a:t>
            </a:r>
            <a:r>
              <a:rPr lang="en-US" sz="2400" b="1" dirty="0" smtClean="0">
                <a:solidFill>
                  <a:srgbClr val="EAEAEA"/>
                </a:solidFill>
                <a:latin typeface="Constantia"/>
              </a:rPr>
              <a:t>	block(P</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a:t>
            </a:r>
            <a:endParaRPr dirty="0"/>
          </a:p>
          <a:p>
            <a:pPr>
              <a:lnSpc>
                <a:spcPct val="90000"/>
              </a:lnSpc>
            </a:pPr>
            <a:r>
              <a:rPr lang="en-US" sz="2400" i="1" dirty="0">
                <a:solidFill>
                  <a:srgbClr val="FF0000"/>
                </a:solidFill>
                <a:latin typeface="Constantia"/>
              </a:rPr>
              <a:t>signal</a:t>
            </a:r>
            <a:r>
              <a:rPr lang="en-US" sz="2400" dirty="0">
                <a:solidFill>
                  <a:srgbClr val="FF0000"/>
                </a:solidFill>
                <a:latin typeface="Constantia"/>
              </a:rPr>
              <a:t>(</a:t>
            </a:r>
            <a:r>
              <a:rPr lang="en-US" sz="2400" i="1" dirty="0">
                <a:solidFill>
                  <a:srgbClr val="FF0000"/>
                </a:solidFill>
                <a:latin typeface="Constantia"/>
              </a:rPr>
              <a:t>S</a:t>
            </a:r>
            <a:r>
              <a:rPr lang="en-US" sz="2400" dirty="0">
                <a:solidFill>
                  <a:srgbClr val="FF0000"/>
                </a:solidFill>
                <a:latin typeface="Constantia"/>
              </a:rPr>
              <a:t>): </a:t>
            </a:r>
            <a:endParaRPr dirty="0"/>
          </a:p>
          <a:p>
            <a:pPr>
              <a:lnSpc>
                <a:spcPct val="90000"/>
              </a:lnSpc>
            </a:pPr>
            <a:r>
              <a:rPr lang="en-US" sz="2400" dirty="0">
                <a:solidFill>
                  <a:srgbClr val="EAEAEA"/>
                </a:solidFill>
                <a:latin typeface="Constantia"/>
              </a:rPr>
              <a:t>	</a:t>
            </a:r>
            <a:r>
              <a:rPr lang="en-US" sz="2400" b="1" dirty="0" err="1">
                <a:solidFill>
                  <a:srgbClr val="EAEAEA"/>
                </a:solidFill>
                <a:latin typeface="Constantia"/>
              </a:rPr>
              <a:t>S.value</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if (</a:t>
            </a:r>
            <a:r>
              <a:rPr lang="en-US" sz="2400" b="1" dirty="0" err="1">
                <a:solidFill>
                  <a:srgbClr val="EAEAEA"/>
                </a:solidFill>
                <a:latin typeface="Constantia"/>
              </a:rPr>
              <a:t>S.value</a:t>
            </a:r>
            <a:r>
              <a:rPr lang="en-US" sz="2400" b="1" dirty="0">
                <a:solidFill>
                  <a:srgbClr val="EAEAEA"/>
                </a:solidFill>
                <a:latin typeface="Constantia"/>
              </a:rPr>
              <a:t> &lt;= 0) {</a:t>
            </a:r>
            <a:endParaRPr dirty="0"/>
          </a:p>
          <a:p>
            <a:pPr>
              <a:lnSpc>
                <a:spcPct val="90000"/>
              </a:lnSpc>
            </a:pPr>
            <a:r>
              <a:rPr lang="en-US" sz="2400" b="1" dirty="0">
                <a:solidFill>
                  <a:srgbClr val="EAEAEA"/>
                </a:solidFill>
                <a:latin typeface="Constantia"/>
              </a:rPr>
              <a:t>		</a:t>
            </a:r>
            <a:r>
              <a:rPr lang="en-US" sz="2400" dirty="0">
                <a:solidFill>
                  <a:srgbClr val="EAEAEA"/>
                </a:solidFill>
                <a:latin typeface="Constantia"/>
              </a:rPr>
              <a:t>remove a process</a:t>
            </a:r>
            <a:r>
              <a:rPr lang="en-US" sz="2400" b="1" dirty="0">
                <a:solidFill>
                  <a:srgbClr val="EAEAEA"/>
                </a:solidFill>
                <a:latin typeface="Constantia"/>
              </a:rPr>
              <a:t> P </a:t>
            </a:r>
            <a:r>
              <a:rPr lang="en-US" sz="2400" dirty="0">
                <a:solidFill>
                  <a:srgbClr val="EAEAEA"/>
                </a:solidFill>
                <a:latin typeface="Constantia"/>
              </a:rPr>
              <a:t>from</a:t>
            </a:r>
            <a:r>
              <a:rPr lang="en-US" sz="2400" b="1" dirty="0">
                <a:solidFill>
                  <a:srgbClr val="EAEAEA"/>
                </a:solidFill>
                <a:latin typeface="Constantia"/>
              </a:rPr>
              <a:t> </a:t>
            </a:r>
            <a:r>
              <a:rPr lang="en-US" sz="2400" b="1" dirty="0" err="1">
                <a:solidFill>
                  <a:srgbClr val="EAEAEA"/>
                </a:solidFill>
                <a:latin typeface="Constantia"/>
              </a:rPr>
              <a:t>S.queue</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a:t>
            </a:r>
            <a:r>
              <a:rPr lang="en-US" sz="2400" b="1" dirty="0" smtClean="0">
                <a:solidFill>
                  <a:srgbClr val="EAEAEA"/>
                </a:solidFill>
                <a:latin typeface="Constantia"/>
              </a:rPr>
              <a:t>	wakeup(P</a:t>
            </a:r>
            <a:r>
              <a:rPr lang="en-US" sz="2400" b="1" dirty="0">
                <a:solidFill>
                  <a:srgbClr val="EAEAEA"/>
                </a:solidFill>
                <a:latin typeface="Constantia"/>
              </a:rPr>
              <a:t>);</a:t>
            </a:r>
            <a:endParaRPr dirty="0"/>
          </a:p>
          <a:p>
            <a:pPr>
              <a:lnSpc>
                <a:spcPct val="90000"/>
              </a:lnSpc>
            </a:pPr>
            <a:r>
              <a:rPr lang="en-US" sz="2400" b="1" dirty="0">
                <a:solidFill>
                  <a:srgbClr val="EAEAEA"/>
                </a:solidFill>
                <a:latin typeface="Constantia"/>
              </a:rPr>
              <a:t>	}</a:t>
            </a:r>
            <a:endParaRPr dirty="0"/>
          </a:p>
          <a:p>
            <a:pPr>
              <a:lnSpc>
                <a:spcPct val="100000"/>
              </a:lnSpc>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900</Words>
  <Application>Microsoft Macintosh PowerPoint</Application>
  <PresentationFormat>On-screen Show (4:3)</PresentationFormat>
  <Paragraphs>194</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Calibri</vt:lpstr>
      <vt:lpstr>Constantia</vt:lpstr>
      <vt:lpstr>DejaVu Sans</vt:lpstr>
      <vt:lpstr>Monotype Sorts</vt:lpstr>
      <vt:lpstr>ＭＳ Ｐゴシック</vt:lpstr>
      <vt:lpstr>StarSymbol</vt:lpstr>
      <vt:lpstr>Times New Roman</vt:lpstr>
      <vt:lpstr>Trade Gothic LT Std</vt:lpstr>
      <vt:lpstr>Verdana</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cp:revision>
  <dcterms:modified xsi:type="dcterms:W3CDTF">2017-01-18T12:56:47Z</dcterms:modified>
</cp:coreProperties>
</file>