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361"/>
    <a:srgbClr val="F5CE4D"/>
    <a:srgbClr val="003264"/>
    <a:srgbClr val="FBCE20"/>
    <a:srgbClr val="003D7C"/>
    <a:srgbClr val="010000"/>
    <a:srgbClr val="619080"/>
    <a:srgbClr val="99CCCC"/>
    <a:srgbClr val="66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 autoAdjust="0"/>
    <p:restoredTop sz="94813" autoAdjust="0"/>
  </p:normalViewPr>
  <p:slideViewPr>
    <p:cSldViewPr snapToGrid="0">
      <p:cViewPr varScale="1">
        <p:scale>
          <a:sx n="127" d="100"/>
          <a:sy n="127" d="100"/>
        </p:scale>
        <p:origin x="2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gor.Steinmacher@nau.ed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D9A8-636A-134B-B825-1762CE31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Extras! (Maximum of 8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CA75-6A16-624C-9EC2-107120C4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Mediating discussions (4 points)</a:t>
            </a:r>
          </a:p>
          <a:p>
            <a:pPr lvl="1"/>
            <a:r>
              <a:rPr lang="en-US" dirty="0"/>
              <a:t>There will be at least 5 opportunities</a:t>
            </a:r>
          </a:p>
          <a:p>
            <a:pPr lvl="1"/>
            <a:r>
              <a:rPr lang="en-US" dirty="0"/>
              <a:t>4 mediators per opportunity</a:t>
            </a:r>
          </a:p>
          <a:p>
            <a:pPr lvl="1"/>
            <a:r>
              <a:rPr lang="en-US" dirty="0"/>
              <a:t>Maximum 1 per student</a:t>
            </a:r>
          </a:p>
          <a:p>
            <a:r>
              <a:rPr lang="en-US" dirty="0"/>
              <a:t>Presenting short talks (5 minutes) – (4 points)</a:t>
            </a:r>
          </a:p>
          <a:p>
            <a:pPr lvl="1"/>
            <a:r>
              <a:rPr lang="en-US" dirty="0"/>
              <a:t>Beginning of the class - Maximum 2 per day</a:t>
            </a:r>
          </a:p>
          <a:p>
            <a:pPr lvl="1"/>
            <a:r>
              <a:rPr lang="en-US" dirty="0"/>
              <a:t>Maximum 1 per student</a:t>
            </a:r>
          </a:p>
          <a:p>
            <a:pPr lvl="1"/>
            <a:r>
              <a:rPr lang="en-US" dirty="0"/>
              <a:t>Topics and rules at GitHub</a:t>
            </a:r>
          </a:p>
          <a:p>
            <a:r>
              <a:rPr lang="en-US" dirty="0"/>
              <a:t>Essays (2 points)</a:t>
            </a:r>
          </a:p>
          <a:p>
            <a:pPr lvl="1"/>
            <a:r>
              <a:rPr lang="en-US" dirty="0"/>
              <a:t>1 page essay summarizing papers made available</a:t>
            </a:r>
          </a:p>
          <a:p>
            <a:pPr lvl="1"/>
            <a:r>
              <a:rPr lang="en-US" dirty="0"/>
              <a:t>Maximum 2 per student</a:t>
            </a:r>
          </a:p>
          <a:p>
            <a:r>
              <a:rPr lang="en-US" dirty="0"/>
              <a:t>Participation in Talks (2 points)</a:t>
            </a:r>
          </a:p>
          <a:p>
            <a:pPr lvl="1"/>
            <a:r>
              <a:rPr lang="en-US" dirty="0"/>
              <a:t>Invited talks at SICCS: attend and write a ½ page essay</a:t>
            </a:r>
          </a:p>
          <a:p>
            <a:pPr lvl="1"/>
            <a:r>
              <a:rPr lang="en-US" dirty="0"/>
              <a:t>Maximum 2 per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9EFB-6F86-5E48-A79C-B0F844D8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1C1FC-A48D-5642-A015-FC49F3FF618E}"/>
              </a:ext>
            </a:extLst>
          </p:cNvPr>
          <p:cNvSpPr txBox="1"/>
          <p:nvPr/>
        </p:nvSpPr>
        <p:spPr>
          <a:xfrm rot="1329265">
            <a:off x="4753897" y="1556388"/>
            <a:ext cx="229788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First is next week!!!</a:t>
            </a:r>
          </a:p>
        </p:txBody>
      </p:sp>
    </p:spTree>
    <p:extLst>
      <p:ext uri="{BB962C8B-B14F-4D97-AF65-F5344CB8AC3E}">
        <p14:creationId xmlns:p14="http://schemas.microsoft.com/office/powerpoint/2010/main" val="245015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Slack</a:t>
            </a:r>
          </a:p>
          <a:p>
            <a:endParaRPr lang="en-US" dirty="0"/>
          </a:p>
          <a:p>
            <a:r>
              <a:rPr lang="en-US" dirty="0" err="1"/>
              <a:t>BBLearn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Assistant Professor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Interested in behavior in Software Development</a:t>
            </a:r>
          </a:p>
          <a:p>
            <a:pPr lvl="2"/>
            <a:r>
              <a:rPr lang="en-US" dirty="0"/>
              <a:t>Mainly Open Source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course</a:t>
            </a:r>
          </a:p>
          <a:p>
            <a:pPr lvl="2"/>
            <a:r>
              <a:rPr lang="en-US" dirty="0"/>
              <a:t>Real world practice</a:t>
            </a:r>
          </a:p>
          <a:p>
            <a:pPr lvl="2"/>
            <a:r>
              <a:rPr lang="en-US" dirty="0"/>
              <a:t>Real world problems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Your name</a:t>
            </a:r>
          </a:p>
          <a:p>
            <a:endParaRPr lang="en-US" dirty="0"/>
          </a:p>
          <a:p>
            <a:pPr lvl="1"/>
            <a:r>
              <a:rPr lang="en-US" dirty="0"/>
              <a:t>What do you know about Open Source?</a:t>
            </a:r>
          </a:p>
          <a:p>
            <a:endParaRPr lang="en-US" dirty="0"/>
          </a:p>
          <a:p>
            <a:pPr lvl="1"/>
            <a:r>
              <a:rPr lang="en-US" dirty="0"/>
              <a:t>Why did you enroll to this course?</a:t>
            </a:r>
          </a:p>
          <a:p>
            <a:endParaRPr lang="en-US" dirty="0"/>
          </a:p>
          <a:p>
            <a:pPr lvl="1"/>
            <a:r>
              <a:rPr lang="en-US" dirty="0"/>
              <a:t>What do you expect from the course?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Work! </a:t>
            </a:r>
          </a:p>
          <a:p>
            <a:pPr lvl="1"/>
            <a:r>
              <a:rPr lang="en-US" dirty="0"/>
              <a:t>First half: many small assignments</a:t>
            </a:r>
          </a:p>
          <a:p>
            <a:pPr lvl="1"/>
            <a:r>
              <a:rPr lang="en-US" dirty="0"/>
              <a:t>Second half: one multi-part assignment</a:t>
            </a:r>
          </a:p>
          <a:p>
            <a:pPr lvl="1"/>
            <a:r>
              <a:rPr lang="en-US" dirty="0"/>
              <a:t>Readings</a:t>
            </a:r>
          </a:p>
          <a:p>
            <a:pPr lvl="1"/>
            <a:endParaRPr lang="en-US" dirty="0"/>
          </a:p>
          <a:p>
            <a:r>
              <a:rPr lang="en-US" dirty="0"/>
              <a:t>Learning Open Source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Development Process</a:t>
            </a:r>
          </a:p>
          <a:p>
            <a:pPr lvl="1"/>
            <a:r>
              <a:rPr lang="en-US" dirty="0"/>
              <a:t>Practice!!!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to find me:</a:t>
            </a:r>
          </a:p>
          <a:p>
            <a:pPr lvl="1"/>
            <a:r>
              <a:rPr lang="en-US" dirty="0"/>
              <a:t>Over there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Room 090-115.</a:t>
            </a:r>
          </a:p>
          <a:p>
            <a:pPr lvl="1"/>
            <a:r>
              <a:rPr lang="en-US" b="1" dirty="0" err="1"/>
              <a:t>Igor.Steinmacher@nau.edu</a:t>
            </a:r>
            <a:endParaRPr lang="en-US" b="1" dirty="0"/>
          </a:p>
          <a:p>
            <a:pPr lvl="1"/>
            <a:r>
              <a:rPr lang="en-US" dirty="0"/>
              <a:t>Slack! (Check our GitHub page)</a:t>
            </a:r>
          </a:p>
          <a:p>
            <a:pPr lvl="1"/>
            <a:endParaRPr lang="en-US" b="1" dirty="0"/>
          </a:p>
          <a:p>
            <a:r>
              <a:rPr lang="en-US" b="1" dirty="0"/>
              <a:t>Office Hours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TuTh</a:t>
            </a:r>
            <a:r>
              <a:rPr lang="en-US" dirty="0"/>
              <a:t> 09:30AM – 11:20AM</a:t>
            </a:r>
          </a:p>
          <a:p>
            <a:pPr lvl="1"/>
            <a:r>
              <a:rPr lang="en-US" dirty="0"/>
              <a:t>And you can schedule appointments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Attendance</a:t>
            </a:r>
            <a:endParaRPr lang="en-US" sz="1800" i="1" dirty="0"/>
          </a:p>
          <a:p>
            <a:pPr lvl="1"/>
            <a:r>
              <a:rPr lang="en-US" sz="2100" b="1" dirty="0"/>
              <a:t>3</a:t>
            </a:r>
            <a:r>
              <a:rPr lang="en-US" sz="2100" dirty="0"/>
              <a:t> unexcused absences – 10% penalty in your final grade</a:t>
            </a:r>
            <a:endParaRPr lang="en-US" sz="1500" i="1" dirty="0"/>
          </a:p>
          <a:p>
            <a:pPr lvl="1"/>
            <a:r>
              <a:rPr lang="en-US" sz="2100" b="1" dirty="0"/>
              <a:t>5</a:t>
            </a:r>
            <a:r>
              <a:rPr lang="en-US" sz="2100" dirty="0"/>
              <a:t> unexcused absences – 20% penalty in your final grade</a:t>
            </a:r>
            <a:endParaRPr lang="en-US" sz="1500" i="1" dirty="0"/>
          </a:p>
          <a:p>
            <a:pPr lvl="1"/>
            <a:r>
              <a:rPr lang="en-US" sz="2100" b="1" dirty="0"/>
              <a:t>7</a:t>
            </a:r>
            <a:r>
              <a:rPr lang="en-US" sz="2100" dirty="0"/>
              <a:t> unexcused absences – 30% penalty in your final grade</a:t>
            </a:r>
            <a:endParaRPr lang="en-US" sz="1500" i="1" dirty="0"/>
          </a:p>
          <a:p>
            <a:pPr lvl="1"/>
            <a:r>
              <a:rPr lang="en-US" sz="2100" b="1" dirty="0"/>
              <a:t>9</a:t>
            </a:r>
            <a:r>
              <a:rPr lang="en-US" sz="2100" dirty="0"/>
              <a:t> unexcused absences – 40% penalty in your final grade</a:t>
            </a:r>
            <a:endParaRPr lang="en-US" sz="1500" i="1" dirty="0"/>
          </a:p>
          <a:p>
            <a:r>
              <a:rPr lang="en-US" b="1" dirty="0"/>
              <a:t>Late Submissions</a:t>
            </a:r>
          </a:p>
          <a:p>
            <a:pPr lvl="1"/>
            <a:r>
              <a:rPr lang="en-US" dirty="0"/>
              <a:t>will not be accepted</a:t>
            </a:r>
          </a:p>
          <a:p>
            <a:r>
              <a:rPr lang="en-US" b="1" dirty="0"/>
              <a:t>In-class assignments</a:t>
            </a:r>
          </a:p>
          <a:p>
            <a:pPr lvl="1"/>
            <a:r>
              <a:rPr lang="en-US" dirty="0"/>
              <a:t>There is no second chance to turn in in-class assignment. </a:t>
            </a:r>
          </a:p>
          <a:p>
            <a:pPr lvl="1"/>
            <a:endParaRPr lang="en-US" dirty="0"/>
          </a:p>
          <a:p>
            <a:r>
              <a:rPr lang="en-US" b="1" dirty="0"/>
              <a:t>ACADEMIC INTEGRITY ACADEMIC INTEGRITY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82918"/>
              </p:ext>
            </p:extLst>
          </p:nvPr>
        </p:nvGraphicFramePr>
        <p:xfrm>
          <a:off x="120580" y="1577591"/>
          <a:ext cx="8872695" cy="3824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822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744083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916520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  <a:gridCol w="926270">
                  <a:extLst>
                    <a:ext uri="{9D8B030D-6E8A-4147-A177-3AD203B41FA5}">
                      <a16:colId xmlns:a16="http://schemas.microsoft.com/office/drawing/2014/main" val="2074280906"/>
                    </a:ext>
                  </a:extLst>
                </a:gridCol>
              </a:tblGrid>
              <a:tr h="671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Assignment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Planned Deliverable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Weight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Deadline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Short-term/in-class assignments 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commands (document submitted)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Sept. 18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Setting up an open source project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Your project created in GitHub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Choosing a license for your project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Document justifying the choice of the license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Wikipedia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Link to the contribution (if accepted) or a document explaining why it was not accepted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18919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Extras (to substitute or complement any other graded assignment)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Presentations, discussion mediation, participation in talks, etc.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Multiple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46034"/>
              </p:ext>
            </p:extLst>
          </p:nvPr>
        </p:nvGraphicFramePr>
        <p:xfrm>
          <a:off x="156527" y="1389096"/>
          <a:ext cx="8756361" cy="4607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970457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941648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  <a:gridCol w="986084">
                  <a:extLst>
                    <a:ext uri="{9D8B030D-6E8A-4147-A177-3AD203B41FA5}">
                      <a16:colId xmlns:a16="http://schemas.microsoft.com/office/drawing/2014/main" val="3755768530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Assignment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Planned Deliverable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Weight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Deadline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about project and tasks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(Checkpoint 1)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Present the task details/progress report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First impressions/guidelines availability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Architectural analysis (document)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 (Checkpoint 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Progress report presentation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Nov. 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 [Peer (in-class) code Review]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Code review performed by other group (This task may be done throughout the period, depending on the flux of submissions)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Nov. 29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69476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 (Checkpoint 3)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Final presentation (group + instructor)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can be done during office hours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Dec. 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Contribution to Open Source (Final report)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Summary of the contribution process (I recommend to be written on-the-fly to avoid forgetting things)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Dec. 13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989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</TotalTime>
  <Words>593</Words>
  <Application>Microsoft Macintosh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Hebrew Scholar</vt:lpstr>
      <vt:lpstr>Calibri</vt:lpstr>
      <vt:lpstr>Rial</vt:lpstr>
      <vt:lpstr>Times</vt:lpstr>
      <vt:lpstr>Times New Roman</vt:lpstr>
      <vt:lpstr>Wingdings</vt:lpstr>
      <vt:lpstr>Dark-Blue-Vertical-PPT-Template</vt:lpstr>
      <vt:lpstr>1_Dark-Blue-Vertical-PPT-Template</vt:lpstr>
      <vt:lpstr>CS499 - Open Source software development</vt:lpstr>
      <vt:lpstr>PowerPoint Presentation</vt:lpstr>
      <vt:lpstr>Introductions</vt:lpstr>
      <vt:lpstr>Introductions</vt:lpstr>
      <vt:lpstr>This Course: What to Expect </vt:lpstr>
      <vt:lpstr>Important Information</vt:lpstr>
      <vt:lpstr>Important Information</vt:lpstr>
      <vt:lpstr>Important Information</vt:lpstr>
      <vt:lpstr>Important Information</vt:lpstr>
      <vt:lpstr>The Extras! (Maximum of 8 points)</vt:lpstr>
      <vt:lpstr>Navigating our 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272</cp:revision>
  <cp:lastPrinted>2016-09-19T18:18:34Z</cp:lastPrinted>
  <dcterms:created xsi:type="dcterms:W3CDTF">2014-02-19T16:49:03Z</dcterms:created>
  <dcterms:modified xsi:type="dcterms:W3CDTF">2018-08-25T04:27:00Z</dcterms:modified>
</cp:coreProperties>
</file>