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77" r:id="rId2"/>
  </p:sldMasterIdLst>
  <p:notesMasterIdLst>
    <p:notesMasterId r:id="rId13"/>
  </p:notesMasterIdLst>
  <p:handoutMasterIdLst>
    <p:handoutMasterId r:id="rId14"/>
  </p:handoutMasterIdLst>
  <p:sldIdLst>
    <p:sldId id="256" r:id="rId3"/>
    <p:sldId id="298" r:id="rId4"/>
    <p:sldId id="299" r:id="rId5"/>
    <p:sldId id="301" r:id="rId6"/>
    <p:sldId id="302" r:id="rId7"/>
    <p:sldId id="300" r:id="rId8"/>
    <p:sldId id="303" r:id="rId9"/>
    <p:sldId id="304" r:id="rId10"/>
    <p:sldId id="306" r:id="rId11"/>
    <p:sldId id="305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33"/>
    <a:srgbClr val="0E3361"/>
    <a:srgbClr val="F5CE4D"/>
    <a:srgbClr val="003264"/>
    <a:srgbClr val="FBCE20"/>
    <a:srgbClr val="003D7C"/>
    <a:srgbClr val="010000"/>
    <a:srgbClr val="619080"/>
    <a:srgbClr val="99CCCC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3" autoAdjust="0"/>
    <p:restoredTop sz="94737" autoAdjust="0"/>
  </p:normalViewPr>
  <p:slideViewPr>
    <p:cSldViewPr snapToGrid="0">
      <p:cViewPr>
        <p:scale>
          <a:sx n="114" d="100"/>
          <a:sy n="114" d="100"/>
        </p:scale>
        <p:origin x="52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23637" y="-3620681"/>
            <a:ext cx="18996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3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1629A603-B828-4B44-B08F-4948D068A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183780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5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066629" y="-219370"/>
            <a:ext cx="50137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509981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57674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707969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84262" y="1398263"/>
            <a:ext cx="1778432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B24F5D11-C35C-3B41-BEC0-B2B7C02EB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7" y="5204732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73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0" y="6038330"/>
            <a:ext cx="552221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5745753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461865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09558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388719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3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098" name="Picture 2" descr="NAU_Acronym_Horiz_1Line_rev-3514.png">
            <a:extLst>
              <a:ext uri="{FF2B5EF4-FFF2-40B4-BE49-F238E27FC236}">
                <a16:creationId xmlns:a16="http://schemas.microsoft.com/office/drawing/2014/main" id="{BBF33649-9580-B640-B874-C69CFE423F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30088" y="-1141517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4" descr="NAU_Acronym_horiz_1Line-281.png">
            <a:extLst>
              <a:ext uri="{FF2B5EF4-FFF2-40B4-BE49-F238E27FC236}">
                <a16:creationId xmlns:a16="http://schemas.microsoft.com/office/drawing/2014/main" id="{F2D5B70D-8588-774A-9655-D973EBF37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NAU_Acronym_Horiz_1Line_rev-3514.png">
            <a:extLst>
              <a:ext uri="{FF2B5EF4-FFF2-40B4-BE49-F238E27FC236}">
                <a16:creationId xmlns:a16="http://schemas.microsoft.com/office/drawing/2014/main" id="{C42B1AFE-51D6-4146-8549-8CD89D6DF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4" descr="NAU_Acronym_horiz_1Line-281.png">
            <a:extLst>
              <a:ext uri="{FF2B5EF4-FFF2-40B4-BE49-F238E27FC236}">
                <a16:creationId xmlns:a16="http://schemas.microsoft.com/office/drawing/2014/main" id="{8F1209B8-1B41-274D-B453-9A45948BE5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1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7" name="Picture 2" descr="NAU_Acronym_Horiz_1Line_rev-3514.png">
            <a:extLst>
              <a:ext uri="{FF2B5EF4-FFF2-40B4-BE49-F238E27FC236}">
                <a16:creationId xmlns:a16="http://schemas.microsoft.com/office/drawing/2014/main" id="{0887B146-0FDD-AE40-8ED9-1F3105650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4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rgbClr val="003264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68" r:id="rId2"/>
    <p:sldLayoutId id="2147483796" r:id="rId3"/>
    <p:sldLayoutId id="2147483745" r:id="rId4"/>
    <p:sldLayoutId id="2147483774" r:id="rId5"/>
    <p:sldLayoutId id="2147483771" r:id="rId6"/>
    <p:sldLayoutId id="2147483798" r:id="rId7"/>
    <p:sldLayoutId id="2147483770" r:id="rId8"/>
    <p:sldLayoutId id="2147483740" r:id="rId9"/>
    <p:sldLayoutId id="2147483763" r:id="rId10"/>
    <p:sldLayoutId id="2147483742" r:id="rId11"/>
    <p:sldLayoutId id="2147483752" r:id="rId12"/>
    <p:sldLayoutId id="2147483750" r:id="rId13"/>
    <p:sldLayoutId id="2147483751" r:id="rId14"/>
    <p:sldLayoutId id="214748374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gor.Steinmacher@na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88" y="4461864"/>
            <a:ext cx="7239000" cy="1730213"/>
          </a:xfrm>
        </p:spPr>
        <p:txBody>
          <a:bodyPr/>
          <a:lstStyle/>
          <a:p>
            <a:r>
              <a:rPr lang="en-US" dirty="0"/>
              <a:t>Lecture #03: Code Review – Guidelines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Igor.Steinmacher@nau.edu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CS499 - Open Source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6B31-27BB-3249-A229-B1B04100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6293-70F7-B64B-8845-68CFC214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 will give you some code examples</a:t>
            </a:r>
          </a:p>
          <a:p>
            <a:endParaRPr lang="en-US" dirty="0"/>
          </a:p>
          <a:p>
            <a:r>
              <a:rPr lang="en-US" dirty="0"/>
              <a:t>You will write the reviews for them</a:t>
            </a:r>
          </a:p>
          <a:p>
            <a:endParaRPr lang="en-US" dirty="0"/>
          </a:p>
          <a:p>
            <a:r>
              <a:rPr lang="en-US" dirty="0"/>
              <a:t>We will discuss after </a:t>
            </a:r>
            <a:r>
              <a:rPr lang="en-US"/>
              <a:t>some minutes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FEF06-8247-5043-97A3-54A0767C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4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7B9F09-DEB2-AA4A-8D56-AA059D48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3CC38-6512-0245-A2C7-554B7820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Finding issues prior to go to the repo</a:t>
            </a:r>
          </a:p>
          <a:p>
            <a:endParaRPr lang="en-US" dirty="0"/>
          </a:p>
          <a:p>
            <a:pPr lvl="1"/>
            <a:r>
              <a:rPr lang="en-US" dirty="0"/>
              <a:t>Sharing knowledge</a:t>
            </a:r>
          </a:p>
          <a:p>
            <a:pPr lvl="1"/>
            <a:r>
              <a:rPr lang="en-US" dirty="0"/>
              <a:t>Consistency in a code base</a:t>
            </a:r>
          </a:p>
          <a:p>
            <a:pPr lvl="1"/>
            <a:r>
              <a:rPr lang="en-US" b="1" dirty="0"/>
              <a:t>Legibility</a:t>
            </a:r>
          </a:p>
          <a:p>
            <a:pPr lvl="1"/>
            <a:r>
              <a:rPr lang="en-US" b="1" dirty="0"/>
              <a:t>Accidental errors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Structural errors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Compliance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4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3921-5D43-3243-B783-72F342D3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– What to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3056-491E-F84F-977A-C43150F7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Correct Syntax</a:t>
            </a:r>
          </a:p>
          <a:p>
            <a:pPr lvl="1"/>
            <a:r>
              <a:rPr lang="en-US" dirty="0"/>
              <a:t>Indentation</a:t>
            </a:r>
          </a:p>
          <a:p>
            <a:pPr lvl="1"/>
            <a:r>
              <a:rPr lang="en-US" dirty="0" err="1"/>
              <a:t>Alignement</a:t>
            </a:r>
            <a:endParaRPr lang="en-US" dirty="0"/>
          </a:p>
          <a:p>
            <a:pPr lvl="1"/>
            <a:r>
              <a:rPr lang="en-US" dirty="0"/>
              <a:t>Removing commented (non-useful comments)</a:t>
            </a:r>
          </a:p>
          <a:p>
            <a:endParaRPr lang="en-US" b="1" dirty="0"/>
          </a:p>
          <a:p>
            <a:r>
              <a:rPr lang="en-US" b="1" dirty="0"/>
              <a:t>Grammar / Naming</a:t>
            </a:r>
          </a:p>
          <a:p>
            <a:pPr lvl="1"/>
            <a:r>
              <a:rPr lang="en-US" dirty="0"/>
              <a:t>Spelling mistakes </a:t>
            </a:r>
          </a:p>
          <a:p>
            <a:pPr lvl="1"/>
            <a:r>
              <a:rPr lang="en-US" dirty="0"/>
              <a:t>Correct English </a:t>
            </a:r>
          </a:p>
          <a:p>
            <a:pPr lvl="1"/>
            <a:r>
              <a:rPr lang="en-US" dirty="0"/>
              <a:t>Variable, Function, Method names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C32A0-683E-2E47-9BFC-BEB2FEAD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5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8518-37B1-6940-8D16-B0FFD580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– What to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6463-81BB-B843-95AF-81FD2ADA6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Duplicate Code</a:t>
            </a:r>
          </a:p>
          <a:p>
            <a:pPr lvl="1"/>
            <a:r>
              <a:rPr lang="en-US" dirty="0"/>
              <a:t>DRY (Don’t Repeat Yourself) </a:t>
            </a:r>
          </a:p>
          <a:p>
            <a:pPr lvl="1"/>
            <a:r>
              <a:rPr lang="en-US" dirty="0"/>
              <a:t>Maintaining duplicate code is hard</a:t>
            </a:r>
          </a:p>
          <a:p>
            <a:pPr lvl="1"/>
            <a:endParaRPr lang="en-US" dirty="0"/>
          </a:p>
          <a:p>
            <a:r>
              <a:rPr lang="en-US" b="1" dirty="0"/>
              <a:t>Technical Quality</a:t>
            </a:r>
          </a:p>
          <a:p>
            <a:pPr lvl="1"/>
            <a:r>
              <a:rPr lang="en-US" dirty="0"/>
              <a:t>Code Logic</a:t>
            </a:r>
          </a:p>
          <a:p>
            <a:pPr lvl="1"/>
            <a:r>
              <a:rPr lang="en-US" dirty="0"/>
              <a:t>Code conventions</a:t>
            </a:r>
          </a:p>
          <a:p>
            <a:pPr lvl="2"/>
            <a:r>
              <a:rPr lang="en-US" dirty="0"/>
              <a:t>Follow project conventions for style/naming</a:t>
            </a:r>
          </a:p>
          <a:p>
            <a:pPr lvl="1"/>
            <a:r>
              <a:rPr lang="en-US" dirty="0"/>
              <a:t>Is it possible to condense code?</a:t>
            </a:r>
          </a:p>
          <a:p>
            <a:pPr lvl="1"/>
            <a:r>
              <a:rPr lang="en-US" dirty="0"/>
              <a:t>Security vulnerabilities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C10AB-7229-1443-A55B-DD94C6B1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C807-A9D3-BA48-A037-3E620871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– What to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708F-DFDF-C440-91B0-580776E4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Are exceptions being captured/treated correctly?</a:t>
            </a:r>
          </a:p>
          <a:p>
            <a:pPr lvl="1"/>
            <a:r>
              <a:rPr lang="en-US" dirty="0"/>
              <a:t>Human readable messages being displayed</a:t>
            </a:r>
          </a:p>
          <a:p>
            <a:pPr lvl="1"/>
            <a:endParaRPr lang="en-US" dirty="0"/>
          </a:p>
          <a:p>
            <a:r>
              <a:rPr lang="en-US" dirty="0"/>
              <a:t>Test coverage/Unit tests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review is a learning experience. </a:t>
            </a:r>
          </a:p>
          <a:p>
            <a:pPr lvl="1"/>
            <a:r>
              <a:rPr lang="en-US" dirty="0"/>
              <a:t>Pay attention to what other people are saying. Ask questions!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DFB07-1E52-DF44-9EFB-08E104C7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7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C1A3-AAA8-754C-B1FC-787FEDD3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–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0590-BBE1-8C41-8B29-81338FFF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this code accomplish the purpose? </a:t>
            </a:r>
          </a:p>
          <a:p>
            <a:endParaRPr lang="en-US" dirty="0"/>
          </a:p>
          <a:p>
            <a:r>
              <a:rPr lang="en-US" dirty="0"/>
              <a:t>How would you have solved the problem?</a:t>
            </a:r>
          </a:p>
          <a:p>
            <a:endParaRPr lang="en-US" dirty="0"/>
          </a:p>
          <a:p>
            <a:r>
              <a:rPr lang="en-US" dirty="0"/>
              <a:t>You are the devil’s advocate, but be nice</a:t>
            </a:r>
          </a:p>
          <a:p>
            <a:endParaRPr lang="en-US" dirty="0"/>
          </a:p>
          <a:p>
            <a:r>
              <a:rPr lang="en-US" dirty="0"/>
              <a:t>How was the “reading” experience?</a:t>
            </a:r>
          </a:p>
          <a:p>
            <a:endParaRPr lang="en-US" dirty="0"/>
          </a:p>
          <a:p>
            <a:r>
              <a:rPr lang="en-US" dirty="0"/>
              <a:t>Does the code follow to coding guidelines/style? </a:t>
            </a:r>
          </a:p>
          <a:p>
            <a:endParaRPr lang="en-US" dirty="0"/>
          </a:p>
          <a:p>
            <a:r>
              <a:rPr lang="en-US" dirty="0"/>
              <a:t>Does this code introduce the risk of breaking builds?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CE819-9600-7D4F-B687-1BFA8F72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3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E4AF-BDDD-274B-AF81-363CF56A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–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1946-2626-1E4C-80B9-D8A72540C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this code break existing tests/builds? (CI)</a:t>
            </a:r>
          </a:p>
          <a:p>
            <a:endParaRPr lang="en-US" dirty="0"/>
          </a:p>
          <a:p>
            <a:r>
              <a:rPr lang="en-US" dirty="0"/>
              <a:t>Does the code need more tests?</a:t>
            </a:r>
          </a:p>
          <a:p>
            <a:endParaRPr lang="en-US" dirty="0"/>
          </a:p>
          <a:p>
            <a:r>
              <a:rPr lang="en-US" dirty="0"/>
              <a:t>Was the documentation created/updated?</a:t>
            </a:r>
          </a:p>
          <a:p>
            <a:endParaRPr lang="en-US" dirty="0"/>
          </a:p>
          <a:p>
            <a:r>
              <a:rPr lang="en-US" dirty="0"/>
              <a:t>Are there security vulnerabilities? </a:t>
            </a:r>
          </a:p>
          <a:p>
            <a:endParaRPr lang="en-US" dirty="0"/>
          </a:p>
          <a:p>
            <a:r>
              <a:rPr lang="en-US" dirty="0"/>
              <a:t>Is this an efficient way? Any O(n</a:t>
            </a:r>
            <a:r>
              <a:rPr lang="en-US" baseline="30000" dirty="0"/>
              <a:t>2</a:t>
            </a:r>
            <a:r>
              <a:rPr lang="en-US" dirty="0"/>
              <a:t>) or worse algorithm?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DF837-09AD-F84A-80BE-5AE98EFE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4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7594-59EF-A34D-9CF5-A80CE687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B2FBD-1904-E748-BFA4-14D4690F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make it personal. </a:t>
            </a:r>
          </a:p>
          <a:p>
            <a:r>
              <a:rPr lang="en-US" dirty="0"/>
              <a:t>Be nice</a:t>
            </a:r>
          </a:p>
          <a:p>
            <a:r>
              <a:rPr lang="en-US" dirty="0"/>
              <a:t>Be constructive</a:t>
            </a:r>
          </a:p>
          <a:p>
            <a:r>
              <a:rPr lang="en-US" dirty="0"/>
              <a:t>Be specific</a:t>
            </a:r>
          </a:p>
          <a:p>
            <a:r>
              <a:rPr lang="en-US" dirty="0"/>
              <a:t>Justify your points</a:t>
            </a:r>
          </a:p>
          <a:p>
            <a:r>
              <a:rPr lang="en-US" dirty="0"/>
              <a:t>Ask questions</a:t>
            </a:r>
          </a:p>
          <a:p>
            <a:pPr lvl="1"/>
            <a:r>
              <a:rPr lang="en-US" dirty="0"/>
              <a:t>why did you do it this way?</a:t>
            </a:r>
          </a:p>
          <a:p>
            <a:pPr lvl="1"/>
            <a:r>
              <a:rPr lang="en-US" dirty="0"/>
              <a:t>I'm trying to understand this code, walk me through the options you considered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81B10-C1A9-A643-B69A-AD9CAA49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5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4E8F-EBEB-D441-B0E2-9DAAD12C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FA59-5AEA-7545-98B0-7CFCD9BD2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resources out there. These slides are based on some of them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mtlynch.io</a:t>
            </a:r>
            <a:r>
              <a:rPr lang="en-US" dirty="0"/>
              <a:t>/human-code-reviews-1/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palantir</a:t>
            </a:r>
            <a:r>
              <a:rPr lang="en-US" dirty="0"/>
              <a:t>/code-review-best-practices-19e02780015f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smartbear.com</a:t>
            </a:r>
            <a:r>
              <a:rPr lang="en-US" dirty="0"/>
              <a:t>/learn/code-review/best-practices-for-peer-code-review/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code.likeagirl.io</a:t>
            </a:r>
            <a:r>
              <a:rPr lang="en-US" dirty="0"/>
              <a:t>/the-7-steps-to-a-complete-code-review-abdfd39e75f1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/teaching-code-review-in-university-courses-using-peer-feedback-5625fe039f2a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Code_review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web.mit.edu</a:t>
            </a:r>
            <a:r>
              <a:rPr lang="en-US" dirty="0"/>
              <a:t>/6.005/www/fa15/classes/04-code-review/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BF3F6-7BA1-844E-A4EB-00162DA1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4607"/>
      </p:ext>
    </p:extLst>
  </p:cSld>
  <p:clrMapOvr>
    <a:masterClrMapping/>
  </p:clrMapOvr>
</p:sld>
</file>

<file path=ppt/theme/theme1.xml><?xml version="1.0" encoding="utf-8"?>
<a:theme xmlns:a="http://schemas.openxmlformats.org/drawingml/2006/main" name="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11436</TotalTime>
  <Words>403</Words>
  <Application>Microsoft Macintosh PowerPoint</Application>
  <PresentationFormat>On-screen Show (4:3)</PresentationFormat>
  <Paragraphs>104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Hebrew Scholar</vt:lpstr>
      <vt:lpstr>Calibri</vt:lpstr>
      <vt:lpstr>Rial</vt:lpstr>
      <vt:lpstr>Times</vt:lpstr>
      <vt:lpstr>Dark-Blue-Vertical-PPT-Template</vt:lpstr>
      <vt:lpstr>1_Dark-Blue-Vertical-PPT-Template</vt:lpstr>
      <vt:lpstr>CS499 - Open Source software development</vt:lpstr>
      <vt:lpstr>Code Review</vt:lpstr>
      <vt:lpstr>Code Review – What to review</vt:lpstr>
      <vt:lpstr>Code Review – What to review</vt:lpstr>
      <vt:lpstr>Code Review – What to review</vt:lpstr>
      <vt:lpstr>Code Review – Questions</vt:lpstr>
      <vt:lpstr>Code Review – Questions </vt:lpstr>
      <vt:lpstr>Writing the Review</vt:lpstr>
      <vt:lpstr>Resources and More Resources</vt:lpstr>
      <vt:lpstr>Let’s practice a Bit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Steinmacher</cp:lastModifiedBy>
  <cp:revision>329</cp:revision>
  <cp:lastPrinted>2018-08-27T03:34:43Z</cp:lastPrinted>
  <dcterms:created xsi:type="dcterms:W3CDTF">2014-02-19T16:49:03Z</dcterms:created>
  <dcterms:modified xsi:type="dcterms:W3CDTF">2018-09-10T06:35:35Z</dcterms:modified>
</cp:coreProperties>
</file>