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361"/>
    <a:srgbClr val="F5CE4D"/>
    <a:srgbClr val="003264"/>
    <a:srgbClr val="FBCE20"/>
    <a:srgbClr val="003D7C"/>
    <a:srgbClr val="010000"/>
    <a:srgbClr val="619080"/>
    <a:srgbClr val="99CCCC"/>
    <a:srgbClr val="66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94786" autoAdjust="0"/>
  </p:normalViewPr>
  <p:slideViewPr>
    <p:cSldViewPr snapToGrid="0">
      <p:cViewPr varScale="1">
        <p:scale>
          <a:sx n="127" d="100"/>
          <a:sy n="127" d="100"/>
        </p:scale>
        <p:origin x="21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68" r:id="rId2"/>
    <p:sldLayoutId id="2147483796" r:id="rId3"/>
    <p:sldLayoutId id="2147483745" r:id="rId4"/>
    <p:sldLayoutId id="2147483774" r:id="rId5"/>
    <p:sldLayoutId id="2147483771" r:id="rId6"/>
    <p:sldLayoutId id="2147483798" r:id="rId7"/>
    <p:sldLayoutId id="2147483770" r:id="rId8"/>
    <p:sldLayoutId id="2147483740" r:id="rId9"/>
    <p:sldLayoutId id="2147483763" r:id="rId10"/>
    <p:sldLayoutId id="2147483742" r:id="rId11"/>
    <p:sldLayoutId id="2147483752" r:id="rId12"/>
    <p:sldLayoutId id="2147483750" r:id="rId13"/>
    <p:sldLayoutId id="2147483751" r:id="rId14"/>
    <p:sldLayoutId id="214748374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gor.Steinmacher@nau.edu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Lecture #01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CS499 - Open Source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D491-1761-714E-A582-97CCB8AD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A5253B-173D-2F49-ABD5-A26D07B6D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546034"/>
              </p:ext>
            </p:extLst>
          </p:nvPr>
        </p:nvGraphicFramePr>
        <p:xfrm>
          <a:off x="156527" y="1389096"/>
          <a:ext cx="8756361" cy="4607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8172">
                  <a:extLst>
                    <a:ext uri="{9D8B030D-6E8A-4147-A177-3AD203B41FA5}">
                      <a16:colId xmlns:a16="http://schemas.microsoft.com/office/drawing/2014/main" val="1001266871"/>
                    </a:ext>
                  </a:extLst>
                </a:gridCol>
                <a:gridCol w="3970457">
                  <a:extLst>
                    <a:ext uri="{9D8B030D-6E8A-4147-A177-3AD203B41FA5}">
                      <a16:colId xmlns:a16="http://schemas.microsoft.com/office/drawing/2014/main" val="61217609"/>
                    </a:ext>
                  </a:extLst>
                </a:gridCol>
                <a:gridCol w="941648">
                  <a:extLst>
                    <a:ext uri="{9D8B030D-6E8A-4147-A177-3AD203B41FA5}">
                      <a16:colId xmlns:a16="http://schemas.microsoft.com/office/drawing/2014/main" val="1255764092"/>
                    </a:ext>
                  </a:extLst>
                </a:gridCol>
                <a:gridCol w="986084">
                  <a:extLst>
                    <a:ext uri="{9D8B030D-6E8A-4147-A177-3AD203B41FA5}">
                      <a16:colId xmlns:a16="http://schemas.microsoft.com/office/drawing/2014/main" val="3755768530"/>
                    </a:ext>
                  </a:extLst>
                </a:gridCol>
              </a:tblGrid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Assignment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Planned Deliverable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Weight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Deadline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05153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Contribution to Open Source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Decision about project and tasks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Oct. 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0717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Contribution to Open Source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(Checkpoint 1)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Present the task details/progress report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First impressions/guidelines availability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Architectural analysis (document)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Oct. 25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81346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Contribution to Open Source (Checkpoint 2)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Progress report presentation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Nov. 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525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Contribution to Open Source [Peer (in-class) code Review]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Code review performed by other group (This task may be done throughout the period, depending on the flux of submissions)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Nov. 29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69476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Contribution to Open Source (Checkpoint 3)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Final presentation (group + instructor)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can be done during office hours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Dec. 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39977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Contribution to Open Source (Final report)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Summary of the contribution process (I recommend to be written on-the-fly to avoid forgetting things)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Dec. 13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7630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0FA27-603B-B242-A33D-22682FC1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D9A8-636A-134B-B825-1762CE31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Extras! (Maximum of 8 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CA75-6A16-624C-9EC2-107120C4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Mediating discussions (4 points)</a:t>
            </a:r>
          </a:p>
          <a:p>
            <a:pPr lvl="1"/>
            <a:r>
              <a:rPr lang="en-US" dirty="0"/>
              <a:t>There will be at least 5 opportunities</a:t>
            </a:r>
          </a:p>
          <a:p>
            <a:pPr lvl="1"/>
            <a:r>
              <a:rPr lang="en-US" dirty="0"/>
              <a:t>4 mediators per opportunity</a:t>
            </a:r>
          </a:p>
          <a:p>
            <a:pPr lvl="1"/>
            <a:r>
              <a:rPr lang="en-US" dirty="0"/>
              <a:t>Maximum 1 per student</a:t>
            </a:r>
          </a:p>
          <a:p>
            <a:r>
              <a:rPr lang="en-US" dirty="0"/>
              <a:t>Presenting short talks (5 minutes) – (4 points)</a:t>
            </a:r>
          </a:p>
          <a:p>
            <a:pPr lvl="1"/>
            <a:r>
              <a:rPr lang="en-US" dirty="0"/>
              <a:t>Beginning of the class - Maximum 2 per day</a:t>
            </a:r>
          </a:p>
          <a:p>
            <a:pPr lvl="1"/>
            <a:r>
              <a:rPr lang="en-US" dirty="0"/>
              <a:t>Maximum 1 per student</a:t>
            </a:r>
          </a:p>
          <a:p>
            <a:pPr lvl="1"/>
            <a:r>
              <a:rPr lang="en-US" dirty="0"/>
              <a:t>Topics and rules at GitHub</a:t>
            </a:r>
          </a:p>
          <a:p>
            <a:r>
              <a:rPr lang="en-US" dirty="0"/>
              <a:t>Essays (2 points)</a:t>
            </a:r>
          </a:p>
          <a:p>
            <a:pPr lvl="1"/>
            <a:r>
              <a:rPr lang="en-US" dirty="0"/>
              <a:t>1 page essay summarizing papers made available</a:t>
            </a:r>
          </a:p>
          <a:p>
            <a:pPr lvl="1"/>
            <a:r>
              <a:rPr lang="en-US" dirty="0"/>
              <a:t>Maximum 2 per student</a:t>
            </a:r>
          </a:p>
          <a:p>
            <a:r>
              <a:rPr lang="en-US" dirty="0"/>
              <a:t>Participation in Talks (2 points)</a:t>
            </a:r>
          </a:p>
          <a:p>
            <a:pPr lvl="1"/>
            <a:r>
              <a:rPr lang="en-US" dirty="0"/>
              <a:t>Invited talks at SICCS: attend and write a ½ page essay</a:t>
            </a:r>
          </a:p>
          <a:p>
            <a:pPr lvl="1"/>
            <a:r>
              <a:rPr lang="en-US" dirty="0"/>
              <a:t>Maximum 2 per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9EFB-6F86-5E48-A79C-B0F844D8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1C1FC-A48D-5642-A015-FC49F3FF618E}"/>
              </a:ext>
            </a:extLst>
          </p:cNvPr>
          <p:cNvSpPr txBox="1"/>
          <p:nvPr/>
        </p:nvSpPr>
        <p:spPr>
          <a:xfrm rot="1329265">
            <a:off x="4753897" y="1556388"/>
            <a:ext cx="229788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First is next week!!!</a:t>
            </a:r>
          </a:p>
        </p:txBody>
      </p:sp>
    </p:spTree>
    <p:extLst>
      <p:ext uri="{BB962C8B-B14F-4D97-AF65-F5344CB8AC3E}">
        <p14:creationId xmlns:p14="http://schemas.microsoft.com/office/powerpoint/2010/main" val="245015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6DA8-0EB8-8245-94BA-568D65F9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our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9F4-D9F5-424F-A231-F8B00A62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/>
              <a:t>Slack</a:t>
            </a:r>
          </a:p>
          <a:p>
            <a:endParaRPr lang="en-US" dirty="0"/>
          </a:p>
          <a:p>
            <a:r>
              <a:rPr lang="en-US" dirty="0" err="1"/>
              <a:t>BBLearn</a:t>
            </a:r>
            <a:endParaRPr lang="en-US" dirty="0"/>
          </a:p>
          <a:p>
            <a:endParaRPr lang="en-US" dirty="0"/>
          </a:p>
          <a:p>
            <a:r>
              <a:rPr lang="en-US" dirty="0"/>
              <a:t>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C772C-F67F-434C-BC34-B608F36C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10991E72-75C5-5040-89B7-3A443C62A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1446001"/>
            <a:ext cx="7974023" cy="44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8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6638-0E0E-5345-B77D-3E0BF58A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40A1-B5C7-164D-A99E-4A8FB1C0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Steinmacher, PhD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Assistant Professor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Interested in behavior in Software Development</a:t>
            </a:r>
          </a:p>
          <a:p>
            <a:pPr lvl="2"/>
            <a:r>
              <a:rPr lang="en-US" dirty="0"/>
              <a:t>Mainly Open Source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course</a:t>
            </a:r>
          </a:p>
          <a:p>
            <a:pPr lvl="2"/>
            <a:r>
              <a:rPr lang="en-US" dirty="0"/>
              <a:t>Real world practice</a:t>
            </a:r>
          </a:p>
          <a:p>
            <a:pPr lvl="2"/>
            <a:r>
              <a:rPr lang="en-US" dirty="0"/>
              <a:t>Real world problems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A15F-57C1-8C4A-8D9A-0E0DA892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404C-FA40-2940-AE7A-E7BE637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E68B-3E11-C448-A3D6-D9748631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Your name</a:t>
            </a:r>
          </a:p>
          <a:p>
            <a:endParaRPr lang="en-US" dirty="0"/>
          </a:p>
          <a:p>
            <a:pPr lvl="1"/>
            <a:r>
              <a:rPr lang="en-US" dirty="0"/>
              <a:t>What do you know about Open Source?</a:t>
            </a:r>
          </a:p>
          <a:p>
            <a:endParaRPr lang="en-US" dirty="0"/>
          </a:p>
          <a:p>
            <a:pPr lvl="1"/>
            <a:r>
              <a:rPr lang="en-US" dirty="0"/>
              <a:t>Why did you enroll to this course?</a:t>
            </a:r>
          </a:p>
          <a:p>
            <a:endParaRPr lang="en-US" dirty="0"/>
          </a:p>
          <a:p>
            <a:pPr lvl="1"/>
            <a:r>
              <a:rPr lang="en-US" dirty="0"/>
              <a:t>What do you expect from the course?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C7E69-5E3E-9147-97FA-859A0BA3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A82-05C8-E641-81D4-2A0F79E1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6F80-C3CF-AD49-BB48-A78ABD5C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Open source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License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Freedom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for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0B10-C0F1-AE4E-B6E6-CFFF9962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9EB-BB5C-AF4F-9A4D-B42D806B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Course: What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7267-C702-AC44-8084-258F77CF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Work! </a:t>
            </a:r>
          </a:p>
          <a:p>
            <a:pPr lvl="1"/>
            <a:r>
              <a:rPr lang="en-US" dirty="0"/>
              <a:t>First half: many small assignments</a:t>
            </a:r>
          </a:p>
          <a:p>
            <a:pPr lvl="1"/>
            <a:r>
              <a:rPr lang="en-US" dirty="0"/>
              <a:t>Second half: one multi-part assignment</a:t>
            </a:r>
          </a:p>
          <a:p>
            <a:pPr lvl="1"/>
            <a:r>
              <a:rPr lang="en-US" dirty="0"/>
              <a:t>Readings</a:t>
            </a:r>
          </a:p>
          <a:p>
            <a:pPr lvl="1"/>
            <a:endParaRPr lang="en-US" dirty="0"/>
          </a:p>
          <a:p>
            <a:r>
              <a:rPr lang="en-US" dirty="0"/>
              <a:t>Learning Open Source</a:t>
            </a:r>
          </a:p>
          <a:p>
            <a:pPr lvl="1"/>
            <a:r>
              <a:rPr lang="en-US" dirty="0"/>
              <a:t>Philosophy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Development Process</a:t>
            </a:r>
          </a:p>
          <a:p>
            <a:pPr lvl="1"/>
            <a:r>
              <a:rPr lang="en-US" dirty="0"/>
              <a:t>Practice!!!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FC40E-224A-4240-B9BC-9B0DA51D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 to find me:</a:t>
            </a:r>
          </a:p>
          <a:p>
            <a:pPr lvl="1"/>
            <a:r>
              <a:rPr lang="en-US" dirty="0"/>
              <a:t>Over there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Room 090-115.</a:t>
            </a:r>
          </a:p>
          <a:p>
            <a:pPr lvl="1"/>
            <a:r>
              <a:rPr lang="en-US" b="1" dirty="0" err="1"/>
              <a:t>Igor.Steinmacher@nau.edu</a:t>
            </a:r>
            <a:endParaRPr lang="en-US" b="1" dirty="0"/>
          </a:p>
          <a:p>
            <a:pPr lvl="1"/>
            <a:r>
              <a:rPr lang="en-US" dirty="0"/>
              <a:t>Slack! (Check our GitHub page)</a:t>
            </a:r>
          </a:p>
          <a:p>
            <a:pPr lvl="1"/>
            <a:endParaRPr lang="en-US" b="1" dirty="0"/>
          </a:p>
          <a:p>
            <a:r>
              <a:rPr lang="en-US" b="1" dirty="0"/>
              <a:t>Office Hours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TuTh</a:t>
            </a:r>
            <a:r>
              <a:rPr lang="en-US" dirty="0"/>
              <a:t> 09:30AM – 11:20AM</a:t>
            </a:r>
          </a:p>
          <a:p>
            <a:pPr lvl="1"/>
            <a:r>
              <a:rPr lang="en-US" dirty="0"/>
              <a:t>And you can schedule appointments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Attendance</a:t>
            </a:r>
            <a:endParaRPr lang="en-US" sz="1800" i="1" dirty="0"/>
          </a:p>
          <a:p>
            <a:pPr lvl="1"/>
            <a:r>
              <a:rPr lang="en-US" sz="2100" b="1" dirty="0"/>
              <a:t>3</a:t>
            </a:r>
            <a:r>
              <a:rPr lang="en-US" sz="2100" dirty="0"/>
              <a:t> unexcused absences – 10% penalty in your final grade</a:t>
            </a:r>
            <a:endParaRPr lang="en-US" sz="1500" i="1" dirty="0"/>
          </a:p>
          <a:p>
            <a:pPr lvl="1"/>
            <a:r>
              <a:rPr lang="en-US" sz="2100" b="1" dirty="0"/>
              <a:t>5</a:t>
            </a:r>
            <a:r>
              <a:rPr lang="en-US" sz="2100" dirty="0"/>
              <a:t> unexcused absences – 20% penalty in your final grade</a:t>
            </a:r>
            <a:endParaRPr lang="en-US" sz="1500" i="1" dirty="0"/>
          </a:p>
          <a:p>
            <a:pPr lvl="1"/>
            <a:r>
              <a:rPr lang="en-US" sz="2100" b="1" dirty="0"/>
              <a:t>7</a:t>
            </a:r>
            <a:r>
              <a:rPr lang="en-US" sz="2100" dirty="0"/>
              <a:t> unexcused absences – 30% penalty in your final grade</a:t>
            </a:r>
            <a:endParaRPr lang="en-US" sz="1500" i="1" dirty="0"/>
          </a:p>
          <a:p>
            <a:pPr lvl="1"/>
            <a:r>
              <a:rPr lang="en-US" sz="2100" b="1" dirty="0"/>
              <a:t>9</a:t>
            </a:r>
            <a:r>
              <a:rPr lang="en-US" sz="2100" dirty="0"/>
              <a:t> unexcused absences – 40% penalty in your final grade</a:t>
            </a:r>
            <a:endParaRPr lang="en-US" sz="1500" i="1" dirty="0"/>
          </a:p>
          <a:p>
            <a:r>
              <a:rPr lang="en-US" b="1" dirty="0"/>
              <a:t>Late Submissions</a:t>
            </a:r>
          </a:p>
          <a:p>
            <a:pPr lvl="1"/>
            <a:r>
              <a:rPr lang="en-US" dirty="0"/>
              <a:t>will not be accepted</a:t>
            </a:r>
          </a:p>
          <a:p>
            <a:r>
              <a:rPr lang="en-US" b="1" dirty="0"/>
              <a:t>In-class assignments</a:t>
            </a:r>
          </a:p>
          <a:p>
            <a:pPr lvl="1"/>
            <a:r>
              <a:rPr lang="en-US" dirty="0"/>
              <a:t>There is no second chance to turn in in-class assignment. </a:t>
            </a:r>
          </a:p>
          <a:p>
            <a:pPr lvl="1"/>
            <a:endParaRPr lang="en-US" dirty="0"/>
          </a:p>
          <a:p>
            <a:r>
              <a:rPr lang="en-US" b="1" dirty="0"/>
              <a:t>ACADEMIC INTEGRITY ACADEMIC INTEGRITY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7A174D-342D-8142-9D37-4D2FB659C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782918"/>
              </p:ext>
            </p:extLst>
          </p:nvPr>
        </p:nvGraphicFramePr>
        <p:xfrm>
          <a:off x="120580" y="1577591"/>
          <a:ext cx="8872695" cy="3824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5822">
                  <a:extLst>
                    <a:ext uri="{9D8B030D-6E8A-4147-A177-3AD203B41FA5}">
                      <a16:colId xmlns:a16="http://schemas.microsoft.com/office/drawing/2014/main" val="508579273"/>
                    </a:ext>
                  </a:extLst>
                </a:gridCol>
                <a:gridCol w="3744083">
                  <a:extLst>
                    <a:ext uri="{9D8B030D-6E8A-4147-A177-3AD203B41FA5}">
                      <a16:colId xmlns:a16="http://schemas.microsoft.com/office/drawing/2014/main" val="621088667"/>
                    </a:ext>
                  </a:extLst>
                </a:gridCol>
                <a:gridCol w="916520">
                  <a:extLst>
                    <a:ext uri="{9D8B030D-6E8A-4147-A177-3AD203B41FA5}">
                      <a16:colId xmlns:a16="http://schemas.microsoft.com/office/drawing/2014/main" val="281665035"/>
                    </a:ext>
                  </a:extLst>
                </a:gridCol>
                <a:gridCol w="926270">
                  <a:extLst>
                    <a:ext uri="{9D8B030D-6E8A-4147-A177-3AD203B41FA5}">
                      <a16:colId xmlns:a16="http://schemas.microsoft.com/office/drawing/2014/main" val="2074280906"/>
                    </a:ext>
                  </a:extLst>
                </a:gridCol>
              </a:tblGrid>
              <a:tr h="6711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Assignment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Planned Deliverable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Weight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Deadline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66238"/>
                  </a:ext>
                </a:extLst>
              </a:tr>
              <a:tr h="575311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Short-term/in-class assignments 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of commands (document submitted)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Sept. 18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448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Setting up an open source project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Your project created in GitHub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Oct. 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9224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Choosing a license for your project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Document justifying the choice of the license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Oct. 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3514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Contribution to Wikipedia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Link to the contribution (if accepted) or a document explaining why it was not accepted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Oct. 18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18919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Extras (to substitute or complement any other graded assignment)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Presentations, discussion mediation, participation in talks, etc.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8%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Multiple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32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84968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5602</TotalTime>
  <Words>603</Words>
  <Application>Microsoft Macintosh PowerPoint</Application>
  <PresentationFormat>On-screen Show (4:3)</PresentationFormat>
  <Paragraphs>167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Hebrew Scholar</vt:lpstr>
      <vt:lpstr>Calibri</vt:lpstr>
      <vt:lpstr>Rial</vt:lpstr>
      <vt:lpstr>Times</vt:lpstr>
      <vt:lpstr>Times New Roman</vt:lpstr>
      <vt:lpstr>Wingdings</vt:lpstr>
      <vt:lpstr>Dark-Blue-Vertical-PPT-Template</vt:lpstr>
      <vt:lpstr>1_Dark-Blue-Vertical-PPT-Template</vt:lpstr>
      <vt:lpstr>CS499 - Open Source software development</vt:lpstr>
      <vt:lpstr>PowerPoint Presentation</vt:lpstr>
      <vt:lpstr>Introductions</vt:lpstr>
      <vt:lpstr>Introductions</vt:lpstr>
      <vt:lpstr>Basics</vt:lpstr>
      <vt:lpstr>This Course: What to Expect </vt:lpstr>
      <vt:lpstr>Important Information</vt:lpstr>
      <vt:lpstr>Important Information</vt:lpstr>
      <vt:lpstr>Important Information</vt:lpstr>
      <vt:lpstr>Important Information</vt:lpstr>
      <vt:lpstr>The Extras! (Maximum of 8 points)</vt:lpstr>
      <vt:lpstr>Navigating our resources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273</cp:revision>
  <cp:lastPrinted>2016-09-19T18:18:34Z</cp:lastPrinted>
  <dcterms:created xsi:type="dcterms:W3CDTF">2014-02-19T16:49:03Z</dcterms:created>
  <dcterms:modified xsi:type="dcterms:W3CDTF">2018-08-25T04:29:52Z</dcterms:modified>
</cp:coreProperties>
</file>