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5"/>
  </p:notesMasterIdLst>
  <p:sldIdLst>
    <p:sldId id="256" r:id="rId2"/>
    <p:sldId id="294" r:id="rId3"/>
    <p:sldId id="259" r:id="rId4"/>
    <p:sldId id="295" r:id="rId5"/>
    <p:sldId id="260" r:id="rId6"/>
    <p:sldId id="261" r:id="rId7"/>
    <p:sldId id="262" r:id="rId8"/>
    <p:sldId id="296" r:id="rId9"/>
    <p:sldId id="267" r:id="rId10"/>
    <p:sldId id="297" r:id="rId11"/>
    <p:sldId id="298" r:id="rId12"/>
    <p:sldId id="299" r:id="rId13"/>
    <p:sldId id="300" r:id="rId14"/>
    <p:sldId id="304" r:id="rId15"/>
    <p:sldId id="301" r:id="rId16"/>
    <p:sldId id="303" r:id="rId17"/>
    <p:sldId id="305" r:id="rId18"/>
    <p:sldId id="268" r:id="rId19"/>
    <p:sldId id="306" r:id="rId20"/>
    <p:sldId id="307" r:id="rId21"/>
    <p:sldId id="269" r:id="rId22"/>
    <p:sldId id="270" r:id="rId23"/>
    <p:sldId id="271" r:id="rId24"/>
  </p:sldIdLst>
  <p:sldSz cx="9144000" cy="5143500" type="screen16x9"/>
  <p:notesSz cx="6858000" cy="9144000"/>
  <p:embeddedFontLst>
    <p:embeddedFont>
      <p:font typeface="Barlow Condensed SemiBold" charset="0"/>
      <p:regular r:id="rId26"/>
      <p:bold r:id="rId27"/>
      <p:italic r:id="rId28"/>
      <p:boldItalic r:id="rId29"/>
    </p:embeddedFont>
    <p:embeddedFont>
      <p:font typeface="Montserrat" charset="0"/>
      <p:regular r:id="rId30"/>
      <p:bold r:id="rId31"/>
      <p:italic r:id="rId32"/>
      <p:boldItalic r:id="rId33"/>
    </p:embeddedFont>
    <p:embeddedFont>
      <p:font typeface="Barlow" charset="0"/>
      <p:regular r:id="rId34"/>
      <p:bold r:id="rId35"/>
      <p:italic r:id="rId36"/>
      <p:boldItalic r:id="rId37"/>
    </p:embeddedFont>
    <p:embeddedFont>
      <p:font typeface="Barlow Condensed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04BD12D-DE16-4C1E-B5AA-14EC9E9DF54C}">
  <a:tblStyle styleId="{704BD12D-DE16-4C1E-B5AA-14EC9E9DF5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898" y="-2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93793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15ada61ad2e_0_4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15ada61ad2e_0_4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g116f4a803e0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7" name="Google Shape;1557;g116f4a803e0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db0f9523dd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db0f9523dd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db0f9523dd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db0f9523dd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116f4a803e0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116f4a803e0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116f4a803e0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116f4a803e0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116f4a803e0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116f4a803e0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845025" y="-739063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40750" y="3098662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435267">
            <a:off x="6817947" y="-474140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Google Shape;29;p2"/>
          <p:cNvCxnSpPr/>
          <p:nvPr/>
        </p:nvCxnSpPr>
        <p:spPr>
          <a:xfrm rot="436104" flipH="1">
            <a:off x="7342476" y="-138003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 rot="436104" flipH="1">
            <a:off x="7694851" y="-2736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2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subTitle" idx="1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2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3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4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5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subTitle" idx="6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8" name="Google Shape;48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7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13"/>
          <p:cNvSpPr txBox="1">
            <a:spLocks noGrp="1"/>
          </p:cNvSpPr>
          <p:nvPr>
            <p:ph type="subTitle" idx="8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13"/>
          <p:cNvSpPr txBox="1">
            <a:spLocks noGrp="1"/>
          </p:cNvSpPr>
          <p:nvPr>
            <p:ph type="subTitle" idx="9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13"/>
          <p:cNvSpPr txBox="1">
            <a:spLocks noGrp="1"/>
          </p:cNvSpPr>
          <p:nvPr>
            <p:ph type="subTitle" idx="13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subTitle" idx="14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subTitle" idx="15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13"/>
          <p:cNvSpPr/>
          <p:nvPr/>
        </p:nvSpPr>
        <p:spPr>
          <a:xfrm rot="10800000">
            <a:off x="-1426853" y="-1062630"/>
            <a:ext cx="3177828" cy="200255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13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497" name="Google Shape;497;p13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13"/>
          <p:cNvSpPr/>
          <p:nvPr/>
        </p:nvSpPr>
        <p:spPr>
          <a:xfrm rot="-1297775">
            <a:off x="7887277" y="-719144"/>
            <a:ext cx="2209823" cy="1811858"/>
          </a:xfrm>
          <a:custGeom>
            <a:avLst/>
            <a:gdLst/>
            <a:ahLst/>
            <a:cxnLst/>
            <a:rect l="l" t="t" r="r" b="b"/>
            <a:pathLst>
              <a:path w="19718" h="16167" extrusionOk="0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01" name="Google Shape;501;p1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02" name="Google Shape;502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1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05" name="Google Shape;505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1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08" name="Google Shape;508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rot="10800000" flipH="1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511" name="Google Shape;511;p1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13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3"/>
          <p:cNvSpPr/>
          <p:nvPr/>
        </p:nvSpPr>
        <p:spPr>
          <a:xfrm rot="435267">
            <a:off x="8214271" y="42142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5" name="Google Shape;515;p13"/>
          <p:cNvCxnSpPr/>
          <p:nvPr/>
        </p:nvCxnSpPr>
        <p:spPr>
          <a:xfrm rot="436104" flipH="1">
            <a:off x="8926501" y="43612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6" name="Google Shape;516;p13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517" name="Google Shape;517;p13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13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554" name="Google Shape;554;p1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5" name="Google Shape;555;p13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4"/>
          <p:cNvSpPr txBox="1">
            <a:spLocks noGrp="1"/>
          </p:cNvSpPr>
          <p:nvPr>
            <p:ph type="title"/>
          </p:nvPr>
        </p:nvSpPr>
        <p:spPr>
          <a:xfrm>
            <a:off x="1963275" y="3220825"/>
            <a:ext cx="52173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8" name="Google Shape;558;p14"/>
          <p:cNvSpPr txBox="1">
            <a:spLocks noGrp="1"/>
          </p:cNvSpPr>
          <p:nvPr>
            <p:ph type="subTitle" idx="1"/>
          </p:nvPr>
        </p:nvSpPr>
        <p:spPr>
          <a:xfrm>
            <a:off x="1498700" y="1686125"/>
            <a:ext cx="61467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3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9" name="Google Shape;559;p14"/>
          <p:cNvSpPr/>
          <p:nvPr/>
        </p:nvSpPr>
        <p:spPr>
          <a:xfrm rot="740964">
            <a:off x="2555135" y="4016752"/>
            <a:ext cx="4319054" cy="272171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14"/>
          <p:cNvSpPr/>
          <p:nvPr/>
        </p:nvSpPr>
        <p:spPr>
          <a:xfrm rot="3600028">
            <a:off x="2889450" y="-215305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1" name="Google Shape;561;p14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562" name="Google Shape;562;p14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4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4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4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4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14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571" name="Google Shape;571;p14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4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4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4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4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4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4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4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16"/>
          <p:cNvGrpSpPr/>
          <p:nvPr/>
        </p:nvGrpSpPr>
        <p:grpSpPr>
          <a:xfrm>
            <a:off x="8064938" y="-1041168"/>
            <a:ext cx="1942494" cy="2022980"/>
            <a:chOff x="4445625" y="1829838"/>
            <a:chExt cx="739125" cy="769750"/>
          </a:xfrm>
        </p:grpSpPr>
        <p:sp>
          <p:nvSpPr>
            <p:cNvPr id="618" name="Google Shape;618;p16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16"/>
          <p:cNvGrpSpPr/>
          <p:nvPr/>
        </p:nvGrpSpPr>
        <p:grpSpPr>
          <a:xfrm>
            <a:off x="-858537" y="-1041168"/>
            <a:ext cx="1942494" cy="2022980"/>
            <a:chOff x="4445625" y="1829838"/>
            <a:chExt cx="739125" cy="769750"/>
          </a:xfrm>
        </p:grpSpPr>
        <p:sp>
          <p:nvSpPr>
            <p:cNvPr id="627" name="Google Shape;627;p16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5" name="Google Shape;63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16"/>
          <p:cNvSpPr/>
          <p:nvPr/>
        </p:nvSpPr>
        <p:spPr>
          <a:xfrm rot="-152928">
            <a:off x="6925193" y="4175288"/>
            <a:ext cx="3763193" cy="237143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16"/>
          <p:cNvSpPr/>
          <p:nvPr/>
        </p:nvSpPr>
        <p:spPr>
          <a:xfrm rot="3635839">
            <a:off x="-1640952" y="3754337"/>
            <a:ext cx="4267648" cy="268932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8" name="Google Shape;638;p16"/>
          <p:cNvGrpSpPr/>
          <p:nvPr/>
        </p:nvGrpSpPr>
        <p:grpSpPr>
          <a:xfrm flipH="1">
            <a:off x="493849" y="4222131"/>
            <a:ext cx="438754" cy="772904"/>
            <a:chOff x="4950175" y="2998438"/>
            <a:chExt cx="88725" cy="156300"/>
          </a:xfrm>
        </p:grpSpPr>
        <p:sp>
          <p:nvSpPr>
            <p:cNvPr id="639" name="Google Shape;639;p16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16"/>
          <p:cNvGrpSpPr/>
          <p:nvPr/>
        </p:nvGrpSpPr>
        <p:grpSpPr>
          <a:xfrm>
            <a:off x="8626226" y="3746559"/>
            <a:ext cx="361129" cy="3106418"/>
            <a:chOff x="6317900" y="1197313"/>
            <a:chExt cx="180700" cy="1554375"/>
          </a:xfrm>
        </p:grpSpPr>
        <p:sp>
          <p:nvSpPr>
            <p:cNvPr id="676" name="Google Shape;676;p16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16"/>
          <p:cNvSpPr/>
          <p:nvPr/>
        </p:nvSpPr>
        <p:spPr>
          <a:xfrm rot="-5400000" flipH="1">
            <a:off x="307075" y="2259913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3" name="Google Shape;683;p16"/>
          <p:cNvGrpSpPr/>
          <p:nvPr/>
        </p:nvGrpSpPr>
        <p:grpSpPr>
          <a:xfrm flipH="1">
            <a:off x="8671988" y="2252416"/>
            <a:ext cx="194400" cy="112209"/>
            <a:chOff x="265900" y="3852516"/>
            <a:chExt cx="194400" cy="112209"/>
          </a:xfrm>
        </p:grpSpPr>
        <p:sp>
          <p:nvSpPr>
            <p:cNvPr id="684" name="Google Shape;684;p1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17"/>
          <p:cNvGrpSpPr/>
          <p:nvPr/>
        </p:nvGrpSpPr>
        <p:grpSpPr>
          <a:xfrm rot="8100000">
            <a:off x="8064682" y="3952435"/>
            <a:ext cx="1942549" cy="2023037"/>
            <a:chOff x="4445625" y="1829838"/>
            <a:chExt cx="739125" cy="769750"/>
          </a:xfrm>
        </p:grpSpPr>
        <p:sp>
          <p:nvSpPr>
            <p:cNvPr id="688" name="Google Shape;688;p17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7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7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7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7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7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7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7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17"/>
          <p:cNvGrpSpPr/>
          <p:nvPr/>
        </p:nvGrpSpPr>
        <p:grpSpPr>
          <a:xfrm>
            <a:off x="-858537" y="3952469"/>
            <a:ext cx="1942494" cy="2022980"/>
            <a:chOff x="4445625" y="1829838"/>
            <a:chExt cx="739125" cy="769750"/>
          </a:xfrm>
        </p:grpSpPr>
        <p:sp>
          <p:nvSpPr>
            <p:cNvPr id="697" name="Google Shape;697;p17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7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5" name="Google Shape;705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7"/>
          <p:cNvSpPr/>
          <p:nvPr/>
        </p:nvSpPr>
        <p:spPr>
          <a:xfrm rot="-10647072" flipH="1">
            <a:off x="6925193" y="-1707780"/>
            <a:ext cx="3763193" cy="237143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17"/>
          <p:cNvSpPr/>
          <p:nvPr/>
        </p:nvSpPr>
        <p:spPr>
          <a:xfrm rot="7164161" flipH="1">
            <a:off x="-1640952" y="-1604719"/>
            <a:ext cx="4267648" cy="268932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17"/>
          <p:cNvGrpSpPr/>
          <p:nvPr/>
        </p:nvGrpSpPr>
        <p:grpSpPr>
          <a:xfrm rot="10800000">
            <a:off x="493849" y="-156096"/>
            <a:ext cx="438754" cy="772904"/>
            <a:chOff x="4950175" y="2998438"/>
            <a:chExt cx="88725" cy="156300"/>
          </a:xfrm>
        </p:grpSpPr>
        <p:sp>
          <p:nvSpPr>
            <p:cNvPr id="709" name="Google Shape;709;p17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17"/>
          <p:cNvGrpSpPr/>
          <p:nvPr/>
        </p:nvGrpSpPr>
        <p:grpSpPr>
          <a:xfrm rot="10800000" flipH="1">
            <a:off x="8626226" y="-2014039"/>
            <a:ext cx="361129" cy="3106418"/>
            <a:chOff x="6317900" y="1197313"/>
            <a:chExt cx="180700" cy="1554375"/>
          </a:xfrm>
        </p:grpSpPr>
        <p:sp>
          <p:nvSpPr>
            <p:cNvPr id="746" name="Google Shape;746;p17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2" name="Google Shape;752;p17"/>
          <p:cNvSpPr/>
          <p:nvPr/>
        </p:nvSpPr>
        <p:spPr>
          <a:xfrm rot="-5400000">
            <a:off x="307075" y="2481826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3" name="Google Shape;753;p17"/>
          <p:cNvGrpSpPr/>
          <p:nvPr/>
        </p:nvGrpSpPr>
        <p:grpSpPr>
          <a:xfrm rot="10800000">
            <a:off x="8671988" y="2474314"/>
            <a:ext cx="194400" cy="112209"/>
            <a:chOff x="265900" y="3852516"/>
            <a:chExt cx="194400" cy="112209"/>
          </a:xfrm>
        </p:grpSpPr>
        <p:sp>
          <p:nvSpPr>
            <p:cNvPr id="754" name="Google Shape;754;p17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7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6" name="Google Shape;756;p17"/>
          <p:cNvSpPr/>
          <p:nvPr/>
        </p:nvSpPr>
        <p:spPr>
          <a:xfrm rot="-7199972">
            <a:off x="3156319" y="3826224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/>
          <p:nvPr/>
        </p:nvSpPr>
        <p:spPr>
          <a:xfrm rot="-1799972">
            <a:off x="-2090395" y="-155613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2"/>
          <p:cNvSpPr/>
          <p:nvPr/>
        </p:nvSpPr>
        <p:spPr>
          <a:xfrm rot="9000028">
            <a:off x="7870761" y="2012568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22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996" name="Google Shape;996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9" name="Google Shape;999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00" name="Google Shape;1000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03" name="Google Shape;1003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5" name="Google Shape;1005;p22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1006" name="Google Shape;1006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2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1009" name="Google Shape;1009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22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1012" name="Google Shape;1012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22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1015" name="Google Shape;1015;p22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6" name="Google Shape;1016;p22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3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3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23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021" name="Google Shape;1021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2" name="Google Shape;1022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3" name="Google Shape;1023;p23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024" name="Google Shape;1024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5" name="Google Shape;1025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6" name="Google Shape;1026;p23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027" name="Google Shape;1027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23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034" name="Google Shape;1034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23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041" name="Google Shape;1041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42" name="Google Shape;1042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1044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48" name="Google Shape;1048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23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051" name="Google Shape;1051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"/>
          <p:cNvSpPr/>
          <p:nvPr/>
        </p:nvSpPr>
        <p:spPr>
          <a:xfrm rot="899997" flipH="1">
            <a:off x="-1712038" y="3114971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5400000" flipH="1">
            <a:off x="7353835" y="321738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rot="10800000" flipH="1">
            <a:off x="-827467" y="-741529"/>
            <a:ext cx="1540684" cy="1387652"/>
            <a:chOff x="3632834" y="4464921"/>
            <a:chExt cx="1540684" cy="1387652"/>
          </a:xfrm>
        </p:grpSpPr>
        <p:sp>
          <p:nvSpPr>
            <p:cNvPr id="45" name="Google Shape;45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" name="Google Shape;46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47;p3"/>
          <p:cNvGrpSpPr/>
          <p:nvPr/>
        </p:nvGrpSpPr>
        <p:grpSpPr>
          <a:xfrm rot="10800000" flipH="1">
            <a:off x="7893908" y="-741529"/>
            <a:ext cx="1540684" cy="1387652"/>
            <a:chOff x="3632834" y="4464921"/>
            <a:chExt cx="1540684" cy="1387652"/>
          </a:xfrm>
        </p:grpSpPr>
        <p:sp>
          <p:nvSpPr>
            <p:cNvPr id="48" name="Google Shape;48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49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" name="Google Shape;50;p3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51" name="Google Shape;51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58" name="Google Shape;58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rot="-5400000" flipH="1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75" name="Google Shape;75;p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subTitle" idx="1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2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3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4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5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46" name="Google Shape;146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7" name="Google Shape;147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8" name="Google Shape;148;p5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49" name="Google Shape;149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0" name="Google Shape;150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1" name="Google Shape;151;p5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52" name="Google Shape;152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5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59" name="Google Shape;159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5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66" name="Google Shape;166;p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70" name="Google Shape;170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172;p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" name="Google Shape;175;p5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76" name="Google Shape;176;p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6"/>
          <p:cNvSpPr/>
          <p:nvPr/>
        </p:nvSpPr>
        <p:spPr>
          <a:xfrm rot="-3599986">
            <a:off x="7364768" y="717262"/>
            <a:ext cx="4319099" cy="272174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"/>
          <p:cNvSpPr/>
          <p:nvPr/>
        </p:nvSpPr>
        <p:spPr>
          <a:xfrm rot="3599986" flipH="1">
            <a:off x="-2713057" y="717262"/>
            <a:ext cx="4319099" cy="272174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6"/>
          <p:cNvGrpSpPr/>
          <p:nvPr/>
        </p:nvGrpSpPr>
        <p:grpSpPr>
          <a:xfrm>
            <a:off x="8601699" y="3997293"/>
            <a:ext cx="438754" cy="772904"/>
            <a:chOff x="4950175" y="2998438"/>
            <a:chExt cx="88725" cy="156300"/>
          </a:xfrm>
        </p:grpSpPr>
        <p:sp>
          <p:nvSpPr>
            <p:cNvPr id="183" name="Google Shape;183;p6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6"/>
          <p:cNvGrpSpPr/>
          <p:nvPr/>
        </p:nvGrpSpPr>
        <p:grpSpPr>
          <a:xfrm>
            <a:off x="3789809" y="4520733"/>
            <a:ext cx="1391222" cy="1387652"/>
            <a:chOff x="4010510" y="4522646"/>
            <a:chExt cx="1391222" cy="1387652"/>
          </a:xfrm>
        </p:grpSpPr>
        <p:sp>
          <p:nvSpPr>
            <p:cNvPr id="220" name="Google Shape;220;p6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1" name="Google Shape;221;p6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2" name="Google Shape;222;p6"/>
          <p:cNvGrpSpPr/>
          <p:nvPr/>
        </p:nvGrpSpPr>
        <p:grpSpPr>
          <a:xfrm>
            <a:off x="1772900" y="4810116"/>
            <a:ext cx="194400" cy="112209"/>
            <a:chOff x="265900" y="3852516"/>
            <a:chExt cx="194400" cy="112209"/>
          </a:xfrm>
        </p:grpSpPr>
        <p:sp>
          <p:nvSpPr>
            <p:cNvPr id="223" name="Google Shape;223;p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6"/>
          <p:cNvGrpSpPr/>
          <p:nvPr/>
        </p:nvGrpSpPr>
        <p:grpSpPr>
          <a:xfrm>
            <a:off x="216575" y="1666525"/>
            <a:ext cx="315575" cy="366750"/>
            <a:chOff x="8558925" y="4522650"/>
            <a:chExt cx="315575" cy="366750"/>
          </a:xfrm>
        </p:grpSpPr>
        <p:grpSp>
          <p:nvGrpSpPr>
            <p:cNvPr id="226" name="Google Shape;226;p6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27" name="Google Shape;227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" name="Google Shape;229;p6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30" name="Google Shape;230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6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33" name="Google Shape;233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5" name="Google Shape;235;p6"/>
          <p:cNvSpPr/>
          <p:nvPr/>
        </p:nvSpPr>
        <p:spPr>
          <a:xfrm rot="5400000">
            <a:off x="7093213" y="4817613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" name="Google Shape;236;p6"/>
          <p:cNvGrpSpPr/>
          <p:nvPr/>
        </p:nvGrpSpPr>
        <p:grpSpPr>
          <a:xfrm>
            <a:off x="-756900" y="-937412"/>
            <a:ext cx="1476900" cy="1476900"/>
            <a:chOff x="8632950" y="-311150"/>
            <a:chExt cx="1476900" cy="1476900"/>
          </a:xfrm>
        </p:grpSpPr>
        <p:sp>
          <p:nvSpPr>
            <p:cNvPr id="237" name="Google Shape;237;p6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6"/>
          <p:cNvGrpSpPr/>
          <p:nvPr/>
        </p:nvGrpSpPr>
        <p:grpSpPr>
          <a:xfrm>
            <a:off x="8424000" y="-937412"/>
            <a:ext cx="1476900" cy="1476900"/>
            <a:chOff x="8632950" y="-311150"/>
            <a:chExt cx="1476900" cy="1476900"/>
          </a:xfrm>
        </p:grpSpPr>
        <p:sp>
          <p:nvSpPr>
            <p:cNvPr id="240" name="Google Shape;240;p6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"/>
          <p:cNvSpPr txBox="1">
            <a:spLocks noGrp="1"/>
          </p:cNvSpPr>
          <p:nvPr>
            <p:ph type="title"/>
          </p:nvPr>
        </p:nvSpPr>
        <p:spPr>
          <a:xfrm>
            <a:off x="1569600" y="1268375"/>
            <a:ext cx="6004800" cy="84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4" name="Google Shape;244;p7"/>
          <p:cNvSpPr txBox="1">
            <a:spLocks noGrp="1"/>
          </p:cNvSpPr>
          <p:nvPr>
            <p:ph type="subTitle" idx="1"/>
          </p:nvPr>
        </p:nvSpPr>
        <p:spPr>
          <a:xfrm>
            <a:off x="1569600" y="2400023"/>
            <a:ext cx="6004800" cy="12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7"/>
          <p:cNvSpPr/>
          <p:nvPr/>
        </p:nvSpPr>
        <p:spPr>
          <a:xfrm rot="-6012810">
            <a:off x="6446180" y="-972564"/>
            <a:ext cx="4319100" cy="2721744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7"/>
          <p:cNvSpPr/>
          <p:nvPr/>
        </p:nvSpPr>
        <p:spPr>
          <a:xfrm rot="435267">
            <a:off x="3845984" y="-60591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7" name="Google Shape;247;p7"/>
          <p:cNvCxnSpPr/>
          <p:nvPr/>
        </p:nvCxnSpPr>
        <p:spPr>
          <a:xfrm rot="436104" flipH="1">
            <a:off x="4188239" y="-1377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" name="Google Shape;248;p7"/>
          <p:cNvSpPr/>
          <p:nvPr/>
        </p:nvSpPr>
        <p:spPr>
          <a:xfrm rot="-5400000" flipH="1">
            <a:off x="307075" y="2523138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7"/>
          <p:cNvGrpSpPr/>
          <p:nvPr/>
        </p:nvGrpSpPr>
        <p:grpSpPr>
          <a:xfrm flipH="1">
            <a:off x="8671988" y="3199241"/>
            <a:ext cx="194400" cy="112209"/>
            <a:chOff x="265900" y="3852516"/>
            <a:chExt cx="194400" cy="112209"/>
          </a:xfrm>
        </p:grpSpPr>
        <p:sp>
          <p:nvSpPr>
            <p:cNvPr id="250" name="Google Shape;250;p7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2" name="Google Shape;252;p7"/>
          <p:cNvCxnSpPr/>
          <p:nvPr/>
        </p:nvCxnSpPr>
        <p:spPr>
          <a:xfrm rot="436104" flipH="1">
            <a:off x="4616239" y="-2509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3" name="Google Shape;253;p7"/>
          <p:cNvSpPr/>
          <p:nvPr/>
        </p:nvSpPr>
        <p:spPr>
          <a:xfrm>
            <a:off x="-1348900" y="4016737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" name="Google Shape;254;p7"/>
          <p:cNvGrpSpPr/>
          <p:nvPr/>
        </p:nvGrpSpPr>
        <p:grpSpPr>
          <a:xfrm rot="-5400000">
            <a:off x="8064938" y="4172419"/>
            <a:ext cx="1942494" cy="2022980"/>
            <a:chOff x="4445625" y="1829838"/>
            <a:chExt cx="739125" cy="769750"/>
          </a:xfrm>
        </p:grpSpPr>
        <p:sp>
          <p:nvSpPr>
            <p:cNvPr id="255" name="Google Shape;255;p7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7"/>
          <p:cNvGrpSpPr/>
          <p:nvPr/>
        </p:nvGrpSpPr>
        <p:grpSpPr>
          <a:xfrm>
            <a:off x="-459175" y="-350137"/>
            <a:ext cx="1476900" cy="1476900"/>
            <a:chOff x="8632950" y="-311150"/>
            <a:chExt cx="1476900" cy="1476900"/>
          </a:xfrm>
        </p:grpSpPr>
        <p:sp>
          <p:nvSpPr>
            <p:cNvPr id="264" name="Google Shape;264;p7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>
            <a:spLocks noGrp="1"/>
          </p:cNvSpPr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8" name="Google Shape;268;p8"/>
          <p:cNvSpPr/>
          <p:nvPr/>
        </p:nvSpPr>
        <p:spPr>
          <a:xfrm rot="6317200">
            <a:off x="7753292" y="-112119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6256533">
            <a:off x="-2373557" y="268080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" name="Google Shape;280;p8"/>
          <p:cNvGrpSpPr/>
          <p:nvPr/>
        </p:nvGrpSpPr>
        <p:grpSpPr>
          <a:xfrm rot="10800000" flipH="1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81" name="Google Shape;281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84" name="Google Shape;284;p8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21" name="Google Shape;321;p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8"/>
          <p:cNvSpPr/>
          <p:nvPr/>
        </p:nvSpPr>
        <p:spPr>
          <a:xfrm rot="435267">
            <a:off x="7719471" y="453853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4" name="Google Shape;324;p8"/>
          <p:cNvCxnSpPr/>
          <p:nvPr/>
        </p:nvCxnSpPr>
        <p:spPr>
          <a:xfrm rot="436104" flipH="1">
            <a:off x="7796151" y="468547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8"/>
          <p:cNvSpPr/>
          <p:nvPr/>
        </p:nvSpPr>
        <p:spPr>
          <a:xfrm rot="5400000" flipH="1">
            <a:off x="8802568" y="308082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subTitle" idx="1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0" name="Google Shape;330;p9"/>
          <p:cNvSpPr/>
          <p:nvPr/>
        </p:nvSpPr>
        <p:spPr>
          <a:xfrm rot="-6317200" flipH="1">
            <a:off x="-1906423" y="-79694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rot="-6256533" flipH="1">
            <a:off x="7266483" y="300505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 rot="-5400000" flipH="1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33" name="Google Shape;333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43" name="Google Shape;343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46" name="Google Shape;346;p9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83" name="Google Shape;383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9"/>
          <p:cNvSpPr/>
          <p:nvPr/>
        </p:nvSpPr>
        <p:spPr>
          <a:xfrm rot="-435267" flipH="1">
            <a:off x="247939" y="48627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" name="Google Shape;386;p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0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90" name="Google Shape;390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0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9" name="Google Shape;399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>
            <a:endParaRPr/>
          </a:p>
        </p:txBody>
      </p:sp>
      <p:sp>
        <p:nvSpPr>
          <p:cNvPr id="408" name="Google Shape;408;p10"/>
          <p:cNvSpPr/>
          <p:nvPr/>
        </p:nvSpPr>
        <p:spPr>
          <a:xfrm rot="740964">
            <a:off x="2555135" y="4016752"/>
            <a:ext cx="4319054" cy="272171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0"/>
          <p:cNvSpPr/>
          <p:nvPr/>
        </p:nvSpPr>
        <p:spPr>
          <a:xfrm rot="3600028">
            <a:off x="2889450" y="-215305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1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11" name="Google Shape;411;p1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0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8" name="Google Shape;418;p1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>
            <a:spLocks noGrp="1"/>
          </p:cNvSpPr>
          <p:nvPr>
            <p:ph type="title" hasCustomPrompt="1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56" name="Google Shape;456;p11"/>
          <p:cNvSpPr txBox="1">
            <a:spLocks noGrp="1"/>
          </p:cNvSpPr>
          <p:nvPr>
            <p:ph type="subTitle" idx="1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1"/>
          <p:cNvSpPr/>
          <p:nvPr/>
        </p:nvSpPr>
        <p:spPr>
          <a:xfrm rot="2352435">
            <a:off x="2482219" y="4250194"/>
            <a:ext cx="4319020" cy="272169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1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9" name="Google Shape;459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" name="Google Shape;462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 rot="10800000" flipH="1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9" name="Google Shape;469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11"/>
          <p:cNvSpPr/>
          <p:nvPr/>
        </p:nvSpPr>
        <p:spPr>
          <a:xfrm rot="5400000" flipH="1">
            <a:off x="8802568" y="20379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-988628" y="1266621"/>
            <a:ext cx="1391222" cy="1387652"/>
            <a:chOff x="4010510" y="4522646"/>
            <a:chExt cx="1391222" cy="1387652"/>
          </a:xfrm>
        </p:grpSpPr>
        <p:sp>
          <p:nvSpPr>
            <p:cNvPr id="473" name="Google Shape;473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4" name="Google Shape;474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5" name="Google Shape;475;p11"/>
          <p:cNvGrpSpPr/>
          <p:nvPr/>
        </p:nvGrpSpPr>
        <p:grpSpPr>
          <a:xfrm rot="10800000">
            <a:off x="8625322" y="2848196"/>
            <a:ext cx="1391222" cy="1387652"/>
            <a:chOff x="4010510" y="4522646"/>
            <a:chExt cx="1391222" cy="1387652"/>
          </a:xfrm>
        </p:grpSpPr>
        <p:sp>
          <p:nvSpPr>
            <p:cNvPr id="476" name="Google Shape;476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7" name="Google Shape;477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8" name="Google Shape;478;p11"/>
          <p:cNvSpPr/>
          <p:nvPr/>
        </p:nvSpPr>
        <p:spPr>
          <a:xfrm rot="3600028">
            <a:off x="7176125" y="-243840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1"/>
          <p:cNvSpPr/>
          <p:nvPr/>
        </p:nvSpPr>
        <p:spPr>
          <a:xfrm rot="4913980">
            <a:off x="-1664938" y="-2531788"/>
            <a:ext cx="3365081" cy="370512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8" r:id="rId15"/>
    <p:sldLayoutId id="214748366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7"/>
          <p:cNvSpPr txBox="1">
            <a:spLocks noGrp="1"/>
          </p:cNvSpPr>
          <p:nvPr>
            <p:ph type="ctrTitle"/>
          </p:nvPr>
        </p:nvSpPr>
        <p:spPr>
          <a:xfrm>
            <a:off x="609600" y="1885950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 err="1"/>
              <a:t>Klasifikacija</a:t>
            </a:r>
            <a:r>
              <a:rPr lang="en-US" sz="3200" dirty="0"/>
              <a:t> rasa </a:t>
            </a:r>
            <a:r>
              <a:rPr lang="en-US" sz="3200" dirty="0" err="1"/>
              <a:t>pasa</a:t>
            </a:r>
            <a:r>
              <a:rPr lang="en-US" sz="3200" dirty="0"/>
              <a:t> </a:t>
            </a:r>
            <a:r>
              <a:rPr lang="en-US" sz="3200" dirty="0" err="1"/>
              <a:t>korišćenjem</a:t>
            </a:r>
            <a:r>
              <a:rPr lang="en-US" sz="3200" dirty="0"/>
              <a:t> </a:t>
            </a:r>
            <a:r>
              <a:rPr lang="en-US" sz="3200" dirty="0" err="1"/>
              <a:t>TensorFlow</a:t>
            </a:r>
            <a:r>
              <a:rPr lang="en-US" sz="3200" dirty="0"/>
              <a:t> </a:t>
            </a:r>
            <a:r>
              <a:rPr lang="en-US" sz="3200" dirty="0" err="1"/>
              <a:t>biblioteke</a:t>
            </a:r>
            <a:endParaRPr sz="3200" dirty="0"/>
          </a:p>
        </p:txBody>
      </p:sp>
      <p:sp>
        <p:nvSpPr>
          <p:cNvPr id="1064" name="Google Shape;1064;p27"/>
          <p:cNvSpPr txBox="1">
            <a:spLocks noGrp="1"/>
          </p:cNvSpPr>
          <p:nvPr>
            <p:ph type="subTitle" idx="1"/>
          </p:nvPr>
        </p:nvSpPr>
        <p:spPr>
          <a:xfrm>
            <a:off x="4343400" y="3867150"/>
            <a:ext cx="4892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Jovana Stepanovi</a:t>
            </a:r>
            <a:r>
              <a:rPr lang="sr-Latn-RS" dirty="0" smtClean="0"/>
              <a:t>ć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Broj indeksa: 1831</a:t>
            </a:r>
            <a:endParaRPr dirty="0"/>
          </a:p>
        </p:txBody>
      </p:sp>
      <p:grpSp>
        <p:nvGrpSpPr>
          <p:cNvPr id="1065" name="Google Shape;1065;p27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1066" name="Google Shape;1066;p27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2" name="Google Shape;1102;p27"/>
          <p:cNvCxnSpPr/>
          <p:nvPr/>
        </p:nvCxnSpPr>
        <p:spPr>
          <a:xfrm>
            <a:off x="3964350" y="3302128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3" name="Google Shape;1103;p27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1104" name="Google Shape;1104;p27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1105" name="Google Shape;1105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7" name="Google Shape;1107;p27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1108" name="Google Shape;1108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0" name="Google Shape;1110;p27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1111" name="Google Shape;1111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5" y="57150"/>
            <a:ext cx="9423400" cy="251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50" y="216492"/>
            <a:ext cx="450215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49" y="2594343"/>
            <a:ext cx="3651250" cy="2384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455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42;p34"/>
          <p:cNvSpPr txBox="1">
            <a:spLocks/>
          </p:cNvSpPr>
          <p:nvPr/>
        </p:nvSpPr>
        <p:spPr>
          <a:xfrm>
            <a:off x="2895600" y="29023"/>
            <a:ext cx="3352800" cy="561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tx1"/>
              </a:buClr>
            </a:pPr>
            <a:r>
              <a:rPr lang="sr-Latn-RS" sz="1800" dirty="0" smtClean="0">
                <a:solidFill>
                  <a:schemeClr val="tx1"/>
                </a:solidFill>
              </a:rPr>
              <a:t>Deljenje podataka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spcAft>
                <a:spcPts val="1200"/>
              </a:spcAft>
            </a:pPr>
            <a:endParaRPr lang="sr-Latn-RS" dirty="0" smtClean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 algn="ctr">
              <a:spcAft>
                <a:spcPts val="1200"/>
              </a:spcAft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51737" y="1200150"/>
            <a:ext cx="17922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sr-Latn-RS" dirty="0">
                <a:solidFill>
                  <a:schemeClr val="tx1"/>
                </a:solidFill>
              </a:rPr>
              <a:t>Pretvaranje </a:t>
            </a:r>
            <a:r>
              <a:rPr lang="sr-Latn-R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</a:t>
            </a:r>
            <a:r>
              <a:rPr lang="sr-Latn-RS" dirty="0">
                <a:solidFill>
                  <a:schemeClr val="tx1"/>
                </a:solidFill>
              </a:rPr>
              <a:t>š</a:t>
            </a:r>
            <a:r>
              <a:rPr lang="en-US" dirty="0" err="1">
                <a:solidFill>
                  <a:schemeClr val="tx1"/>
                </a:solidFill>
              </a:rPr>
              <a:t>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podataka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u </a:t>
            </a:r>
            <a:r>
              <a:rPr lang="en-US" dirty="0">
                <a:solidFill>
                  <a:schemeClr val="tx1"/>
                </a:solidFill>
              </a:rPr>
              <a:t>`Batches`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38150"/>
            <a:ext cx="7073900" cy="443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5" y="4324350"/>
            <a:ext cx="3071815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8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2900"/>
            <a:ext cx="67183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6550"/>
            <a:ext cx="7704000" cy="572700"/>
          </a:xfrm>
        </p:spPr>
        <p:txBody>
          <a:bodyPr/>
          <a:lstStyle/>
          <a:p>
            <a:r>
              <a:rPr lang="sr-Latn-RS" dirty="0" smtClean="0"/>
              <a:t>Izbor/Kreiranje modela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1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9550"/>
            <a:ext cx="7704000" cy="572700"/>
          </a:xfrm>
        </p:spPr>
        <p:txBody>
          <a:bodyPr/>
          <a:lstStyle/>
          <a:p>
            <a:pPr lvl="0"/>
            <a:r>
              <a:rPr lang="sr-Latn-RS" dirty="0"/>
              <a:t>Trening </a:t>
            </a:r>
            <a:r>
              <a:rPr lang="sr-Latn-RS" dirty="0" smtClean="0"/>
              <a:t>modela (kreiranje callback-ova)</a:t>
            </a:r>
            <a:r>
              <a:rPr lang="sr-Latn-RS" dirty="0"/>
              <a:t/>
            </a:r>
            <a:br>
              <a:rPr lang="sr-Latn-R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399" y="1074420"/>
            <a:ext cx="29336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 err="1">
                <a:solidFill>
                  <a:schemeClr val="tx1"/>
                </a:solidFill>
              </a:rPr>
              <a:t>Kreiracemo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funkciju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koja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kreira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TensorBoard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callback</a:t>
            </a:r>
            <a:r>
              <a:rPr lang="sr-Latn-RS" dirty="0" smtClean="0">
                <a:solidFill>
                  <a:schemeClr val="tx1"/>
                </a:solidFill>
              </a:rPr>
              <a:t> i </a:t>
            </a:r>
            <a:r>
              <a:rPr lang="en-US" dirty="0" err="1">
                <a:solidFill>
                  <a:schemeClr val="tx1"/>
                </a:solidFill>
              </a:rPr>
              <a:t>jedan</a:t>
            </a:r>
            <a:r>
              <a:rPr lang="en-US" dirty="0">
                <a:solidFill>
                  <a:schemeClr val="tx1"/>
                </a:solidFill>
              </a:rPr>
              <a:t> "log" </a:t>
            </a:r>
            <a:r>
              <a:rPr lang="en-US" dirty="0" err="1">
                <a:solidFill>
                  <a:schemeClr val="tx1"/>
                </a:solidFill>
              </a:rPr>
              <a:t>direktorijum</a:t>
            </a:r>
            <a:r>
              <a:rPr lang="en-US" dirty="0">
                <a:solidFill>
                  <a:schemeClr val="tx1"/>
                </a:solidFill>
              </a:rPr>
              <a:t> da bi </a:t>
            </a:r>
            <a:r>
              <a:rPr lang="en-US" dirty="0" err="1">
                <a:solidFill>
                  <a:schemeClr val="tx1"/>
                </a:solidFill>
              </a:rPr>
              <a:t>sacuvali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TensorBoard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logs-</a:t>
            </a:r>
            <a:r>
              <a:rPr lang="en-US" dirty="0" err="1" smtClean="0">
                <a:solidFill>
                  <a:schemeClr val="tx1"/>
                </a:solidFill>
              </a:rPr>
              <a:t>ove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074420"/>
            <a:ext cx="567690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" y="2114550"/>
            <a:ext cx="3457539" cy="1192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234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Evaluacija modela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51" y="1144758"/>
            <a:ext cx="7113588" cy="37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09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4350"/>
            <a:ext cx="7290805" cy="404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599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Čuvanje modela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07720" y="1123950"/>
            <a:ext cx="73456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 bi </a:t>
            </a:r>
            <a:r>
              <a:rPr lang="en-US" dirty="0" err="1">
                <a:solidFill>
                  <a:schemeClr val="tx1"/>
                </a:solidFill>
              </a:rPr>
              <a:t>kasnije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mogli</a:t>
            </a:r>
            <a:r>
              <a:rPr lang="en-US" dirty="0">
                <a:solidFill>
                  <a:schemeClr val="tx1"/>
                </a:solidFill>
              </a:rPr>
              <a:t> da </a:t>
            </a:r>
            <a:r>
              <a:rPr lang="en-US" dirty="0" err="1">
                <a:solidFill>
                  <a:schemeClr val="tx1"/>
                </a:solidFill>
              </a:rPr>
              <a:t>ucitamo</a:t>
            </a:r>
            <a:r>
              <a:rPr lang="en-US" dirty="0">
                <a:solidFill>
                  <a:schemeClr val="tx1"/>
                </a:solidFill>
              </a:rPr>
              <a:t> i </a:t>
            </a:r>
            <a:r>
              <a:rPr lang="en-US" dirty="0" err="1">
                <a:solidFill>
                  <a:schemeClr val="tx1"/>
                </a:solidFill>
              </a:rPr>
              <a:t>koristimo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trenirani</a:t>
            </a:r>
            <a:r>
              <a:rPr lang="en-US" dirty="0">
                <a:solidFill>
                  <a:schemeClr val="tx1"/>
                </a:solidFill>
              </a:rPr>
              <a:t> model </a:t>
            </a:r>
            <a:r>
              <a:rPr lang="en-US" dirty="0" err="1">
                <a:solidFill>
                  <a:schemeClr val="tx1"/>
                </a:solidFill>
              </a:rPr>
              <a:t>moramo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sacuvati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zato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posle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nekog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vremena</a:t>
            </a:r>
            <a:r>
              <a:rPr lang="en-US" dirty="0">
                <a:solidFill>
                  <a:schemeClr val="tx1"/>
                </a:solidFill>
              </a:rPr>
              <a:t> Google </a:t>
            </a:r>
            <a:r>
              <a:rPr lang="en-US" dirty="0" err="1">
                <a:solidFill>
                  <a:schemeClr val="tx1"/>
                </a:solidFill>
              </a:rPr>
              <a:t>Colab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brise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sve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podatke</a:t>
            </a:r>
            <a:r>
              <a:rPr lang="en-US" dirty="0">
                <a:solidFill>
                  <a:schemeClr val="tx1"/>
                </a:solidFill>
              </a:rPr>
              <a:t> i </a:t>
            </a:r>
            <a:r>
              <a:rPr lang="en-US" dirty="0" err="1">
                <a:solidFill>
                  <a:schemeClr val="tx1"/>
                </a:solidFill>
              </a:rPr>
              <a:t>tako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mozemo</a:t>
            </a:r>
            <a:r>
              <a:rPr lang="en-US" dirty="0">
                <a:solidFill>
                  <a:schemeClr val="tx1"/>
                </a:solidFill>
              </a:rPr>
              <a:t> da </a:t>
            </a:r>
            <a:r>
              <a:rPr lang="en-US" dirty="0" err="1">
                <a:solidFill>
                  <a:schemeClr val="tx1"/>
                </a:solidFill>
              </a:rPr>
              <a:t>izgubimo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trud</a:t>
            </a:r>
            <a:r>
              <a:rPr lang="en-US" dirty="0">
                <a:solidFill>
                  <a:schemeClr val="tx1"/>
                </a:solidFill>
              </a:rPr>
              <a:t> i </a:t>
            </a:r>
            <a:r>
              <a:rPr lang="en-US" dirty="0" err="1">
                <a:solidFill>
                  <a:schemeClr val="tx1"/>
                </a:solidFill>
              </a:rPr>
              <a:t>vreme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smo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poveli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trenirajuci</a:t>
            </a:r>
            <a:r>
              <a:rPr lang="en-US" dirty="0">
                <a:solidFill>
                  <a:schemeClr val="tx1"/>
                </a:solidFill>
              </a:rPr>
              <a:t> model/</a:t>
            </a:r>
            <a:r>
              <a:rPr lang="en-US" dirty="0" err="1">
                <a:solidFill>
                  <a:schemeClr val="tx1"/>
                </a:solidFill>
              </a:rPr>
              <a:t>algoritam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094"/>
            <a:ext cx="833979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27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704000" cy="572700"/>
          </a:xfrm>
        </p:spPr>
        <p:txBody>
          <a:bodyPr/>
          <a:lstStyle/>
          <a:p>
            <a:r>
              <a:rPr lang="sr-Latn-RS" dirty="0" smtClean="0"/>
              <a:t>Učitavanje modela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95350"/>
            <a:ext cx="6858000" cy="390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33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0" name="Google Shape;1480;p39"/>
          <p:cNvGrpSpPr/>
          <p:nvPr/>
        </p:nvGrpSpPr>
        <p:grpSpPr>
          <a:xfrm>
            <a:off x="3876381" y="4522646"/>
            <a:ext cx="1391239" cy="1387652"/>
            <a:chOff x="4010494" y="4522646"/>
            <a:chExt cx="1391239" cy="1387652"/>
          </a:xfrm>
        </p:grpSpPr>
        <p:sp>
          <p:nvSpPr>
            <p:cNvPr id="1481" name="Google Shape;1481;p39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82" name="Google Shape;1482;p39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9"/>
            <p:cNvCxnSpPr/>
            <p:nvPr/>
          </p:nvCxnSpPr>
          <p:spPr>
            <a:xfrm rot="436104" flipH="1">
              <a:off x="4051876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704000" cy="572700"/>
          </a:xfrm>
        </p:spPr>
        <p:txBody>
          <a:bodyPr/>
          <a:lstStyle/>
          <a:p>
            <a:r>
              <a:rPr lang="en-US" dirty="0" err="1" smtClean="0"/>
              <a:t>Analiza</a:t>
            </a:r>
            <a:r>
              <a:rPr lang="en-US" dirty="0" smtClean="0"/>
              <a:t> </a:t>
            </a:r>
            <a:r>
              <a:rPr lang="sr-Latn-RS" dirty="0" smtClean="0"/>
              <a:t>modela</a:t>
            </a:r>
            <a:r>
              <a:rPr lang="en-US" dirty="0" smtClean="0"/>
              <a:t> </a:t>
            </a:r>
            <a:r>
              <a:rPr lang="en-US" dirty="0" err="1" smtClean="0"/>
              <a:t>nad</a:t>
            </a:r>
            <a:r>
              <a:rPr lang="en-US" dirty="0" smtClean="0"/>
              <a:t> </a:t>
            </a:r>
            <a:r>
              <a:rPr lang="en-US" dirty="0" err="1" smtClean="0"/>
              <a:t>podacima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95350"/>
            <a:ext cx="6891338" cy="1167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58399"/>
            <a:ext cx="7519988" cy="314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337"/>
            <a:ext cx="6103616" cy="511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767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0D8D538-5D9C-0901-1C9F-4A298983140B}"/>
              </a:ext>
            </a:extLst>
          </p:cNvPr>
          <p:cNvGrpSpPr/>
          <p:nvPr/>
        </p:nvGrpSpPr>
        <p:grpSpPr>
          <a:xfrm>
            <a:off x="985781" y="949867"/>
            <a:ext cx="6781800" cy="3135612"/>
            <a:chOff x="1584661" y="1117786"/>
            <a:chExt cx="8571881" cy="4122364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xmlns="" id="{F39F21DC-9236-8202-425E-2CBF671EEE18}"/>
                </a:ext>
              </a:extLst>
            </p:cNvPr>
            <p:cNvCxnSpPr>
              <a:cxnSpLocks/>
              <a:stCxn id="50" idx="6"/>
              <a:endCxn id="57" idx="1"/>
            </p:cNvCxnSpPr>
            <p:nvPr/>
          </p:nvCxnSpPr>
          <p:spPr>
            <a:xfrm flipV="1">
              <a:off x="4575014" y="1367819"/>
              <a:ext cx="2264473" cy="518124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D7726333-E7F6-9E49-80D7-DF8D321AB6E5}"/>
                </a:ext>
              </a:extLst>
            </p:cNvPr>
            <p:cNvCxnSpPr>
              <a:cxnSpLocks/>
              <a:stCxn id="48" idx="6"/>
              <a:endCxn id="35" idx="1"/>
            </p:cNvCxnSpPr>
            <p:nvPr/>
          </p:nvCxnSpPr>
          <p:spPr>
            <a:xfrm flipV="1">
              <a:off x="4983036" y="2064273"/>
              <a:ext cx="1855490" cy="242594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xmlns="" id="{08177A78-3D26-0357-7588-572473C2314C}"/>
                </a:ext>
              </a:extLst>
            </p:cNvPr>
            <p:cNvCxnSpPr>
              <a:cxnSpLocks/>
              <a:stCxn id="46" idx="6"/>
              <a:endCxn id="33" idx="1"/>
            </p:cNvCxnSpPr>
            <p:nvPr/>
          </p:nvCxnSpPr>
          <p:spPr>
            <a:xfrm flipV="1">
              <a:off x="5236960" y="2760727"/>
              <a:ext cx="1601726" cy="104535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9A0253CB-2DA6-A060-F5C4-FC68B97E1A04}"/>
                </a:ext>
              </a:extLst>
            </p:cNvPr>
            <p:cNvCxnSpPr>
              <a:cxnSpLocks/>
              <a:stCxn id="45" idx="6"/>
              <a:endCxn id="43" idx="1"/>
            </p:cNvCxnSpPr>
            <p:nvPr/>
          </p:nvCxnSpPr>
          <p:spPr>
            <a:xfrm>
              <a:off x="5338250" y="3456413"/>
              <a:ext cx="1500596" cy="769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xmlns="" id="{86F260B4-0EE0-59BD-ADD4-5DDF52E1158E}"/>
                </a:ext>
              </a:extLst>
            </p:cNvPr>
            <p:cNvCxnSpPr>
              <a:cxnSpLocks/>
              <a:stCxn id="47" idx="6"/>
              <a:endCxn id="41" idx="1"/>
            </p:cNvCxnSpPr>
            <p:nvPr/>
          </p:nvCxnSpPr>
          <p:spPr>
            <a:xfrm>
              <a:off x="5235466" y="4067753"/>
              <a:ext cx="1603540" cy="85884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xmlns="" id="{C41DA2A8-0589-9AB8-6D26-0D0A94152321}"/>
                </a:ext>
              </a:extLst>
            </p:cNvPr>
            <p:cNvCxnSpPr>
              <a:cxnSpLocks/>
              <a:stCxn id="51" idx="6"/>
              <a:endCxn id="37" idx="1"/>
            </p:cNvCxnSpPr>
            <p:nvPr/>
          </p:nvCxnSpPr>
          <p:spPr>
            <a:xfrm>
              <a:off x="4923786" y="4637758"/>
              <a:ext cx="1915700" cy="18947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D7026E0E-0534-1C14-E917-E16E72DF1B69}"/>
                </a:ext>
              </a:extLst>
            </p:cNvPr>
            <p:cNvGrpSpPr/>
            <p:nvPr/>
          </p:nvGrpSpPr>
          <p:grpSpPr>
            <a:xfrm>
              <a:off x="6839487" y="1117786"/>
              <a:ext cx="3317055" cy="500064"/>
              <a:chOff x="5863829" y="1264443"/>
              <a:chExt cx="3317055" cy="500064"/>
            </a:xfrm>
          </p:grpSpPr>
          <p:sp>
            <p:nvSpPr>
              <p:cNvPr id="56" name="Arrow: Pentagon 7">
                <a:extLst>
                  <a:ext uri="{FF2B5EF4-FFF2-40B4-BE49-F238E27FC236}">
                    <a16:creationId xmlns:a16="http://schemas.microsoft.com/office/drawing/2014/main" xmlns="" id="{51EF571F-CE2D-683A-309D-AF87C30E13B5}"/>
                  </a:ext>
                </a:extLst>
              </p:cNvPr>
              <p:cNvSpPr/>
              <p:nvPr/>
            </p:nvSpPr>
            <p:spPr>
              <a:xfrm>
                <a:off x="6108373" y="1264443"/>
                <a:ext cx="3072511" cy="500062"/>
              </a:xfrm>
              <a:prstGeom prst="homePlate">
                <a:avLst/>
              </a:prstGeom>
              <a:solidFill>
                <a:srgbClr val="4E67C8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rtlCol="0" anchor="ctr"/>
              <a:lstStyle/>
              <a:p>
                <a:r>
                  <a:rPr lang="sr-Latn-RS" sz="1200" dirty="0" smtClean="0">
                    <a:solidFill>
                      <a:schemeClr val="tx1"/>
                    </a:solidFill>
                  </a:rPr>
                  <a:t>Problem klasifikacije </a:t>
                </a:r>
                <a:r>
                  <a:rPr lang="sr-Latn-RS" sz="1200" dirty="0">
                    <a:solidFill>
                      <a:schemeClr val="tx1"/>
                    </a:solidFill>
                  </a:rPr>
                  <a:t>p</a:t>
                </a:r>
                <a:r>
                  <a:rPr lang="sr-Latn-RS" sz="1200" dirty="0" smtClean="0">
                    <a:solidFill>
                      <a:schemeClr val="tx1"/>
                    </a:solidFill>
                  </a:rPr>
                  <a:t>asa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Diamond 56">
                <a:extLst>
                  <a:ext uri="{FF2B5EF4-FFF2-40B4-BE49-F238E27FC236}">
                    <a16:creationId xmlns:a16="http://schemas.microsoft.com/office/drawing/2014/main" xmlns="" id="{F61FA72A-89EE-0CF6-6A3E-76DB25660BAC}"/>
                  </a:ext>
                </a:extLst>
              </p:cNvPr>
              <p:cNvSpPr/>
              <p:nvPr/>
            </p:nvSpPr>
            <p:spPr>
              <a:xfrm>
                <a:off x="5863829" y="1264444"/>
                <a:ext cx="500063" cy="500063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tlCol="0" anchor="ctr"/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73C7E4D9-ECDC-D5FD-4A41-84C396772BE8}"/>
                </a:ext>
              </a:extLst>
            </p:cNvPr>
            <p:cNvGrpSpPr/>
            <p:nvPr/>
          </p:nvGrpSpPr>
          <p:grpSpPr>
            <a:xfrm>
              <a:off x="2035459" y="2033570"/>
              <a:ext cx="2827546" cy="2826586"/>
              <a:chOff x="1234810" y="2015707"/>
              <a:chExt cx="2827546" cy="2826586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xmlns="" id="{B7235034-0AA0-BB11-35C4-8C48D7CBA044}"/>
                  </a:ext>
                </a:extLst>
              </p:cNvPr>
              <p:cNvGrpSpPr/>
              <p:nvPr/>
            </p:nvGrpSpPr>
            <p:grpSpPr>
              <a:xfrm>
                <a:off x="1234810" y="2015707"/>
                <a:ext cx="2827546" cy="2826586"/>
                <a:chOff x="1234810" y="2015707"/>
                <a:chExt cx="2827546" cy="2826586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xmlns="" id="{2549DF8A-51E0-2E9A-1756-0CAE57CDEE99}"/>
                    </a:ext>
                  </a:extLst>
                </p:cNvPr>
                <p:cNvSpPr/>
                <p:nvPr/>
              </p:nvSpPr>
              <p:spPr>
                <a:xfrm>
                  <a:off x="1234810" y="2015707"/>
                  <a:ext cx="2826586" cy="2826586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: Shape 32">
                  <a:extLst>
                    <a:ext uri="{FF2B5EF4-FFF2-40B4-BE49-F238E27FC236}">
                      <a16:creationId xmlns:a16="http://schemas.microsoft.com/office/drawing/2014/main" xmlns="" id="{A1339F1B-CC61-ED92-D299-20160148E177}"/>
                    </a:ext>
                  </a:extLst>
                </p:cNvPr>
                <p:cNvSpPr/>
                <p:nvPr/>
              </p:nvSpPr>
              <p:spPr>
                <a:xfrm>
                  <a:off x="1235770" y="2015707"/>
                  <a:ext cx="2826586" cy="2826586"/>
                </a:xfrm>
                <a:custGeom>
                  <a:avLst/>
                  <a:gdLst>
                    <a:gd name="connsiteX0" fmla="*/ 1413293 w 2826586"/>
                    <a:gd name="connsiteY0" fmla="*/ 0 h 2826586"/>
                    <a:gd name="connsiteX1" fmla="*/ 2826586 w 2826586"/>
                    <a:gd name="connsiteY1" fmla="*/ 1413293 h 2826586"/>
                    <a:gd name="connsiteX2" fmla="*/ 1413293 w 2826586"/>
                    <a:gd name="connsiteY2" fmla="*/ 2826586 h 2826586"/>
                    <a:gd name="connsiteX3" fmla="*/ 0 w 2826586"/>
                    <a:gd name="connsiteY3" fmla="*/ 1413293 h 2826586"/>
                    <a:gd name="connsiteX4" fmla="*/ 1413293 w 2826586"/>
                    <a:gd name="connsiteY4" fmla="*/ 0 h 2826586"/>
                    <a:gd name="connsiteX5" fmla="*/ 1413293 w 2826586"/>
                    <a:gd name="connsiteY5" fmla="*/ 271644 h 2826586"/>
                    <a:gd name="connsiteX6" fmla="*/ 271644 w 2826586"/>
                    <a:gd name="connsiteY6" fmla="*/ 1413293 h 2826586"/>
                    <a:gd name="connsiteX7" fmla="*/ 1413293 w 2826586"/>
                    <a:gd name="connsiteY7" fmla="*/ 2554942 h 2826586"/>
                    <a:gd name="connsiteX8" fmla="*/ 2554942 w 2826586"/>
                    <a:gd name="connsiteY8" fmla="*/ 1413293 h 2826586"/>
                    <a:gd name="connsiteX9" fmla="*/ 1413293 w 2826586"/>
                    <a:gd name="connsiteY9" fmla="*/ 271644 h 2826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26586" h="2826586">
                      <a:moveTo>
                        <a:pt x="1413293" y="0"/>
                      </a:moveTo>
                      <a:cubicBezTo>
                        <a:pt x="2193833" y="0"/>
                        <a:pt x="2826586" y="632753"/>
                        <a:pt x="2826586" y="1413293"/>
                      </a:cubicBezTo>
                      <a:cubicBezTo>
                        <a:pt x="2826586" y="2193833"/>
                        <a:pt x="2193833" y="2826586"/>
                        <a:pt x="1413293" y="2826586"/>
                      </a:cubicBezTo>
                      <a:cubicBezTo>
                        <a:pt x="632753" y="2826586"/>
                        <a:pt x="0" y="2193833"/>
                        <a:pt x="0" y="1413293"/>
                      </a:cubicBezTo>
                      <a:cubicBezTo>
                        <a:pt x="0" y="632753"/>
                        <a:pt x="632753" y="0"/>
                        <a:pt x="1413293" y="0"/>
                      </a:cubicBezTo>
                      <a:close/>
                      <a:moveTo>
                        <a:pt x="1413293" y="271644"/>
                      </a:moveTo>
                      <a:cubicBezTo>
                        <a:pt x="782778" y="271644"/>
                        <a:pt x="271644" y="782778"/>
                        <a:pt x="271644" y="1413293"/>
                      </a:cubicBezTo>
                      <a:cubicBezTo>
                        <a:pt x="271644" y="2043808"/>
                        <a:pt x="782778" y="2554942"/>
                        <a:pt x="1413293" y="2554942"/>
                      </a:cubicBezTo>
                      <a:cubicBezTo>
                        <a:pt x="2043808" y="2554942"/>
                        <a:pt x="2554942" y="2043808"/>
                        <a:pt x="2554942" y="1413293"/>
                      </a:cubicBezTo>
                      <a:cubicBezTo>
                        <a:pt x="2554942" y="782778"/>
                        <a:pt x="2043808" y="271644"/>
                        <a:pt x="1413293" y="27164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6200000" scaled="0"/>
                </a:gra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xmlns="" id="{2986C728-A37E-3667-6549-317527EFBE67}"/>
                  </a:ext>
                </a:extLst>
              </p:cNvPr>
              <p:cNvSpPr/>
              <p:nvPr/>
            </p:nvSpPr>
            <p:spPr>
              <a:xfrm>
                <a:off x="1552536" y="2332953"/>
                <a:ext cx="2192094" cy="219209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r-Latn-RS" sz="2400" dirty="0" smtClean="0">
                    <a:solidFill>
                      <a:schemeClr val="bg1">
                        <a:lumMod val="50000"/>
                      </a:schemeClr>
                    </a:solidFill>
                  </a:rPr>
                  <a:t>Sadržaj</a:t>
                </a:r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C30D722B-90BB-45F2-980B-9C63BA1E314B}"/>
                </a:ext>
              </a:extLst>
            </p:cNvPr>
            <p:cNvGrpSpPr/>
            <p:nvPr/>
          </p:nvGrpSpPr>
          <p:grpSpPr>
            <a:xfrm>
              <a:off x="1584661" y="1617850"/>
              <a:ext cx="3753589" cy="3622300"/>
              <a:chOff x="784012" y="1663759"/>
              <a:chExt cx="3753589" cy="3622300"/>
            </a:xfrm>
          </p:grpSpPr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xmlns="" id="{EE1F343E-2E3F-82D1-D5EF-FB4EF892450A}"/>
                  </a:ext>
                </a:extLst>
              </p:cNvPr>
              <p:cNvSpPr/>
              <p:nvPr/>
            </p:nvSpPr>
            <p:spPr>
              <a:xfrm>
                <a:off x="784012" y="1663759"/>
                <a:ext cx="3621024" cy="3622300"/>
              </a:xfrm>
              <a:prstGeom prst="arc">
                <a:avLst>
                  <a:gd name="adj1" fmla="val 17378530"/>
                  <a:gd name="adj2" fmla="val 4347904"/>
                </a:avLst>
              </a:prstGeom>
              <a:noFill/>
              <a:ln w="152400" cap="sq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xmlns="" id="{E91EE07F-CD21-E880-7D07-73561BEA20C3}"/>
                  </a:ext>
                </a:extLst>
              </p:cNvPr>
              <p:cNvSpPr/>
              <p:nvPr/>
            </p:nvSpPr>
            <p:spPr>
              <a:xfrm>
                <a:off x="4263281" y="3365162"/>
                <a:ext cx="274320" cy="274320"/>
              </a:xfrm>
              <a:prstGeom prst="ellipse">
                <a:avLst/>
              </a:prstGeom>
              <a:solidFill>
                <a:schemeClr val="accent4"/>
              </a:solidFill>
              <a:ln w="38100"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EE1B749C-6926-51BD-F85A-B5D259B78F54}"/>
                  </a:ext>
                </a:extLst>
              </p:cNvPr>
              <p:cNvSpPr/>
              <p:nvPr/>
            </p:nvSpPr>
            <p:spPr>
              <a:xfrm>
                <a:off x="4161991" y="2774011"/>
                <a:ext cx="274320" cy="274320"/>
              </a:xfrm>
              <a:prstGeom prst="ellipse">
                <a:avLst/>
              </a:prstGeom>
              <a:solidFill>
                <a:schemeClr val="accent3"/>
              </a:solidFill>
              <a:ln w="38100"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B57B8437-42CC-A15C-1BE1-BCCA4D064A7A}"/>
                  </a:ext>
                </a:extLst>
              </p:cNvPr>
              <p:cNvSpPr/>
              <p:nvPr/>
            </p:nvSpPr>
            <p:spPr>
              <a:xfrm rot="507885">
                <a:off x="4161991" y="3956312"/>
                <a:ext cx="274320" cy="274320"/>
              </a:xfrm>
              <a:prstGeom prst="ellipse">
                <a:avLst/>
              </a:prstGeom>
              <a:solidFill>
                <a:schemeClr val="accent5"/>
              </a:solidFill>
              <a:ln w="38100"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03919C5A-0A6A-A3E4-710D-DD7E373D33C9}"/>
                  </a:ext>
                </a:extLst>
              </p:cNvPr>
              <p:cNvSpPr/>
              <p:nvPr/>
            </p:nvSpPr>
            <p:spPr>
              <a:xfrm rot="20894768">
                <a:off x="3910943" y="2243557"/>
                <a:ext cx="274320" cy="274320"/>
              </a:xfrm>
              <a:prstGeom prst="ellipse">
                <a:avLst/>
              </a:prstGeom>
              <a:solidFill>
                <a:schemeClr val="accent2"/>
              </a:solidFill>
              <a:ln w="38100"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xmlns="" id="{CD019291-C05A-209B-FAFA-E6DF438F5CAF}"/>
                  </a:ext>
                </a:extLst>
              </p:cNvPr>
              <p:cNvSpPr/>
              <p:nvPr/>
            </p:nvSpPr>
            <p:spPr>
              <a:xfrm rot="20394665">
                <a:off x="3508390" y="1841803"/>
                <a:ext cx="274320" cy="274320"/>
              </a:xfrm>
              <a:prstGeom prst="ellipse">
                <a:avLst/>
              </a:prstGeom>
              <a:ln w="38100"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xmlns="" id="{DA0E57B1-A3EB-7AE3-5860-5E3BB334AB99}"/>
                  </a:ext>
                </a:extLst>
              </p:cNvPr>
              <p:cNvSpPr/>
              <p:nvPr/>
            </p:nvSpPr>
            <p:spPr>
              <a:xfrm rot="1197134">
                <a:off x="3857052" y="4497824"/>
                <a:ext cx="274320" cy="27432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8100"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FF9C81C9-DABE-65CE-3773-B27F7F82C76C}"/>
                </a:ext>
              </a:extLst>
            </p:cNvPr>
            <p:cNvGrpSpPr/>
            <p:nvPr/>
          </p:nvGrpSpPr>
          <p:grpSpPr>
            <a:xfrm>
              <a:off x="6838846" y="3207149"/>
              <a:ext cx="3317055" cy="500064"/>
              <a:chOff x="5863829" y="1264443"/>
              <a:chExt cx="3317055" cy="500064"/>
            </a:xfrm>
          </p:grpSpPr>
          <p:sp>
            <p:nvSpPr>
              <p:cNvPr id="42" name="Arrow: Pentagon 50">
                <a:extLst>
                  <a:ext uri="{FF2B5EF4-FFF2-40B4-BE49-F238E27FC236}">
                    <a16:creationId xmlns:a16="http://schemas.microsoft.com/office/drawing/2014/main" xmlns="" id="{09137F93-3103-263B-2A35-F6FC834DF1CA}"/>
                  </a:ext>
                </a:extLst>
              </p:cNvPr>
              <p:cNvSpPr/>
              <p:nvPr/>
            </p:nvSpPr>
            <p:spPr>
              <a:xfrm>
                <a:off x="6108373" y="1264443"/>
                <a:ext cx="3072511" cy="500062"/>
              </a:xfrm>
              <a:prstGeom prst="homePlat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rtlCol="0" anchor="ctr"/>
              <a:lstStyle/>
              <a:p>
                <a:r>
                  <a:rPr lang="sr-Latn-RS" sz="1200" dirty="0">
                    <a:solidFill>
                      <a:schemeClr val="tx1"/>
                    </a:solidFill>
                  </a:rPr>
                  <a:t>Arhitektura </a:t>
                </a:r>
                <a:r>
                  <a:rPr lang="sr-Latn-RS" sz="1200" dirty="0" smtClean="0">
                    <a:solidFill>
                      <a:schemeClr val="tx1"/>
                    </a:solidFill>
                  </a:rPr>
                  <a:t>resenja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Diamond 42">
                <a:extLst>
                  <a:ext uri="{FF2B5EF4-FFF2-40B4-BE49-F238E27FC236}">
                    <a16:creationId xmlns:a16="http://schemas.microsoft.com/office/drawing/2014/main" xmlns="" id="{35525207-3909-7D12-6690-E8A9E83F1486}"/>
                  </a:ext>
                </a:extLst>
              </p:cNvPr>
              <p:cNvSpPr/>
              <p:nvPr/>
            </p:nvSpPr>
            <p:spPr>
              <a:xfrm>
                <a:off x="5863829" y="1264444"/>
                <a:ext cx="500063" cy="500063"/>
              </a:xfrm>
              <a:prstGeom prst="diamond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tlCol="0" anchor="ctr"/>
              <a:lstStyle/>
              <a:p>
                <a:pPr algn="ctr"/>
                <a:r>
                  <a:rPr lang="en-US" sz="1400" dirty="0"/>
                  <a:t>4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DC1495F4-95E7-2F70-CAEB-FA17FBF3FDE2}"/>
                </a:ext>
              </a:extLst>
            </p:cNvPr>
            <p:cNvGrpSpPr/>
            <p:nvPr/>
          </p:nvGrpSpPr>
          <p:grpSpPr>
            <a:xfrm>
              <a:off x="6839006" y="3903604"/>
              <a:ext cx="3317055" cy="500064"/>
              <a:chOff x="5863829" y="1264443"/>
              <a:chExt cx="3317055" cy="500064"/>
            </a:xfrm>
          </p:grpSpPr>
          <p:sp>
            <p:nvSpPr>
              <p:cNvPr id="40" name="Arrow: Pentagon 58">
                <a:extLst>
                  <a:ext uri="{FF2B5EF4-FFF2-40B4-BE49-F238E27FC236}">
                    <a16:creationId xmlns:a16="http://schemas.microsoft.com/office/drawing/2014/main" xmlns="" id="{9B09552D-242F-4CEC-A3DB-9007EDC2D383}"/>
                  </a:ext>
                </a:extLst>
              </p:cNvPr>
              <p:cNvSpPr/>
              <p:nvPr/>
            </p:nvSpPr>
            <p:spPr>
              <a:xfrm>
                <a:off x="6108373" y="1264443"/>
                <a:ext cx="3072511" cy="500062"/>
              </a:xfrm>
              <a:prstGeom prst="homePlat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rtlCol="0" anchor="ctr"/>
              <a:lstStyle/>
              <a:p>
                <a:r>
                  <a:rPr lang="sr-Latn-RS" sz="1200" dirty="0">
                    <a:solidFill>
                      <a:schemeClr val="tx1"/>
                    </a:solidFill>
                  </a:rPr>
                  <a:t>Budući pravci razvoja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Diamond 40">
                <a:extLst>
                  <a:ext uri="{FF2B5EF4-FFF2-40B4-BE49-F238E27FC236}">
                    <a16:creationId xmlns:a16="http://schemas.microsoft.com/office/drawing/2014/main" xmlns="" id="{5F271A28-6CB9-2674-D4F3-9184B84371E0}"/>
                  </a:ext>
                </a:extLst>
              </p:cNvPr>
              <p:cNvSpPr/>
              <p:nvPr/>
            </p:nvSpPr>
            <p:spPr>
              <a:xfrm>
                <a:off x="5863829" y="1264444"/>
                <a:ext cx="500063" cy="500063"/>
              </a:xfrm>
              <a:prstGeom prst="diamond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tlCol="0" anchor="ctr"/>
              <a:lstStyle/>
              <a:p>
                <a:pPr algn="ctr"/>
                <a:r>
                  <a:rPr lang="en-US" sz="1400" dirty="0"/>
                  <a:t>5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A9F6E075-C834-FA46-0FD2-94195D117D49}"/>
                </a:ext>
              </a:extLst>
            </p:cNvPr>
            <p:cNvGrpSpPr/>
            <p:nvPr/>
          </p:nvGrpSpPr>
          <p:grpSpPr>
            <a:xfrm>
              <a:off x="6839487" y="4577203"/>
              <a:ext cx="3316094" cy="500064"/>
              <a:chOff x="5863990" y="545133"/>
              <a:chExt cx="3316094" cy="500064"/>
            </a:xfrm>
          </p:grpSpPr>
          <p:sp>
            <p:nvSpPr>
              <p:cNvPr id="36" name="Arrow: Pentagon 64">
                <a:extLst>
                  <a:ext uri="{FF2B5EF4-FFF2-40B4-BE49-F238E27FC236}">
                    <a16:creationId xmlns:a16="http://schemas.microsoft.com/office/drawing/2014/main" xmlns="" id="{63184BC0-116E-D5BE-7548-FB83E8F811E8}"/>
                  </a:ext>
                </a:extLst>
              </p:cNvPr>
              <p:cNvSpPr/>
              <p:nvPr/>
            </p:nvSpPr>
            <p:spPr>
              <a:xfrm>
                <a:off x="6107573" y="545136"/>
                <a:ext cx="3072511" cy="500061"/>
              </a:xfrm>
              <a:prstGeom prst="homePlate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rtlCol="0" anchor="ctr"/>
              <a:lstStyle/>
              <a:p>
                <a:r>
                  <a:rPr lang="sr-Latn-RS" sz="1200" dirty="0" smtClean="0">
                    <a:solidFill>
                      <a:schemeClr val="tx1"/>
                    </a:solidFill>
                  </a:rPr>
                  <a:t>Kako pokrenuti aplikaciju?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Diamond 36">
                <a:extLst>
                  <a:ext uri="{FF2B5EF4-FFF2-40B4-BE49-F238E27FC236}">
                    <a16:creationId xmlns:a16="http://schemas.microsoft.com/office/drawing/2014/main" xmlns="" id="{BC4DBA1E-F16B-28DC-4615-64338DBA3319}"/>
                  </a:ext>
                </a:extLst>
              </p:cNvPr>
              <p:cNvSpPr/>
              <p:nvPr/>
            </p:nvSpPr>
            <p:spPr>
              <a:xfrm>
                <a:off x="5863990" y="545133"/>
                <a:ext cx="500063" cy="500063"/>
              </a:xfrm>
              <a:prstGeom prst="diamond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tlCol="0" anchor="ctr"/>
              <a:lstStyle/>
              <a:p>
                <a:pPr algn="ctr"/>
                <a:r>
                  <a:rPr lang="sr-Latn-RS" sz="1400" dirty="0" smtClean="0"/>
                  <a:t>6</a:t>
                </a:r>
                <a:endParaRPr lang="en-US" sz="1400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1237B51E-FB28-A84E-35B4-FCB945075705}"/>
                </a:ext>
              </a:extLst>
            </p:cNvPr>
            <p:cNvGrpSpPr/>
            <p:nvPr/>
          </p:nvGrpSpPr>
          <p:grpSpPr>
            <a:xfrm>
              <a:off x="6838526" y="1814240"/>
              <a:ext cx="3317055" cy="500064"/>
              <a:chOff x="5863829" y="1264443"/>
              <a:chExt cx="3317055" cy="500064"/>
            </a:xfrm>
          </p:grpSpPr>
          <p:sp>
            <p:nvSpPr>
              <p:cNvPr id="34" name="Arrow: Pentagon 67">
                <a:extLst>
                  <a:ext uri="{FF2B5EF4-FFF2-40B4-BE49-F238E27FC236}">
                    <a16:creationId xmlns:a16="http://schemas.microsoft.com/office/drawing/2014/main" xmlns="" id="{36076FCB-9888-6A1C-F35E-3245031561CB}"/>
                  </a:ext>
                </a:extLst>
              </p:cNvPr>
              <p:cNvSpPr/>
              <p:nvPr/>
            </p:nvSpPr>
            <p:spPr>
              <a:xfrm>
                <a:off x="6108373" y="1264443"/>
                <a:ext cx="3072511" cy="500062"/>
              </a:xfrm>
              <a:prstGeom prst="homePlat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274320" rtlCol="0" anchor="ctr"/>
              <a:lstStyle/>
              <a:p>
                <a:r>
                  <a:rPr lang="sr-Latn-RS" sz="1200" dirty="0" smtClean="0">
                    <a:solidFill>
                      <a:schemeClr val="tx1"/>
                    </a:solidFill>
                  </a:rPr>
                  <a:t>TensorFlow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Diamond 34">
                <a:extLst>
                  <a:ext uri="{FF2B5EF4-FFF2-40B4-BE49-F238E27FC236}">
                    <a16:creationId xmlns:a16="http://schemas.microsoft.com/office/drawing/2014/main" xmlns="" id="{CB3E83A8-2FBF-B1AB-97CC-5CE0B43A8334}"/>
                  </a:ext>
                </a:extLst>
              </p:cNvPr>
              <p:cNvSpPr/>
              <p:nvPr/>
            </p:nvSpPr>
            <p:spPr>
              <a:xfrm>
                <a:off x="5863829" y="1264444"/>
                <a:ext cx="500063" cy="500063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91440"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95E878F5-3A6D-A99F-10DF-1CE3DC0E2C65}"/>
                </a:ext>
              </a:extLst>
            </p:cNvPr>
            <p:cNvGrpSpPr/>
            <p:nvPr/>
          </p:nvGrpSpPr>
          <p:grpSpPr>
            <a:xfrm>
              <a:off x="6838686" y="2510694"/>
              <a:ext cx="3317055" cy="500064"/>
              <a:chOff x="5863829" y="1264443"/>
              <a:chExt cx="3317055" cy="500064"/>
            </a:xfrm>
          </p:grpSpPr>
          <p:sp>
            <p:nvSpPr>
              <p:cNvPr id="32" name="Arrow: Pentagon 70">
                <a:extLst>
                  <a:ext uri="{FF2B5EF4-FFF2-40B4-BE49-F238E27FC236}">
                    <a16:creationId xmlns:a16="http://schemas.microsoft.com/office/drawing/2014/main" xmlns="" id="{B59C56B9-CD5C-6086-424C-1E2690F4F83A}"/>
                  </a:ext>
                </a:extLst>
              </p:cNvPr>
              <p:cNvSpPr/>
              <p:nvPr/>
            </p:nvSpPr>
            <p:spPr>
              <a:xfrm>
                <a:off x="6108373" y="1264443"/>
                <a:ext cx="3072511" cy="500062"/>
              </a:xfrm>
              <a:prstGeom prst="homePlat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rtlCol="0" anchor="ctr"/>
              <a:lstStyle/>
              <a:p>
                <a:r>
                  <a:rPr lang="sr-Latn-RS" sz="1200" dirty="0">
                    <a:solidFill>
                      <a:schemeClr val="tx1"/>
                    </a:solidFill>
                  </a:rPr>
                  <a:t>Izgled aplikacije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Diamond 32">
                <a:extLst>
                  <a:ext uri="{FF2B5EF4-FFF2-40B4-BE49-F238E27FC236}">
                    <a16:creationId xmlns:a16="http://schemas.microsoft.com/office/drawing/2014/main" xmlns="" id="{B56614D9-27C2-4739-9125-1B0F595FB677}"/>
                  </a:ext>
                </a:extLst>
              </p:cNvPr>
              <p:cNvSpPr/>
              <p:nvPr/>
            </p:nvSpPr>
            <p:spPr>
              <a:xfrm>
                <a:off x="5863829" y="1264444"/>
                <a:ext cx="500063" cy="500063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101600" dist="508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91440" rtlCol="0" anchor="ctr"/>
              <a:lstStyle/>
              <a:p>
                <a:pPr algn="ctr"/>
                <a:r>
                  <a:rPr lang="en-US" sz="1400" dirty="0"/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787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0"/>
            <a:ext cx="6191250" cy="5102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619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1879963"/>
            <a:ext cx="6290400" cy="19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 err="1"/>
              <a:t>Proširenje</a:t>
            </a:r>
            <a:r>
              <a:rPr lang="en-US" sz="1600" dirty="0"/>
              <a:t> </a:t>
            </a:r>
            <a:r>
              <a:rPr lang="en-US" sz="1600" dirty="0" err="1"/>
              <a:t>dataseta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više</a:t>
            </a:r>
            <a:r>
              <a:rPr lang="en-US" sz="1600" dirty="0"/>
              <a:t> </a:t>
            </a:r>
            <a:r>
              <a:rPr lang="en-US" sz="1600" dirty="0" err="1"/>
              <a:t>slika</a:t>
            </a:r>
            <a:endParaRPr lang="en-US" sz="1600" dirty="0"/>
          </a:p>
          <a:p>
            <a:r>
              <a:rPr lang="en-US" sz="1600" dirty="0" err="1"/>
              <a:t>Eksperimentisanje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različitim</a:t>
            </a:r>
            <a:r>
              <a:rPr lang="en-US" sz="1600" dirty="0"/>
              <a:t> </a:t>
            </a:r>
            <a:r>
              <a:rPr lang="en-US" sz="1600" dirty="0" err="1"/>
              <a:t>arhitekturama</a:t>
            </a:r>
            <a:r>
              <a:rPr lang="en-US" sz="1600" dirty="0"/>
              <a:t> </a:t>
            </a:r>
            <a:r>
              <a:rPr lang="en-US" sz="1600" dirty="0" err="1"/>
              <a:t>neuronskih</a:t>
            </a:r>
            <a:r>
              <a:rPr lang="en-US" sz="1600" dirty="0"/>
              <a:t> </a:t>
            </a:r>
            <a:r>
              <a:rPr lang="en-US" sz="1600" dirty="0" err="1"/>
              <a:t>mreža</a:t>
            </a:r>
            <a:endParaRPr lang="en-US" sz="1600" dirty="0"/>
          </a:p>
          <a:p>
            <a:r>
              <a:rPr lang="en-US" sz="1600" dirty="0" err="1"/>
              <a:t>Optimizacija</a:t>
            </a:r>
            <a:r>
              <a:rPr lang="en-US" sz="1600" dirty="0"/>
              <a:t> </a:t>
            </a:r>
            <a:r>
              <a:rPr lang="en-US" sz="1600" dirty="0" err="1"/>
              <a:t>modela</a:t>
            </a:r>
            <a:r>
              <a:rPr lang="en-US" sz="1600" dirty="0"/>
              <a:t> </a:t>
            </a:r>
            <a:r>
              <a:rPr lang="en-US" sz="1600" dirty="0" err="1"/>
              <a:t>za</a:t>
            </a:r>
            <a:r>
              <a:rPr lang="en-US" sz="1600" dirty="0"/>
              <a:t> </a:t>
            </a:r>
            <a:r>
              <a:rPr lang="en-US" sz="1600" dirty="0" err="1"/>
              <a:t>mobilne</a:t>
            </a:r>
            <a:r>
              <a:rPr lang="en-US" sz="1600" dirty="0"/>
              <a:t> </a:t>
            </a:r>
            <a:r>
              <a:rPr lang="en-US" sz="1600" dirty="0" err="1"/>
              <a:t>platforme</a:t>
            </a:r>
            <a:endParaRPr lang="en-US" sz="1600" dirty="0"/>
          </a:p>
          <a:p>
            <a:r>
              <a:rPr lang="en-US" sz="1600" dirty="0" err="1"/>
              <a:t>Dodavanje</a:t>
            </a:r>
            <a:r>
              <a:rPr lang="en-US" sz="1600" dirty="0"/>
              <a:t> </a:t>
            </a:r>
            <a:r>
              <a:rPr lang="en-US" sz="1600" dirty="0" err="1"/>
              <a:t>mogućnosti</a:t>
            </a:r>
            <a:r>
              <a:rPr lang="en-US" sz="1600" dirty="0"/>
              <a:t> </a:t>
            </a:r>
            <a:r>
              <a:rPr lang="en-US" sz="1600" dirty="0" err="1"/>
              <a:t>prepoznavanja</a:t>
            </a:r>
            <a:r>
              <a:rPr lang="en-US" sz="1600" dirty="0"/>
              <a:t> </a:t>
            </a:r>
            <a:r>
              <a:rPr lang="en-US" sz="1600" dirty="0" err="1" smtClean="0"/>
              <a:t>meša</a:t>
            </a:r>
            <a:r>
              <a:rPr lang="sr-Latn-RS" sz="1600" dirty="0" smtClean="0"/>
              <a:t>naca</a:t>
            </a:r>
            <a:endParaRPr lang="en-US" sz="1600" dirty="0">
              <a:effectLst/>
            </a:endParaRP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509528" y="438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dirty="0" smtClean="0"/>
              <a:t>Budu</a:t>
            </a:r>
            <a:r>
              <a:rPr lang="sr-Latn-RS" sz="3200" b="0" dirty="0" smtClean="0"/>
              <a:t>ći pravci razvoja</a:t>
            </a:r>
            <a:endParaRPr sz="3200" b="0" dirty="0"/>
          </a:p>
        </p:txBody>
      </p:sp>
      <p:grpSp>
        <p:nvGrpSpPr>
          <p:cNvPr id="1491" name="Google Shape;1491;p40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1492" name="Google Shape;1492;p4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" name="Google Shape;1151;p30"/>
          <p:cNvCxnSpPr/>
          <p:nvPr/>
        </p:nvCxnSpPr>
        <p:spPr>
          <a:xfrm>
            <a:off x="3687500" y="1123950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sr-Latn-RS" sz="3200" dirty="0">
                <a:solidFill>
                  <a:schemeClr val="tx1"/>
                </a:solidFill>
              </a:rPr>
              <a:t>Kako pokrenuti aplikaciju?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581150"/>
            <a:ext cx="8153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sr-Latn-RS" sz="1600" dirty="0" smtClean="0">
                <a:solidFill>
                  <a:schemeClr val="tx1"/>
                </a:solidFill>
              </a:rPr>
              <a:t>Kreirati folder gde će se nalaziti projekat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sr-Latn-RS" sz="1600" dirty="0" smtClean="0">
                <a:solidFill>
                  <a:schemeClr val="tx1"/>
                </a:solidFill>
              </a:rPr>
              <a:t>Pokrenuti docker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sr-Latn-RS" sz="1600" dirty="0">
                <a:solidFill>
                  <a:schemeClr val="tx1"/>
                </a:solidFill>
              </a:rPr>
              <a:t>U cmd foldera pokrenuti sledeću komandu radi preuzimanje docker slike: </a:t>
            </a:r>
            <a:r>
              <a:rPr lang="en-US" sz="1600" dirty="0" err="1">
                <a:solidFill>
                  <a:schemeClr val="tx1"/>
                </a:solidFill>
              </a:rPr>
              <a:t>docker</a:t>
            </a:r>
            <a:r>
              <a:rPr lang="en-US" sz="1600" dirty="0">
                <a:solidFill>
                  <a:schemeClr val="tx1"/>
                </a:solidFill>
              </a:rPr>
              <a:t> pull 17jo/dog_breed_classification:1.0</a:t>
            </a:r>
            <a:endParaRPr lang="sr-Latn-RS" sz="16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600" dirty="0" err="1">
                <a:solidFill>
                  <a:schemeClr val="tx1"/>
                </a:solidFill>
              </a:rPr>
              <a:t>Kada</a:t>
            </a:r>
            <a:r>
              <a:rPr lang="en-US" sz="1600" dirty="0">
                <a:solidFill>
                  <a:schemeClr val="tx1"/>
                </a:solidFill>
              </a:rPr>
              <a:t> se </a:t>
            </a:r>
            <a:r>
              <a:rPr lang="en-US" sz="1600" dirty="0" err="1">
                <a:solidFill>
                  <a:schemeClr val="tx1"/>
                </a:solidFill>
              </a:rPr>
              <a:t>slika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preuzme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pokrenite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aplikaciju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sledećom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komandom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  <a:r>
              <a:rPr lang="sr-Latn-R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docker</a:t>
            </a:r>
            <a:r>
              <a:rPr lang="en-US" sz="1600" dirty="0">
                <a:solidFill>
                  <a:schemeClr val="tx1"/>
                </a:solidFill>
              </a:rPr>
              <a:t> run -p 5000:5000 </a:t>
            </a:r>
            <a:r>
              <a:rPr lang="en-US" sz="1600" dirty="0" smtClean="0">
                <a:solidFill>
                  <a:schemeClr val="tx1"/>
                </a:solidFill>
              </a:rPr>
              <a:t>17jo/dog_breed_classification:1.0</a:t>
            </a:r>
            <a:endParaRPr lang="sr-Latn-RS" sz="1600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Google Shape;1151;p30"/>
          <p:cNvCxnSpPr/>
          <p:nvPr/>
        </p:nvCxnSpPr>
        <p:spPr>
          <a:xfrm>
            <a:off x="3852610" y="1120140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42"/>
          <p:cNvSpPr txBox="1">
            <a:spLocks noGrp="1"/>
          </p:cNvSpPr>
          <p:nvPr>
            <p:ph type="title"/>
          </p:nvPr>
        </p:nvSpPr>
        <p:spPr>
          <a:xfrm>
            <a:off x="685800" y="18859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200" dirty="0" smtClean="0"/>
              <a:t>HVALA NA PAŽNJI!</a:t>
            </a:r>
            <a:endParaRPr sz="32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30"/>
          <p:cNvSpPr txBox="1">
            <a:spLocks noGrp="1"/>
          </p:cNvSpPr>
          <p:nvPr>
            <p:ph type="title"/>
          </p:nvPr>
        </p:nvSpPr>
        <p:spPr>
          <a:xfrm>
            <a:off x="1569600" y="710308"/>
            <a:ext cx="60048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200" dirty="0" smtClean="0"/>
              <a:t>Problem klasifikacije pasa</a:t>
            </a:r>
            <a:endParaRPr sz="3200" dirty="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50" name="Google Shape;1150;p30"/>
          <p:cNvSpPr txBox="1">
            <a:spLocks noGrp="1"/>
          </p:cNvSpPr>
          <p:nvPr>
            <p:ph type="subTitle" idx="1"/>
          </p:nvPr>
        </p:nvSpPr>
        <p:spPr>
          <a:xfrm>
            <a:off x="608628" y="1809750"/>
            <a:ext cx="74982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indent="-342900" algn="l">
              <a:buFont typeface="Wingdings" pitchFamily="2" charset="2"/>
              <a:buChar char="Ø"/>
            </a:pPr>
            <a:r>
              <a:rPr lang="en-US" sz="1600" dirty="0" err="1"/>
              <a:t>Razlikovanje</a:t>
            </a:r>
            <a:r>
              <a:rPr lang="en-US" sz="1600" dirty="0"/>
              <a:t> </a:t>
            </a:r>
            <a:r>
              <a:rPr lang="en-US" sz="1600" dirty="0" err="1"/>
              <a:t>suptilnih</a:t>
            </a:r>
            <a:r>
              <a:rPr lang="en-US" sz="1600" dirty="0"/>
              <a:t> </a:t>
            </a:r>
            <a:r>
              <a:rPr lang="en-US" sz="1600" dirty="0" err="1"/>
              <a:t>fizičkih</a:t>
            </a:r>
            <a:r>
              <a:rPr lang="en-US" sz="1600" dirty="0"/>
              <a:t> </a:t>
            </a:r>
            <a:r>
              <a:rPr lang="en-US" sz="1600" dirty="0" err="1" smtClean="0"/>
              <a:t>karakteristika</a:t>
            </a:r>
            <a:endParaRPr lang="sr-Latn-RS" sz="1600" dirty="0" smtClean="0"/>
          </a:p>
          <a:p>
            <a:pPr marL="482600" indent="-342900" algn="l">
              <a:buFont typeface="Wingdings" pitchFamily="2" charset="2"/>
              <a:buChar char="Ø"/>
            </a:pPr>
            <a:r>
              <a:rPr lang="en-US" sz="1600" dirty="0" err="1"/>
              <a:t>Obrada</a:t>
            </a:r>
            <a:r>
              <a:rPr lang="en-US" sz="1600" dirty="0"/>
              <a:t> </a:t>
            </a:r>
            <a:r>
              <a:rPr lang="en-US" sz="1600" dirty="0" err="1"/>
              <a:t>velikog</a:t>
            </a:r>
            <a:r>
              <a:rPr lang="en-US" sz="1600" dirty="0"/>
              <a:t> </a:t>
            </a:r>
            <a:r>
              <a:rPr lang="en-US" sz="1600" dirty="0" err="1"/>
              <a:t>broja</a:t>
            </a:r>
            <a:r>
              <a:rPr lang="en-US" sz="1600" dirty="0"/>
              <a:t> </a:t>
            </a:r>
            <a:r>
              <a:rPr lang="en-US" sz="1600" dirty="0" err="1"/>
              <a:t>vizuelnih</a:t>
            </a:r>
            <a:r>
              <a:rPr lang="en-US" sz="1600" dirty="0"/>
              <a:t> </a:t>
            </a:r>
            <a:r>
              <a:rPr lang="en-US" sz="1600" dirty="0" err="1"/>
              <a:t>varijacija</a:t>
            </a:r>
            <a:r>
              <a:rPr lang="en-US" sz="1600" dirty="0"/>
              <a:t> </a:t>
            </a:r>
            <a:r>
              <a:rPr lang="en-US" sz="1600" dirty="0" err="1"/>
              <a:t>unutar</a:t>
            </a:r>
            <a:r>
              <a:rPr lang="en-US" sz="1600" dirty="0"/>
              <a:t> </a:t>
            </a:r>
            <a:r>
              <a:rPr lang="en-US" sz="1600" dirty="0" err="1"/>
              <a:t>iste</a:t>
            </a:r>
            <a:r>
              <a:rPr lang="en-US" sz="1600" dirty="0"/>
              <a:t> </a:t>
            </a:r>
            <a:r>
              <a:rPr lang="en-US" sz="1600" dirty="0" err="1"/>
              <a:t>rase</a:t>
            </a:r>
            <a:endParaRPr lang="en-US" sz="1600" dirty="0"/>
          </a:p>
          <a:p>
            <a:pPr marL="482600" indent="-342900" algn="l">
              <a:buFont typeface="Wingdings" pitchFamily="2" charset="2"/>
              <a:buChar char="Ø"/>
            </a:pPr>
            <a:r>
              <a:rPr lang="en-US" sz="1600" dirty="0" err="1"/>
              <a:t>Preciznost</a:t>
            </a:r>
            <a:r>
              <a:rPr lang="en-US" sz="1600" dirty="0"/>
              <a:t> </a:t>
            </a:r>
            <a:r>
              <a:rPr lang="en-US" sz="1600" dirty="0" err="1"/>
              <a:t>pri</a:t>
            </a:r>
            <a:r>
              <a:rPr lang="en-US" sz="1600" dirty="0"/>
              <a:t> </a:t>
            </a:r>
            <a:r>
              <a:rPr lang="en-US" sz="1600" dirty="0" err="1"/>
              <a:t>minimalnim</a:t>
            </a:r>
            <a:r>
              <a:rPr lang="en-US" sz="1600" dirty="0"/>
              <a:t> </a:t>
            </a:r>
            <a:r>
              <a:rPr lang="en-US" sz="1600" dirty="0" err="1"/>
              <a:t>razlikama</a:t>
            </a:r>
            <a:r>
              <a:rPr lang="en-US" sz="1600" dirty="0"/>
              <a:t> </a:t>
            </a:r>
            <a:r>
              <a:rPr lang="en-US" sz="1600" dirty="0" err="1"/>
              <a:t>između</a:t>
            </a:r>
            <a:r>
              <a:rPr lang="en-US" sz="1600" dirty="0"/>
              <a:t> </a:t>
            </a:r>
            <a:r>
              <a:rPr lang="en-US" sz="1600" dirty="0" err="1"/>
              <a:t>sličnih</a:t>
            </a:r>
            <a:r>
              <a:rPr lang="en-US" sz="1600" dirty="0"/>
              <a:t> rasa</a:t>
            </a:r>
          </a:p>
          <a:p>
            <a:pPr>
              <a:buFont typeface="Arial" pitchFamily="34" charset="0"/>
              <a:buChar char="•"/>
            </a:pPr>
            <a:endParaRPr lang="en-US" dirty="0">
              <a:effectLst/>
            </a:endParaRPr>
          </a:p>
        </p:txBody>
      </p:sp>
      <p:cxnSp>
        <p:nvCxnSpPr>
          <p:cNvPr id="1151" name="Google Shape;1151;p30"/>
          <p:cNvCxnSpPr/>
          <p:nvPr/>
        </p:nvCxnSpPr>
        <p:spPr>
          <a:xfrm>
            <a:off x="3914725" y="1352550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2" name="Google Shape;1152;p30"/>
          <p:cNvGrpSpPr/>
          <p:nvPr/>
        </p:nvGrpSpPr>
        <p:grpSpPr>
          <a:xfrm>
            <a:off x="4522375" y="4341025"/>
            <a:ext cx="315575" cy="366750"/>
            <a:chOff x="8558925" y="4522650"/>
            <a:chExt cx="315575" cy="366750"/>
          </a:xfrm>
        </p:grpSpPr>
        <p:grpSp>
          <p:nvGrpSpPr>
            <p:cNvPr id="1153" name="Google Shape;1153;p3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154" name="Google Shape;1154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6" name="Google Shape;1156;p3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157" name="Google Shape;1157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9" name="Google Shape;1159;p3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160" name="Google Shape;1160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2" name="Google Shape;1162;p30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163" name="Google Shape;1163;p3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9" name="Google Shape;1199;p30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200" name="Google Shape;1200;p3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1150;p30"/>
          <p:cNvSpPr txBox="1">
            <a:spLocks/>
          </p:cNvSpPr>
          <p:nvPr/>
        </p:nvSpPr>
        <p:spPr>
          <a:xfrm>
            <a:off x="620696" y="2724149"/>
            <a:ext cx="8142303" cy="125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139700" indent="0" algn="l"/>
            <a:r>
              <a:rPr lang="en-US" sz="1600" dirty="0" err="1"/>
              <a:t>Zašto</a:t>
            </a:r>
            <a:r>
              <a:rPr lang="en-US" sz="1600" dirty="0"/>
              <a:t> </a:t>
            </a:r>
            <a:r>
              <a:rPr lang="sr-Latn-RS" sz="1600" dirty="0" err="1"/>
              <a:t>t</a:t>
            </a:r>
            <a:r>
              <a:rPr lang="en-US" sz="1600" dirty="0" err="1" smtClean="0"/>
              <a:t>radicionalni</a:t>
            </a:r>
            <a:r>
              <a:rPr lang="en-US" sz="1600" dirty="0" smtClean="0"/>
              <a:t> </a:t>
            </a:r>
            <a:r>
              <a:rPr lang="sr-Latn-RS" sz="1600" dirty="0" err="1"/>
              <a:t>p</a:t>
            </a:r>
            <a:r>
              <a:rPr lang="en-US" sz="1600" dirty="0" err="1" smtClean="0"/>
              <a:t>ristupi</a:t>
            </a:r>
            <a:r>
              <a:rPr lang="en-US" sz="1600" dirty="0" smtClean="0"/>
              <a:t> </a:t>
            </a:r>
            <a:r>
              <a:rPr lang="sr-Latn-RS" sz="1600" dirty="0" err="1"/>
              <a:t>n</a:t>
            </a:r>
            <a:r>
              <a:rPr lang="en-US" sz="1600" dirty="0" err="1" smtClean="0"/>
              <a:t>isu</a:t>
            </a:r>
            <a:r>
              <a:rPr lang="en-US" sz="1600" dirty="0" smtClean="0"/>
              <a:t> </a:t>
            </a:r>
            <a:r>
              <a:rPr lang="sr-Latn-RS" sz="1600" dirty="0" err="1"/>
              <a:t>d</a:t>
            </a:r>
            <a:r>
              <a:rPr lang="en-US" sz="1600" dirty="0" err="1" smtClean="0"/>
              <a:t>ovoljni</a:t>
            </a:r>
            <a:r>
              <a:rPr lang="sr-Latn-RS" sz="1600" dirty="0" smtClean="0"/>
              <a:t>?</a:t>
            </a:r>
          </a:p>
          <a:p>
            <a:pPr marL="425450" indent="-285750" algn="l">
              <a:buFont typeface="Wingdings" pitchFamily="2" charset="2"/>
              <a:buChar char="Ø"/>
            </a:pPr>
            <a:r>
              <a:rPr lang="en-US" sz="1600" dirty="0" err="1"/>
              <a:t>Ručna</a:t>
            </a:r>
            <a:r>
              <a:rPr lang="en-US" sz="1600" dirty="0"/>
              <a:t> </a:t>
            </a:r>
            <a:r>
              <a:rPr lang="en-US" sz="1600" dirty="0" err="1"/>
              <a:t>klasifikacija</a:t>
            </a:r>
            <a:r>
              <a:rPr lang="en-US" sz="1600" dirty="0"/>
              <a:t> </a:t>
            </a:r>
            <a:r>
              <a:rPr lang="en-US" sz="1600" dirty="0" err="1"/>
              <a:t>zahteva</a:t>
            </a:r>
            <a:r>
              <a:rPr lang="en-US" sz="1600" dirty="0"/>
              <a:t> </a:t>
            </a:r>
            <a:r>
              <a:rPr lang="en-US" sz="1600" dirty="0" err="1"/>
              <a:t>ogromno</a:t>
            </a:r>
            <a:r>
              <a:rPr lang="en-US" sz="1600" dirty="0"/>
              <a:t> </a:t>
            </a:r>
            <a:r>
              <a:rPr lang="sr-Latn-RS" sz="1600" dirty="0" smtClean="0"/>
              <a:t>vreme</a:t>
            </a:r>
          </a:p>
          <a:p>
            <a:pPr marL="425450" indent="-285750" algn="l">
              <a:buFont typeface="Wingdings" pitchFamily="2" charset="2"/>
              <a:buChar char="Ø"/>
            </a:pPr>
            <a:r>
              <a:rPr lang="en-US" sz="1600" dirty="0" err="1"/>
              <a:t>Statički</a:t>
            </a:r>
            <a:r>
              <a:rPr lang="en-US" sz="1600" dirty="0"/>
              <a:t> </a:t>
            </a:r>
            <a:r>
              <a:rPr lang="en-US" sz="1600" dirty="0" err="1"/>
              <a:t>algoritmi</a:t>
            </a:r>
            <a:r>
              <a:rPr lang="en-US" sz="1600" dirty="0"/>
              <a:t> ne </a:t>
            </a:r>
            <a:r>
              <a:rPr lang="en-US" sz="1600" dirty="0" err="1"/>
              <a:t>mogu</a:t>
            </a:r>
            <a:r>
              <a:rPr lang="en-US" sz="1600" dirty="0"/>
              <a:t> da </a:t>
            </a:r>
            <a:r>
              <a:rPr lang="en-US" sz="1600" dirty="0" err="1"/>
              <a:t>nauče</a:t>
            </a:r>
            <a:r>
              <a:rPr lang="en-US" sz="1600" dirty="0"/>
              <a:t> </a:t>
            </a:r>
            <a:r>
              <a:rPr lang="en-US" sz="1600" dirty="0" err="1"/>
              <a:t>kompleksne</a:t>
            </a:r>
            <a:r>
              <a:rPr lang="en-US" sz="1600" dirty="0"/>
              <a:t> </a:t>
            </a:r>
            <a:r>
              <a:rPr lang="en-US" sz="1600" dirty="0" err="1"/>
              <a:t>vizuelne</a:t>
            </a:r>
            <a:r>
              <a:rPr lang="en-US" sz="1600" dirty="0"/>
              <a:t> </a:t>
            </a:r>
            <a:r>
              <a:rPr lang="en-US" sz="1600" dirty="0" err="1"/>
              <a:t>obrasce</a:t>
            </a:r>
            <a:endParaRPr lang="en-US" sz="1600" dirty="0"/>
          </a:p>
          <a:p>
            <a:pPr marL="425450" indent="-285750" algn="l">
              <a:buFont typeface="Wingdings" pitchFamily="2" charset="2"/>
              <a:buChar char="Ø"/>
            </a:pPr>
            <a:r>
              <a:rPr lang="en-US" sz="1600" dirty="0" err="1"/>
              <a:t>Tradicionalni</a:t>
            </a:r>
            <a:r>
              <a:rPr lang="en-US" sz="1600" dirty="0"/>
              <a:t> </a:t>
            </a:r>
            <a:r>
              <a:rPr lang="en-US" sz="1600" dirty="0" err="1"/>
              <a:t>programi</a:t>
            </a:r>
            <a:r>
              <a:rPr lang="en-US" sz="1600" dirty="0"/>
              <a:t> </a:t>
            </a:r>
            <a:r>
              <a:rPr lang="en-US" sz="1600" dirty="0" err="1"/>
              <a:t>imaju</a:t>
            </a:r>
            <a:r>
              <a:rPr lang="en-US" sz="1600" dirty="0"/>
              <a:t> </a:t>
            </a:r>
            <a:r>
              <a:rPr lang="en-US" sz="1600" dirty="0" err="1"/>
              <a:t>izuzetno</a:t>
            </a:r>
            <a:r>
              <a:rPr lang="en-US" sz="1600" dirty="0"/>
              <a:t> </a:t>
            </a:r>
            <a:r>
              <a:rPr lang="en-US" sz="1600" dirty="0" err="1"/>
              <a:t>niske</a:t>
            </a:r>
            <a:r>
              <a:rPr lang="en-US" sz="1600" dirty="0"/>
              <a:t> </a:t>
            </a:r>
            <a:r>
              <a:rPr lang="en-US" sz="1600" dirty="0" err="1"/>
              <a:t>performanse</a:t>
            </a:r>
            <a:r>
              <a:rPr lang="en-US" sz="1600" dirty="0"/>
              <a:t> </a:t>
            </a:r>
            <a:r>
              <a:rPr lang="en-US" sz="1600" dirty="0" err="1"/>
              <a:t>prepoznavanja</a:t>
            </a:r>
            <a:endParaRPr lang="en-US" sz="1600" dirty="0"/>
          </a:p>
          <a:p>
            <a:pPr marL="425450" indent="-285750" algn="l">
              <a:buFont typeface="Arial" pitchFamily="34" charset="0"/>
              <a:buChar char="•"/>
            </a:pPr>
            <a:endParaRPr lang="en-US" sz="1600" b="1" dirty="0"/>
          </a:p>
          <a:p>
            <a:pPr marL="139700" indent="0"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30"/>
          <p:cNvSpPr txBox="1">
            <a:spLocks noGrp="1"/>
          </p:cNvSpPr>
          <p:nvPr>
            <p:ph type="title"/>
          </p:nvPr>
        </p:nvSpPr>
        <p:spPr>
          <a:xfrm>
            <a:off x="1569400" y="438188"/>
            <a:ext cx="60048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200" dirty="0" smtClean="0"/>
              <a:t>TensorFlow</a:t>
            </a:r>
            <a:endParaRPr sz="3200" dirty="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50" name="Google Shape;1150;p30"/>
          <p:cNvSpPr txBox="1">
            <a:spLocks noGrp="1"/>
          </p:cNvSpPr>
          <p:nvPr>
            <p:ph type="subTitle" idx="1"/>
          </p:nvPr>
        </p:nvSpPr>
        <p:spPr>
          <a:xfrm>
            <a:off x="584344" y="1352550"/>
            <a:ext cx="7974911" cy="2333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/>
            <a:r>
              <a:rPr lang="en-US" dirty="0" err="1"/>
              <a:t>TensorFlow</a:t>
            </a:r>
            <a:r>
              <a:rPr lang="en-US" dirty="0"/>
              <a:t> je </a:t>
            </a:r>
            <a:r>
              <a:rPr lang="en-US" dirty="0" err="1"/>
              <a:t>moćan</a:t>
            </a:r>
            <a:r>
              <a:rPr lang="en-US" dirty="0"/>
              <a:t> i </a:t>
            </a:r>
            <a:r>
              <a:rPr lang="en-US" dirty="0" err="1"/>
              <a:t>fleksibilan</a:t>
            </a:r>
            <a:r>
              <a:rPr lang="en-US" dirty="0"/>
              <a:t> open-source framework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mašinsko</a:t>
            </a:r>
            <a:r>
              <a:rPr lang="en-US" dirty="0"/>
              <a:t> </a:t>
            </a:r>
            <a:r>
              <a:rPr lang="en-US" dirty="0" err="1"/>
              <a:t>učenje</a:t>
            </a:r>
            <a:r>
              <a:rPr lang="en-US" dirty="0"/>
              <a:t> (ML) i </a:t>
            </a:r>
            <a:r>
              <a:rPr lang="en-US" dirty="0" err="1"/>
              <a:t>duboko</a:t>
            </a:r>
            <a:r>
              <a:rPr lang="en-US" dirty="0"/>
              <a:t> </a:t>
            </a:r>
            <a:r>
              <a:rPr lang="en-US" dirty="0" err="1"/>
              <a:t>učenje</a:t>
            </a:r>
            <a:r>
              <a:rPr lang="en-US" dirty="0"/>
              <a:t> (DL), </a:t>
            </a:r>
            <a:r>
              <a:rPr lang="en-US" dirty="0" err="1"/>
              <a:t>razvijen</a:t>
            </a:r>
            <a:r>
              <a:rPr lang="en-US" dirty="0"/>
              <a:t> od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kompanije</a:t>
            </a:r>
            <a:r>
              <a:rPr lang="en-US" dirty="0"/>
              <a:t> Google. </a:t>
            </a:r>
            <a:r>
              <a:rPr lang="en-US" dirty="0" err="1"/>
              <a:t>Dizajniran</a:t>
            </a:r>
            <a:r>
              <a:rPr lang="en-US" dirty="0"/>
              <a:t> je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istraživače</a:t>
            </a:r>
            <a:r>
              <a:rPr lang="en-US" dirty="0"/>
              <a:t>, </a:t>
            </a:r>
            <a:r>
              <a:rPr lang="en-US" dirty="0" err="1"/>
              <a:t>tako</a:t>
            </a:r>
            <a:r>
              <a:rPr lang="en-US" dirty="0"/>
              <a:t> i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inženjere</a:t>
            </a:r>
            <a:r>
              <a:rPr lang="en-US" dirty="0"/>
              <a:t> u </a:t>
            </a:r>
            <a:r>
              <a:rPr lang="en-US" dirty="0" err="1"/>
              <a:t>industriji</a:t>
            </a:r>
            <a:r>
              <a:rPr lang="en-US" dirty="0"/>
              <a:t>, </a:t>
            </a:r>
            <a:r>
              <a:rPr lang="en-US" dirty="0" err="1"/>
              <a:t>omogućavajući</a:t>
            </a:r>
            <a:r>
              <a:rPr lang="en-US" dirty="0"/>
              <a:t> </a:t>
            </a:r>
            <a:r>
              <a:rPr lang="en-US" dirty="0" err="1"/>
              <a:t>razvoj</a:t>
            </a:r>
            <a:r>
              <a:rPr lang="en-US" dirty="0"/>
              <a:t>, </a:t>
            </a:r>
            <a:r>
              <a:rPr lang="en-US" dirty="0" err="1"/>
              <a:t>treniranje</a:t>
            </a:r>
            <a:r>
              <a:rPr lang="en-US" dirty="0"/>
              <a:t> i </a:t>
            </a:r>
            <a:r>
              <a:rPr lang="en-US" dirty="0" err="1"/>
              <a:t>implementaciju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 </a:t>
            </a:r>
            <a:r>
              <a:rPr lang="en-US" dirty="0" err="1"/>
              <a:t>veštačke</a:t>
            </a:r>
            <a:r>
              <a:rPr lang="en-US" dirty="0"/>
              <a:t> </a:t>
            </a:r>
            <a:r>
              <a:rPr lang="en-US" dirty="0" err="1"/>
              <a:t>inteligencije</a:t>
            </a:r>
            <a:r>
              <a:rPr lang="en-US" dirty="0"/>
              <a:t> u </a:t>
            </a:r>
            <a:r>
              <a:rPr lang="en-US" dirty="0" err="1"/>
              <a:t>različitim</a:t>
            </a:r>
            <a:r>
              <a:rPr lang="en-US" dirty="0"/>
              <a:t> </a:t>
            </a:r>
            <a:r>
              <a:rPr lang="en-US" dirty="0" err="1"/>
              <a:t>okruženjima</a:t>
            </a:r>
            <a:r>
              <a:rPr lang="en-US" dirty="0"/>
              <a:t>, </a:t>
            </a:r>
            <a:r>
              <a:rPr lang="en-US" dirty="0" err="1"/>
              <a:t>uključujući</a:t>
            </a:r>
            <a:r>
              <a:rPr lang="en-US" dirty="0"/>
              <a:t> </a:t>
            </a:r>
            <a:r>
              <a:rPr lang="en-US" dirty="0" err="1"/>
              <a:t>mobilne</a:t>
            </a:r>
            <a:r>
              <a:rPr lang="en-US" dirty="0"/>
              <a:t> </a:t>
            </a:r>
            <a:r>
              <a:rPr lang="en-US" dirty="0" err="1"/>
              <a:t>uređaje</a:t>
            </a:r>
            <a:r>
              <a:rPr lang="en-US" dirty="0"/>
              <a:t>, </a:t>
            </a:r>
            <a:r>
              <a:rPr lang="en-US" dirty="0" err="1"/>
              <a:t>servere</a:t>
            </a:r>
            <a:r>
              <a:rPr lang="en-US" dirty="0"/>
              <a:t>, pa </a:t>
            </a:r>
            <a:r>
              <a:rPr lang="en-US" dirty="0" err="1"/>
              <a:t>čak</a:t>
            </a:r>
            <a:r>
              <a:rPr lang="en-US" dirty="0"/>
              <a:t> i </a:t>
            </a:r>
            <a:r>
              <a:rPr lang="en-US" dirty="0" err="1"/>
              <a:t>ugrađene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 smtClean="0"/>
              <a:t>.</a:t>
            </a:r>
            <a:endParaRPr lang="sr-Latn-RS" dirty="0" smtClean="0"/>
          </a:p>
          <a:p>
            <a:pPr marL="139700" indent="0" algn="just"/>
            <a:r>
              <a:rPr lang="sr-Latn-RS" dirty="0" smtClean="0"/>
              <a:t>Ključne karakteristike: podrška za GPU, skalabilnost, bogat alatima, podrška za višestruke jezike i platforme.</a:t>
            </a:r>
            <a:endParaRPr lang="en-US" dirty="0"/>
          </a:p>
          <a:p>
            <a:pPr marL="139700" indent="0"/>
            <a:endParaRPr lang="en-US" dirty="0">
              <a:effectLst/>
            </a:endParaRPr>
          </a:p>
        </p:txBody>
      </p:sp>
      <p:cxnSp>
        <p:nvCxnSpPr>
          <p:cNvPr id="1151" name="Google Shape;1151;p30"/>
          <p:cNvCxnSpPr/>
          <p:nvPr/>
        </p:nvCxnSpPr>
        <p:spPr>
          <a:xfrm>
            <a:off x="3914725" y="1083898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2" name="Google Shape;1152;p30"/>
          <p:cNvGrpSpPr/>
          <p:nvPr/>
        </p:nvGrpSpPr>
        <p:grpSpPr>
          <a:xfrm>
            <a:off x="4522375" y="4341025"/>
            <a:ext cx="315575" cy="366750"/>
            <a:chOff x="8558925" y="4522650"/>
            <a:chExt cx="315575" cy="366750"/>
          </a:xfrm>
        </p:grpSpPr>
        <p:grpSp>
          <p:nvGrpSpPr>
            <p:cNvPr id="1153" name="Google Shape;1153;p3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154" name="Google Shape;1154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6" name="Google Shape;1156;p3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157" name="Google Shape;1157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9" name="Google Shape;1159;p3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160" name="Google Shape;1160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2" name="Google Shape;1162;p30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163" name="Google Shape;1163;p3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9" name="Google Shape;1199;p30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200" name="Google Shape;1200;p3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700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31"/>
          <p:cNvSpPr txBox="1">
            <a:spLocks noGrp="1"/>
          </p:cNvSpPr>
          <p:nvPr>
            <p:ph type="subTitle" idx="1"/>
          </p:nvPr>
        </p:nvSpPr>
        <p:spPr>
          <a:xfrm>
            <a:off x="404483" y="266808"/>
            <a:ext cx="6146700" cy="6491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sr-Latn-RS" sz="3200" dirty="0">
                <a:solidFill>
                  <a:schemeClr val="tx1"/>
                </a:solidFill>
              </a:rPr>
              <a:t>Izgled aplikacije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1212" name="Google Shape;1212;p31"/>
          <p:cNvGrpSpPr/>
          <p:nvPr/>
        </p:nvGrpSpPr>
        <p:grpSpPr>
          <a:xfrm>
            <a:off x="1088100" y="925950"/>
            <a:ext cx="315575" cy="366750"/>
            <a:chOff x="8558925" y="4522650"/>
            <a:chExt cx="315575" cy="366750"/>
          </a:xfrm>
        </p:grpSpPr>
        <p:grpSp>
          <p:nvGrpSpPr>
            <p:cNvPr id="1213" name="Google Shape;1213;p3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214" name="Google Shape;1214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6" name="Google Shape;1216;p3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217" name="Google Shape;1217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9" name="Google Shape;1219;p3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220" name="Google Shape;1220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2" name="Google Shape;1222;p31"/>
          <p:cNvGrpSpPr/>
          <p:nvPr/>
        </p:nvGrpSpPr>
        <p:grpSpPr>
          <a:xfrm rot="10800000" flipH="1">
            <a:off x="1304300" y="3888441"/>
            <a:ext cx="194400" cy="112209"/>
            <a:chOff x="265900" y="3852516"/>
            <a:chExt cx="194400" cy="112209"/>
          </a:xfrm>
        </p:grpSpPr>
        <p:sp>
          <p:nvSpPr>
            <p:cNvPr id="1223" name="Google Shape;1223;p3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31"/>
          <p:cNvGrpSpPr/>
          <p:nvPr/>
        </p:nvGrpSpPr>
        <p:grpSpPr>
          <a:xfrm flipH="1">
            <a:off x="7380725" y="925941"/>
            <a:ext cx="194400" cy="112209"/>
            <a:chOff x="265900" y="3852516"/>
            <a:chExt cx="194400" cy="112209"/>
          </a:xfrm>
        </p:grpSpPr>
        <p:sp>
          <p:nvSpPr>
            <p:cNvPr id="1226" name="Google Shape;1226;p3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8" name="Google Shape;1228;p31"/>
          <p:cNvGrpSpPr/>
          <p:nvPr/>
        </p:nvGrpSpPr>
        <p:grpSpPr>
          <a:xfrm rot="5400000">
            <a:off x="7456475" y="3761175"/>
            <a:ext cx="315575" cy="366750"/>
            <a:chOff x="8558925" y="4522650"/>
            <a:chExt cx="315575" cy="366750"/>
          </a:xfrm>
        </p:grpSpPr>
        <p:grpSp>
          <p:nvGrpSpPr>
            <p:cNvPr id="1229" name="Google Shape;1229;p3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230" name="Google Shape;1230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2" name="Google Shape;1232;p3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233" name="Google Shape;1233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5" name="Google Shape;1235;p3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236" name="Google Shape;1236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238" name="Google Shape;1238;p31"/>
          <p:cNvCxnSpPr/>
          <p:nvPr/>
        </p:nvCxnSpPr>
        <p:spPr>
          <a:xfrm>
            <a:off x="3964400" y="3088503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9" name="Google Shape;1239;p31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1240" name="Google Shape;1240;p31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1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1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1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1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1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6" name="Google Shape;1246;p31"/>
          <p:cNvGrpSpPr/>
          <p:nvPr/>
        </p:nvGrpSpPr>
        <p:grpSpPr>
          <a:xfrm flipH="1">
            <a:off x="4352623" y="430931"/>
            <a:ext cx="438754" cy="772904"/>
            <a:chOff x="4950175" y="2998438"/>
            <a:chExt cx="88725" cy="156300"/>
          </a:xfrm>
        </p:grpSpPr>
        <p:sp>
          <p:nvSpPr>
            <p:cNvPr id="1247" name="Google Shape;1247;p31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1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1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1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1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1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1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1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1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1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1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1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1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1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1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1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1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1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1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1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1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1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1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1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1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1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1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1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1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1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1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1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1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1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1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1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82" y="1292700"/>
            <a:ext cx="3652091" cy="35687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175" y="1304639"/>
            <a:ext cx="3670017" cy="3556772"/>
          </a:xfrm>
          <a:prstGeom prst="rect">
            <a:avLst/>
          </a:prstGeom>
        </p:spPr>
      </p:pic>
      <p:cxnSp>
        <p:nvCxnSpPr>
          <p:cNvPr id="77" name="Google Shape;1151;p30"/>
          <p:cNvCxnSpPr/>
          <p:nvPr/>
        </p:nvCxnSpPr>
        <p:spPr>
          <a:xfrm>
            <a:off x="1450100" y="944558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32"/>
          <p:cNvSpPr txBox="1">
            <a:spLocks noGrp="1"/>
          </p:cNvSpPr>
          <p:nvPr>
            <p:ph type="title"/>
          </p:nvPr>
        </p:nvSpPr>
        <p:spPr>
          <a:xfrm>
            <a:off x="705949" y="514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200" dirty="0" smtClean="0"/>
              <a:t>Arhitektura rešenja</a:t>
            </a:r>
            <a:endParaRPr sz="3200" b="0" dirty="0">
              <a:solidFill>
                <a:schemeClr val="lt1"/>
              </a:solidFill>
            </a:endParaRPr>
          </a:p>
        </p:txBody>
      </p:sp>
      <p:sp>
        <p:nvSpPr>
          <p:cNvPr id="1289" name="Google Shape;1289;p32"/>
          <p:cNvSpPr/>
          <p:nvPr/>
        </p:nvSpPr>
        <p:spPr>
          <a:xfrm>
            <a:off x="1592965" y="1701010"/>
            <a:ext cx="1600200" cy="114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 smtClean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Procesiranje </a:t>
            </a:r>
            <a:endParaRPr sz="1600" dirty="0"/>
          </a:p>
        </p:txBody>
      </p:sp>
      <p:cxnSp>
        <p:nvCxnSpPr>
          <p:cNvPr id="1301" name="Google Shape;1301;p32"/>
          <p:cNvCxnSpPr>
            <a:stCxn id="1289" idx="5"/>
            <a:endCxn id="60" idx="0"/>
          </p:cNvCxnSpPr>
          <p:nvPr/>
        </p:nvCxnSpPr>
        <p:spPr>
          <a:xfrm>
            <a:off x="2958821" y="2676622"/>
            <a:ext cx="584479" cy="66273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02" name="Google Shape;1302;p32"/>
          <p:cNvCxnSpPr>
            <a:stCxn id="61" idx="3"/>
            <a:endCxn id="60" idx="6"/>
          </p:cNvCxnSpPr>
          <p:nvPr/>
        </p:nvCxnSpPr>
        <p:spPr>
          <a:xfrm flipH="1">
            <a:off x="4343400" y="3541417"/>
            <a:ext cx="429098" cy="36944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03" name="Google Shape;1303;p32"/>
          <p:cNvCxnSpPr>
            <a:stCxn id="62" idx="4"/>
            <a:endCxn id="63" idx="0"/>
          </p:cNvCxnSpPr>
          <p:nvPr/>
        </p:nvCxnSpPr>
        <p:spPr>
          <a:xfrm>
            <a:off x="7353300" y="2800350"/>
            <a:ext cx="342900" cy="80674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04" name="Google Shape;1304;p32"/>
          <p:cNvCxnSpPr>
            <a:stCxn id="59" idx="0"/>
            <a:endCxn id="1289" idx="2"/>
          </p:cNvCxnSpPr>
          <p:nvPr/>
        </p:nvCxnSpPr>
        <p:spPr>
          <a:xfrm flipV="1">
            <a:off x="876300" y="2272510"/>
            <a:ext cx="716665" cy="59323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5" name="Google Shape;1305;p32"/>
          <p:cNvCxnSpPr>
            <a:stCxn id="61" idx="7"/>
            <a:endCxn id="62" idx="2"/>
          </p:cNvCxnSpPr>
          <p:nvPr/>
        </p:nvCxnSpPr>
        <p:spPr>
          <a:xfrm flipV="1">
            <a:off x="6108514" y="2228850"/>
            <a:ext cx="444686" cy="50434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1289;p32"/>
          <p:cNvSpPr/>
          <p:nvPr/>
        </p:nvSpPr>
        <p:spPr>
          <a:xfrm>
            <a:off x="76200" y="2865743"/>
            <a:ext cx="1600200" cy="114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 smtClean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Priprema podataka</a:t>
            </a:r>
            <a:endParaRPr sz="1600" dirty="0"/>
          </a:p>
        </p:txBody>
      </p:sp>
      <p:sp>
        <p:nvSpPr>
          <p:cNvPr id="60" name="Google Shape;1289;p32"/>
          <p:cNvSpPr/>
          <p:nvPr/>
        </p:nvSpPr>
        <p:spPr>
          <a:xfrm>
            <a:off x="2743200" y="3339361"/>
            <a:ext cx="1600200" cy="114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 smtClean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Deljenje podataka</a:t>
            </a:r>
            <a:endParaRPr sz="1600" dirty="0"/>
          </a:p>
        </p:txBody>
      </p:sp>
      <p:sp>
        <p:nvSpPr>
          <p:cNvPr id="61" name="Google Shape;1289;p32"/>
          <p:cNvSpPr/>
          <p:nvPr/>
        </p:nvSpPr>
        <p:spPr>
          <a:xfrm>
            <a:off x="4495800" y="2565805"/>
            <a:ext cx="1889412" cy="114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 smtClean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Izbor/Kreiranje modela</a:t>
            </a:r>
            <a:endParaRPr sz="1600" dirty="0"/>
          </a:p>
        </p:txBody>
      </p:sp>
      <p:sp>
        <p:nvSpPr>
          <p:cNvPr id="62" name="Google Shape;1289;p32"/>
          <p:cNvSpPr/>
          <p:nvPr/>
        </p:nvSpPr>
        <p:spPr>
          <a:xfrm>
            <a:off x="6553200" y="1657350"/>
            <a:ext cx="1600200" cy="114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 smtClean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Trening modela</a:t>
            </a:r>
            <a:endParaRPr sz="1600" dirty="0"/>
          </a:p>
        </p:txBody>
      </p:sp>
      <p:sp>
        <p:nvSpPr>
          <p:cNvPr id="63" name="Google Shape;1289;p32"/>
          <p:cNvSpPr/>
          <p:nvPr/>
        </p:nvSpPr>
        <p:spPr>
          <a:xfrm>
            <a:off x="6896100" y="3607096"/>
            <a:ext cx="1600200" cy="114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 smtClean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Evaluacija modela</a:t>
            </a:r>
            <a:endParaRPr sz="1600" dirty="0"/>
          </a:p>
        </p:txBody>
      </p:sp>
      <p:cxnSp>
        <p:nvCxnSpPr>
          <p:cNvPr id="100" name="Google Shape;1151;p30"/>
          <p:cNvCxnSpPr/>
          <p:nvPr/>
        </p:nvCxnSpPr>
        <p:spPr>
          <a:xfrm>
            <a:off x="3914725" y="1200150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Priprema podataka</a:t>
            </a:r>
            <a:endParaRPr b="0" dirty="0">
              <a:solidFill>
                <a:schemeClr val="lt1"/>
              </a:solidFill>
            </a:endParaRPr>
          </a:p>
        </p:txBody>
      </p:sp>
      <p:sp>
        <p:nvSpPr>
          <p:cNvPr id="22" name="Google Shape;1342;p34"/>
          <p:cNvSpPr txBox="1">
            <a:spLocks/>
          </p:cNvSpPr>
          <p:nvPr/>
        </p:nvSpPr>
        <p:spPr>
          <a:xfrm>
            <a:off x="990600" y="1428750"/>
            <a:ext cx="2993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200"/>
              </a:spcAft>
            </a:pPr>
            <a:endParaRPr lang="en-US" dirty="0"/>
          </a:p>
        </p:txBody>
      </p:sp>
      <p:sp>
        <p:nvSpPr>
          <p:cNvPr id="4" name="Google Shape;1342;p34"/>
          <p:cNvSpPr txBox="1">
            <a:spLocks/>
          </p:cNvSpPr>
          <p:nvPr/>
        </p:nvSpPr>
        <p:spPr>
          <a:xfrm>
            <a:off x="762000" y="1123950"/>
            <a:ext cx="7467600" cy="3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Sa </a:t>
            </a:r>
            <a:r>
              <a:rPr lang="en-US" dirty="0" err="1" smtClean="0">
                <a:solidFill>
                  <a:schemeClr val="tx1"/>
                </a:solidFill>
              </a:rPr>
              <a:t>kaggle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platforme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</a:t>
            </a:r>
            <a:r>
              <a:rPr lang="sr-Latn-RS" dirty="0" smtClean="0">
                <a:solidFill>
                  <a:schemeClr val="tx1"/>
                </a:solidFill>
              </a:rPr>
              <a:t>đite željeni dataset, skinite ga i ubacite na google drive</a:t>
            </a:r>
            <a:endParaRPr lang="sr-Latn-RS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sr-Latn-RS" dirty="0" smtClean="0">
                <a:solidFill>
                  <a:schemeClr val="tx1"/>
                </a:solidFill>
              </a:rPr>
              <a:t>Otvorite google colab</a:t>
            </a:r>
          </a:p>
          <a:p>
            <a:pPr marL="285750" indent="-285750"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sr-Latn-RS" dirty="0" smtClean="0">
                <a:solidFill>
                  <a:schemeClr val="tx1"/>
                </a:solidFill>
              </a:rPr>
              <a:t>Importujte biblioteke koje su nam potrebne: tensorflow, pandas, numpy</a:t>
            </a:r>
          </a:p>
          <a:p>
            <a:pPr marL="285750" indent="-285750"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sr-Latn-RS" dirty="0" smtClean="0">
                <a:solidFill>
                  <a:schemeClr val="tx1"/>
                </a:solidFill>
              </a:rPr>
              <a:t>Unzip folder </a:t>
            </a:r>
            <a:endParaRPr lang="en-US" dirty="0"/>
          </a:p>
          <a:p>
            <a:pPr>
              <a:spcAft>
                <a:spcPts val="1200"/>
              </a:spcAft>
            </a:pPr>
            <a:endParaRPr lang="sr-Latn-RS" dirty="0" smtClean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sr-Latn-RS" dirty="0" smtClean="0">
                <a:solidFill>
                  <a:schemeClr val="tx1"/>
                </a:solidFill>
              </a:rPr>
              <a:t>Učitavanje csv fajla</a:t>
            </a:r>
          </a:p>
          <a:p>
            <a:pPr marL="285750" indent="-285750"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Ø"/>
            </a:pPr>
            <a:endParaRPr lang="sr-Latn-RS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34615"/>
            <a:ext cx="63563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" y="3333750"/>
            <a:ext cx="5381625" cy="140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2;p34"/>
          <p:cNvSpPr txBox="1">
            <a:spLocks/>
          </p:cNvSpPr>
          <p:nvPr/>
        </p:nvSpPr>
        <p:spPr>
          <a:xfrm>
            <a:off x="636494" y="987028"/>
            <a:ext cx="3733799" cy="24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</a:rPr>
              <a:t>Pravimo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listu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putanjama</a:t>
            </a:r>
            <a:r>
              <a:rPr lang="en-US" dirty="0" smtClean="0">
                <a:solidFill>
                  <a:schemeClr val="tx1"/>
                </a:solidFill>
              </a:rPr>
              <a:t> do </a:t>
            </a:r>
            <a:r>
              <a:rPr lang="en-US" dirty="0" err="1" smtClean="0">
                <a:solidFill>
                  <a:schemeClr val="tx1"/>
                </a:solidFill>
              </a:rPr>
              <a:t>svake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slike</a:t>
            </a:r>
            <a:endParaRPr lang="sr-Latn-RS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sr-Latn-RS" dirty="0" smtClean="0">
                <a:solidFill>
                  <a:schemeClr val="tx1"/>
                </a:solidFill>
              </a:rPr>
              <a:t>Zatim pravimo listu sa jedinstvenim </a:t>
            </a:r>
          </a:p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sr-Latn-RS" dirty="0" smtClean="0">
                <a:solidFill>
                  <a:schemeClr val="tx1"/>
                </a:solidFill>
              </a:rPr>
              <a:t>rasama pasa</a:t>
            </a:r>
          </a:p>
          <a:p>
            <a:pPr marL="285750" indent="-285750" fontAlgn="base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</a:rPr>
              <a:t>Pravimo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numpy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niz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</a:t>
            </a:r>
            <a:r>
              <a:rPr lang="en-US" dirty="0">
                <a:solidFill>
                  <a:schemeClr val="tx1"/>
                </a:solidFill>
              </a:rPr>
              <a:t> 10,000+ </a:t>
            </a:r>
            <a:r>
              <a:rPr lang="en-US" dirty="0" err="1" smtClean="0">
                <a:solidFill>
                  <a:schemeClr val="tx1"/>
                </a:solidFill>
              </a:rPr>
              <a:t>podnizova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</a:t>
            </a:r>
            <a:r>
              <a:rPr lang="en-US" dirty="0" smtClean="0">
                <a:solidFill>
                  <a:schemeClr val="tx1"/>
                </a:solidFill>
              </a:rPr>
              <a:t> 120 </a:t>
            </a:r>
            <a:r>
              <a:rPr lang="en-US" dirty="0" err="1" smtClean="0">
                <a:solidFill>
                  <a:schemeClr val="tx1"/>
                </a:solidFill>
              </a:rPr>
              <a:t>pozicija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1200"/>
              </a:spcAft>
              <a:buClr>
                <a:schemeClr val="tx1"/>
              </a:buClr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Ø"/>
            </a:pPr>
            <a:endParaRPr lang="sr-Latn-RS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808" y="3562350"/>
            <a:ext cx="5637019" cy="1264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209" y="1021556"/>
            <a:ext cx="3898618" cy="251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475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38"/>
          <p:cNvSpPr txBox="1">
            <a:spLocks noGrp="1"/>
          </p:cNvSpPr>
          <p:nvPr>
            <p:ph type="title"/>
          </p:nvPr>
        </p:nvSpPr>
        <p:spPr>
          <a:xfrm>
            <a:off x="491400" y="133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Preprocesiranje</a:t>
            </a:r>
            <a:endParaRPr dirty="0"/>
          </a:p>
        </p:txBody>
      </p:sp>
      <p:sp>
        <p:nvSpPr>
          <p:cNvPr id="5" name="Google Shape;1342;p34"/>
          <p:cNvSpPr txBox="1">
            <a:spLocks/>
          </p:cNvSpPr>
          <p:nvPr/>
        </p:nvSpPr>
        <p:spPr>
          <a:xfrm>
            <a:off x="609600" y="982980"/>
            <a:ext cx="7467600" cy="902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err="1">
                <a:solidFill>
                  <a:schemeClr val="tx1"/>
                </a:solidFill>
              </a:rPr>
              <a:t>Posto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nas</a:t>
            </a:r>
            <a:r>
              <a:rPr lang="en-US" dirty="0">
                <a:solidFill>
                  <a:schemeClr val="tx1"/>
                </a:solidFill>
              </a:rPr>
              <a:t> dataset </a:t>
            </a:r>
            <a:r>
              <a:rPr lang="en-US" dirty="0" err="1">
                <a:solidFill>
                  <a:schemeClr val="tx1"/>
                </a:solidFill>
              </a:rPr>
              <a:t>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Kaggle</a:t>
            </a:r>
            <a:r>
              <a:rPr lang="en-US" dirty="0">
                <a:solidFill>
                  <a:schemeClr val="tx1"/>
                </a:solidFill>
              </a:rPr>
              <a:t>-a </a:t>
            </a:r>
            <a:r>
              <a:rPr lang="en-US" dirty="0" err="1">
                <a:solidFill>
                  <a:schemeClr val="tx1"/>
                </a:solidFill>
              </a:rPr>
              <a:t>dolazi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samo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slikama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za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treniranje</a:t>
            </a:r>
            <a:r>
              <a:rPr lang="en-US" dirty="0">
                <a:solidFill>
                  <a:schemeClr val="tx1"/>
                </a:solidFill>
              </a:rPr>
              <a:t> i </a:t>
            </a:r>
            <a:r>
              <a:rPr lang="en-US" dirty="0" err="1">
                <a:solidFill>
                  <a:schemeClr val="tx1"/>
                </a:solidFill>
              </a:rPr>
              <a:t>testiranje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modela</a:t>
            </a:r>
            <a:r>
              <a:rPr lang="en-US" dirty="0">
                <a:solidFill>
                  <a:schemeClr val="tx1"/>
                </a:solidFill>
              </a:rPr>
              <a:t> mi </a:t>
            </a:r>
            <a:r>
              <a:rPr lang="sr-Latn-RS" dirty="0" err="1">
                <a:solidFill>
                  <a:schemeClr val="tx1"/>
                </a:solidFill>
              </a:rPr>
              <a:t>ć</a:t>
            </a:r>
            <a:r>
              <a:rPr lang="en-US" dirty="0" err="1" smtClean="0">
                <a:solidFill>
                  <a:schemeClr val="tx1"/>
                </a:solidFill>
              </a:rPr>
              <a:t>emo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napraciti</a:t>
            </a:r>
            <a:r>
              <a:rPr lang="en-US" dirty="0">
                <a:solidFill>
                  <a:schemeClr val="tx1"/>
                </a:solidFill>
              </a:rPr>
              <a:t> dataset </a:t>
            </a:r>
            <a:r>
              <a:rPr lang="en-US" dirty="0" err="1">
                <a:solidFill>
                  <a:schemeClr val="tx1"/>
                </a:solidFill>
              </a:rPr>
              <a:t>za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validaciju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sr-Latn-RS" dirty="0" smtClean="0">
                <a:solidFill>
                  <a:schemeClr val="tx1"/>
                </a:solidFill>
              </a:rPr>
              <a:t>Kreiranje funkcije za procesiranje slike</a:t>
            </a:r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Ø"/>
            </a:pPr>
            <a:endParaRPr lang="sr-Latn-RS" dirty="0" smtClean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 algn="ctr">
              <a:spcAft>
                <a:spcPts val="1200"/>
              </a:spcAft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0560" y="1885950"/>
            <a:ext cx="7848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chemeClr val="tx1"/>
                </a:solidFill>
              </a:rPr>
              <a:t>Funkcija za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prepro</a:t>
            </a:r>
            <a:r>
              <a:rPr lang="sr-Latn-RS" dirty="0" smtClean="0">
                <a:solidFill>
                  <a:schemeClr val="tx1"/>
                </a:solidFill>
              </a:rPr>
              <a:t>cesiranje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slik</a:t>
            </a:r>
            <a:r>
              <a:rPr lang="sr-Latn-R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</a:rPr>
              <a:t>Uzeti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putanju</a:t>
            </a:r>
            <a:r>
              <a:rPr lang="en-US" dirty="0">
                <a:solidFill>
                  <a:schemeClr val="tx1"/>
                </a:solidFill>
              </a:rPr>
              <a:t> do </a:t>
            </a:r>
            <a:r>
              <a:rPr lang="en-US" dirty="0" err="1">
                <a:solidFill>
                  <a:schemeClr val="tx1"/>
                </a:solidFill>
              </a:rPr>
              <a:t>slike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kao</a:t>
            </a:r>
            <a:r>
              <a:rPr lang="en-US" dirty="0">
                <a:solidFill>
                  <a:schemeClr val="tx1"/>
                </a:solidFill>
              </a:rPr>
              <a:t> input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</a:rPr>
              <a:t>Koristeci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TensorFlow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za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čitanje </a:t>
            </a:r>
            <a:r>
              <a:rPr lang="en-US" dirty="0" err="1" smtClean="0">
                <a:solidFill>
                  <a:schemeClr val="tx1"/>
                </a:solidFill>
              </a:rPr>
              <a:t>fajla</a:t>
            </a:r>
            <a:r>
              <a:rPr lang="sr-Latn-R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sa</a:t>
            </a:r>
            <a:r>
              <a:rPr lang="sr-Latn-RS" dirty="0" smtClean="0">
                <a:solidFill>
                  <a:schemeClr val="tx1"/>
                </a:solidFill>
              </a:rPr>
              <a:t>č</a:t>
            </a:r>
            <a:r>
              <a:rPr lang="en-US" dirty="0" err="1" smtClean="0">
                <a:solidFill>
                  <a:schemeClr val="tx1"/>
                </a:solidFill>
              </a:rPr>
              <a:t>uvati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ga</a:t>
            </a:r>
            <a:r>
              <a:rPr lang="en-US" dirty="0">
                <a:solidFill>
                  <a:schemeClr val="tx1"/>
                </a:solidFill>
              </a:rPr>
              <a:t> u </a:t>
            </a:r>
            <a:r>
              <a:rPr lang="en-US" dirty="0" err="1">
                <a:solidFill>
                  <a:schemeClr val="tx1"/>
                </a:solidFill>
              </a:rPr>
              <a:t>variabli</a:t>
            </a:r>
            <a:r>
              <a:rPr lang="en-US" dirty="0">
                <a:solidFill>
                  <a:schemeClr val="tx1"/>
                </a:solidFill>
              </a:rPr>
              <a:t> `image`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</a:rPr>
              <a:t>Pretvoriti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</a:t>
            </a:r>
            <a:r>
              <a:rPr lang="sr-Latn-RS" dirty="0" smtClean="0">
                <a:solidFill>
                  <a:schemeClr val="tx1"/>
                </a:solidFill>
              </a:rPr>
              <a:t>š</a:t>
            </a:r>
            <a:r>
              <a:rPr lang="en-US" dirty="0" smtClean="0">
                <a:solidFill>
                  <a:schemeClr val="tx1"/>
                </a:solidFill>
              </a:rPr>
              <a:t>u </a:t>
            </a:r>
            <a:r>
              <a:rPr lang="en-US" dirty="0" err="1">
                <a:solidFill>
                  <a:schemeClr val="tx1"/>
                </a:solidFill>
              </a:rPr>
              <a:t>sliku</a:t>
            </a:r>
            <a:r>
              <a:rPr lang="en-US" dirty="0">
                <a:solidFill>
                  <a:schemeClr val="tx1"/>
                </a:solidFill>
              </a:rPr>
              <a:t> (jpeg) u Tensor (tensor </a:t>
            </a:r>
            <a:r>
              <a:rPr lang="en-US" dirty="0" err="1">
                <a:solidFill>
                  <a:schemeClr val="tx1"/>
                </a:solidFill>
              </a:rPr>
              <a:t>vektor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</a:t>
            </a:r>
            <a:r>
              <a:rPr lang="en-US" dirty="0">
                <a:solidFill>
                  <a:schemeClr val="tx1"/>
                </a:solidFill>
              </a:rPr>
              <a:t> vise </a:t>
            </a:r>
            <a:r>
              <a:rPr lang="en-US" dirty="0" err="1">
                <a:solidFill>
                  <a:schemeClr val="tx1"/>
                </a:solidFill>
              </a:rPr>
              <a:t>dimenzija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matrica</a:t>
            </a:r>
            <a:r>
              <a:rPr lang="en-US" dirty="0" smtClean="0">
                <a:solidFill>
                  <a:schemeClr val="tx1"/>
                </a:solidFill>
              </a:rPr>
              <a:t> 3D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</a:rPr>
              <a:t>Normalizacija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slike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pretvoriti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svaki</a:t>
            </a:r>
            <a:r>
              <a:rPr lang="en-US" dirty="0">
                <a:solidFill>
                  <a:schemeClr val="tx1"/>
                </a:solidFill>
              </a:rPr>
              <a:t> pixel </a:t>
            </a:r>
            <a:r>
              <a:rPr lang="en-US" dirty="0" err="1">
                <a:solidFill>
                  <a:schemeClr val="tx1"/>
                </a:solidFill>
              </a:rPr>
              <a:t>iz</a:t>
            </a:r>
            <a:r>
              <a:rPr lang="en-US" dirty="0">
                <a:solidFill>
                  <a:schemeClr val="tx1"/>
                </a:solidFill>
              </a:rPr>
              <a:t> 0-255 u 0-1) - to </a:t>
            </a:r>
            <a:r>
              <a:rPr lang="en-US" dirty="0" err="1">
                <a:solidFill>
                  <a:schemeClr val="tx1"/>
                </a:solidFill>
              </a:rPr>
              <a:t>radimo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zato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sto</a:t>
            </a:r>
            <a:r>
              <a:rPr lang="en-US" dirty="0">
                <a:solidFill>
                  <a:schemeClr val="tx1"/>
                </a:solidFill>
              </a:rPr>
              <a:t> model </a:t>
            </a:r>
            <a:r>
              <a:rPr lang="en-US" dirty="0" err="1">
                <a:solidFill>
                  <a:schemeClr val="tx1"/>
                </a:solidFill>
              </a:rPr>
              <a:t>mnogo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bolje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manjim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brojevima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svaki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piksel</a:t>
            </a:r>
            <a:r>
              <a:rPr lang="en-US" dirty="0">
                <a:solidFill>
                  <a:schemeClr val="tx1"/>
                </a:solidFill>
              </a:rPr>
              <a:t> se deli </a:t>
            </a:r>
            <a:r>
              <a:rPr lang="en-US" dirty="0" err="1">
                <a:solidFill>
                  <a:schemeClr val="tx1"/>
                </a:solidFill>
              </a:rPr>
              <a:t>sa</a:t>
            </a:r>
            <a:r>
              <a:rPr lang="en-US" dirty="0">
                <a:solidFill>
                  <a:schemeClr val="tx1"/>
                </a:solidFill>
              </a:rPr>
              <a:t> 255)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</a:rPr>
              <a:t>Promeniti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velicinu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slike</a:t>
            </a:r>
            <a:r>
              <a:rPr lang="en-US" dirty="0">
                <a:solidFill>
                  <a:schemeClr val="tx1"/>
                </a:solidFill>
              </a:rPr>
              <a:t> u </a:t>
            </a:r>
            <a:r>
              <a:rPr lang="en-US" dirty="0" err="1">
                <a:solidFill>
                  <a:schemeClr val="tx1"/>
                </a:solidFill>
              </a:rPr>
              <a:t>velicinu</a:t>
            </a:r>
            <a:r>
              <a:rPr lang="en-US" dirty="0">
                <a:solidFill>
                  <a:schemeClr val="tx1"/>
                </a:solidFill>
              </a:rPr>
              <a:t> (224, 224) - da bi </a:t>
            </a:r>
            <a:r>
              <a:rPr lang="en-US" dirty="0" err="1">
                <a:solidFill>
                  <a:schemeClr val="tx1"/>
                </a:solidFill>
              </a:rPr>
              <a:t>svaka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slika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iste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velicine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lak</a:t>
            </a:r>
            <a:r>
              <a:rPr lang="sr-Latn-RS" dirty="0" smtClean="0">
                <a:solidFill>
                  <a:schemeClr val="tx1"/>
                </a:solidFill>
              </a:rPr>
              <a:t>š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treniranja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</a:rPr>
              <a:t>Vratiti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preprocesiranu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sliku</a:t>
            </a:r>
            <a:r>
              <a:rPr lang="en-US" dirty="0">
                <a:solidFill>
                  <a:schemeClr val="tx1"/>
                </a:solidFill>
              </a:rPr>
              <a:t> `image`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3803</TotalTime>
  <Words>540</Words>
  <Application>Microsoft Office PowerPoint</Application>
  <PresentationFormat>On-screen Show (16:9)</PresentationFormat>
  <Paragraphs>79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Barlow Condensed SemiBold</vt:lpstr>
      <vt:lpstr>Montserrat</vt:lpstr>
      <vt:lpstr>Anaheim</vt:lpstr>
      <vt:lpstr>Barlow</vt:lpstr>
      <vt:lpstr>Barlow Condensed</vt:lpstr>
      <vt:lpstr>Wingdings</vt:lpstr>
      <vt:lpstr>Software Developer Engineer Job Description by Slidesgo</vt:lpstr>
      <vt:lpstr>Klasifikacija rasa pasa korišćenjem TensorFlow biblioteke</vt:lpstr>
      <vt:lpstr>PowerPoint Presentation</vt:lpstr>
      <vt:lpstr>Problem klasifikacije pasa</vt:lpstr>
      <vt:lpstr>TensorFlow</vt:lpstr>
      <vt:lpstr>PowerPoint Presentation</vt:lpstr>
      <vt:lpstr>Arhitektura rešenja</vt:lpstr>
      <vt:lpstr>Priprema podataka</vt:lpstr>
      <vt:lpstr>PowerPoint Presentation</vt:lpstr>
      <vt:lpstr>Preprocesiranje</vt:lpstr>
      <vt:lpstr>PowerPoint Presentation</vt:lpstr>
      <vt:lpstr>PowerPoint Presentation</vt:lpstr>
      <vt:lpstr>Izbor/Kreiranje modela</vt:lpstr>
      <vt:lpstr>Trening modela (kreiranje callback-ova) </vt:lpstr>
      <vt:lpstr>Evaluacija modela </vt:lpstr>
      <vt:lpstr>PowerPoint Presentation</vt:lpstr>
      <vt:lpstr>Čuvanje modela</vt:lpstr>
      <vt:lpstr>Učitavanje modela</vt:lpstr>
      <vt:lpstr>Analiza modela nad podacima</vt:lpstr>
      <vt:lpstr>PowerPoint Presentation</vt:lpstr>
      <vt:lpstr>PowerPoint Presentation</vt:lpstr>
      <vt:lpstr>Budući pravci razvoja</vt:lpstr>
      <vt:lpstr>Kako pokrenuti aplikaciju?</vt:lpstr>
      <vt:lpstr>HVALA NA PAŽNJI!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Klasifikacija rasa pasa korišćenjem TensorFlow biblioteke</dc:title>
  <cp:lastModifiedBy>Jovana PC</cp:lastModifiedBy>
  <cp:revision>29</cp:revision>
  <dcterms:modified xsi:type="dcterms:W3CDTF">2024-12-19T16:35:18Z</dcterms:modified>
</cp:coreProperties>
</file>