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7F5726-5BE0-4756-B6F1-75400FFA4BFB}" type="datetimeFigureOut">
              <a:rPr lang="zh-CN" altLang="en-US" smtClean="0"/>
              <a:t>2021/1/26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3DFD9A-4648-4879-A308-4D37985F12E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75723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989C65-1EFF-43A9-BA36-CA79B83E35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1F2D09D-EDAE-422E-BB6B-350502E5F9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4FD68E-6A94-4480-9E76-84E7D8F7B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7D7A6-57D6-486B-8F3F-03DE50786CF1}" type="datetimeFigureOut">
              <a:rPr lang="zh-CN" altLang="en-US" smtClean="0"/>
              <a:t>2021/1/26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443454-CD57-44D5-983D-F9203E15C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2ACECC-90A1-49AE-9D80-588ADEF0A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DC32C-2570-4768-9B07-87681E7638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2025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45D180-6D40-47C6-856A-1857173B0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EFDF0CF-D625-454C-BF3E-05FEE79065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7BAEAC-1C7B-4B95-A218-3A83B7D5E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7D7A6-57D6-486B-8F3F-03DE50786CF1}" type="datetimeFigureOut">
              <a:rPr lang="zh-CN" altLang="en-US" smtClean="0"/>
              <a:t>2021/1/26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B7E532-ACD6-49ED-8E41-CBFB5236A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152C5B-B5D6-40D3-B855-909612549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DC32C-2570-4768-9B07-87681E7638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2193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5EF25C3-6A99-4C32-B5E9-88DBE995AD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684DEE0-A8AD-4730-A490-8FF8E6024A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88C8CA-96C4-4EF9-A4E0-15E49CAE4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7D7A6-57D6-486B-8F3F-03DE50786CF1}" type="datetimeFigureOut">
              <a:rPr lang="zh-CN" altLang="en-US" smtClean="0"/>
              <a:t>2021/1/26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972DAB-1804-4EA4-9331-9423AE149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D2ACBA-7F92-491A-A319-3B97A9A83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DC32C-2570-4768-9B07-87681E7638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2537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55A445-591D-4FEC-BAA1-FA359D0D1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FEB20F-C85C-4846-9730-EA9E2BDC0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6A5D39-1782-4C29-9A99-34BE4B2A2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7D7A6-57D6-486B-8F3F-03DE50786CF1}" type="datetimeFigureOut">
              <a:rPr lang="zh-CN" altLang="en-US" smtClean="0"/>
              <a:t>2021/1/26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CF8556-9256-4612-B4B2-BDBC7BA33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023196-DFA1-4391-B5D2-86773DEB8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DC32C-2570-4768-9B07-87681E7638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4375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F8B216-D482-418A-9B63-B67B8E11F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D7D39CB-7FFD-424E-BD88-C592794884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E359EF-CFC2-46D8-89B3-7FCD84342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7D7A6-57D6-486B-8F3F-03DE50786CF1}" type="datetimeFigureOut">
              <a:rPr lang="zh-CN" altLang="en-US" smtClean="0"/>
              <a:t>2021/1/26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A716E5-94EF-4505-8014-3E223C7D3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8EFFBA-7A86-48EA-9C6A-67493E982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DC32C-2570-4768-9B07-87681E7638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9488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5E4EBD-779E-45BA-B96E-183729639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685682-4974-4844-B9D1-835D61B6BD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D8090B1-911F-4F3F-9A1D-A6665D3B6B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836CA01-C16F-44FC-B97B-B60251FDA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7D7A6-57D6-486B-8F3F-03DE50786CF1}" type="datetimeFigureOut">
              <a:rPr lang="zh-CN" altLang="en-US" smtClean="0"/>
              <a:t>2021/1/26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2C59CFD-8880-4C8F-AB1B-AA6704820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8F6C30B-F91D-4CF9-88F9-2321B1730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DC32C-2570-4768-9B07-87681E7638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0951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0B4F13-641E-4B02-95EE-B85C75987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6899385-68F8-4BC8-85E7-ED8E7F9B13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F9EB951-71CA-4E10-B996-DEC89FFDF1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C0F897F-BCAD-4B5C-8501-00346B051D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C29043C-A2B8-417C-89A8-B93832285B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095F385-CE81-4130-82C4-AB7FE8E77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7D7A6-57D6-486B-8F3F-03DE50786CF1}" type="datetimeFigureOut">
              <a:rPr lang="zh-CN" altLang="en-US" smtClean="0"/>
              <a:t>2021/1/26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1969E6A-3BF3-418B-BCE2-0BEB8DB47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D87C98D-00F8-41ED-9E15-AC0D8370C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DC32C-2570-4768-9B07-87681E7638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6025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0164C6-BB51-4AC6-80D1-277CE992E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08400F4-5B73-4CFE-A58E-9D68F08BC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7D7A6-57D6-486B-8F3F-03DE50786CF1}" type="datetimeFigureOut">
              <a:rPr lang="zh-CN" altLang="en-US" smtClean="0"/>
              <a:t>2021/1/26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8C67BCF-83F6-432E-90E0-50E434616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2C3DA10-6183-465F-8AB1-8D3C80E76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DC32C-2570-4768-9B07-87681E7638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6706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E0E810B-96F2-47A5-AE60-C451F24D9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7D7A6-57D6-486B-8F3F-03DE50786CF1}" type="datetimeFigureOut">
              <a:rPr lang="zh-CN" altLang="en-US" smtClean="0"/>
              <a:t>2021/1/26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CF979C3-04A2-4637-BE6B-8940FBDD0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BFEA46C-B72F-47BF-93E6-7718E3837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DC32C-2570-4768-9B07-87681E7638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6262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5579AF-2FB7-4D72-B5C1-EEC7A34EF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35DD8C-8F75-48B4-A6F5-4197C7AA6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15270D6-5591-4859-8735-967E60FF93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6A058CF-51C3-49C5-8188-DD89535C4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7D7A6-57D6-486B-8F3F-03DE50786CF1}" type="datetimeFigureOut">
              <a:rPr lang="zh-CN" altLang="en-US" smtClean="0"/>
              <a:t>2021/1/26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AD50F4F-9376-4100-8F32-99F9E63D0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717F18D-1845-46CC-B894-22807D680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DC32C-2570-4768-9B07-87681E7638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8707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A174E2-20DC-434B-A06A-52C354C11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16A2EB9-70AD-4D82-8125-8B4DDA6EA0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96ED448-0F06-4D6C-BE8B-0FC8748865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6406D1C-9C23-4C22-9BD5-B84B08EC4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7D7A6-57D6-486B-8F3F-03DE50786CF1}" type="datetimeFigureOut">
              <a:rPr lang="zh-CN" altLang="en-US" smtClean="0"/>
              <a:t>2021/1/26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8E40E5F-0FBC-429D-BED9-38BD8C5CC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2FC09F9-14F1-4ADF-9AC8-3BB3DAD07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DC32C-2570-4768-9B07-87681E7638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1449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97D8E76-37C5-4EFA-AF37-B7A564A64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5F8B22D-C2E3-479F-93CC-042679D0DD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0E5A94-AE36-4870-BCD0-03D352728F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57D7A6-57D6-486B-8F3F-03DE50786CF1}" type="datetimeFigureOut">
              <a:rPr lang="zh-CN" altLang="en-US" smtClean="0"/>
              <a:t>2021/1/26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5DDEF5-89DA-431E-851D-A55E34433E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706CAD-EFB5-44DE-BCD7-0390E9771E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6DC32C-2570-4768-9B07-87681E7638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9630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Relationship Id="rId9" Type="http://schemas.openxmlformats.org/officeDocument/2006/relationships/image" Target="../media/image5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45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12" Type="http://schemas.openxmlformats.org/officeDocument/2006/relationships/image" Target="../media/image44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png"/><Relationship Id="rId11" Type="http://schemas.openxmlformats.org/officeDocument/2006/relationships/image" Target="../media/image43.png"/><Relationship Id="rId5" Type="http://schemas.openxmlformats.org/officeDocument/2006/relationships/image" Target="../media/image37.png"/><Relationship Id="rId15" Type="http://schemas.openxmlformats.org/officeDocument/2006/relationships/image" Target="../media/image47.png"/><Relationship Id="rId10" Type="http://schemas.openxmlformats.org/officeDocument/2006/relationships/image" Target="../media/image42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Relationship Id="rId14" Type="http://schemas.openxmlformats.org/officeDocument/2006/relationships/image" Target="../media/image4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836D4CC-A90D-4E41-B89E-28EBB6D91EA4}"/>
              </a:ext>
            </a:extLst>
          </p:cNvPr>
          <p:cNvSpPr/>
          <p:nvPr/>
        </p:nvSpPr>
        <p:spPr>
          <a:xfrm>
            <a:off x="8239760" y="767080"/>
            <a:ext cx="1361440" cy="53238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A51F64D-83D5-4303-9149-C9811B3C1B11}"/>
              </a:ext>
            </a:extLst>
          </p:cNvPr>
          <p:cNvSpPr txBox="1"/>
          <p:nvPr/>
        </p:nvSpPr>
        <p:spPr>
          <a:xfrm>
            <a:off x="7675880" y="285234"/>
            <a:ext cx="3566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JetBrains Mono ExtraBold" panose="02000009000000000000" pitchFamily="49" charset="0"/>
                <a:cs typeface="JetBrains Mono ExtraBold" panose="02000009000000000000" pitchFamily="49" charset="0"/>
              </a:rPr>
              <a:t>Physical Memory</a:t>
            </a:r>
            <a:endParaRPr lang="zh-CN" altLang="en-US" dirty="0">
              <a:latin typeface="JetBrains Mono ExtraBold" panose="02000009000000000000" pitchFamily="49" charset="0"/>
              <a:cs typeface="JetBrains Mono ExtraBold" panose="02000009000000000000" pitchFamily="49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855DDB2-3EC3-4F21-A542-CCB00FD43807}"/>
              </a:ext>
            </a:extLst>
          </p:cNvPr>
          <p:cNvSpPr/>
          <p:nvPr/>
        </p:nvSpPr>
        <p:spPr>
          <a:xfrm>
            <a:off x="8229600" y="767080"/>
            <a:ext cx="1381760" cy="1360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JetBrains Mono ExtraBold" panose="02000009000000000000" pitchFamily="49" charset="0"/>
                <a:cs typeface="JetBrains Mono ExtraBold" panose="02000009000000000000" pitchFamily="49" charset="0"/>
              </a:rPr>
              <a:t>Kernel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  <a:latin typeface="JetBrains Mono ExtraBold" panose="02000009000000000000" pitchFamily="49" charset="0"/>
                <a:cs typeface="JetBrains Mono ExtraBold" panose="02000009000000000000" pitchFamily="49" charset="0"/>
              </a:rPr>
              <a:t>Reserved</a:t>
            </a:r>
            <a:endParaRPr lang="zh-CN" altLang="en-US" dirty="0">
              <a:solidFill>
                <a:schemeClr val="tx1"/>
              </a:solidFill>
              <a:latin typeface="JetBrains Mono ExtraBold" panose="02000009000000000000" pitchFamily="49" charset="0"/>
              <a:cs typeface="JetBrains Mono ExtraBold" panose="02000009000000000000" pitchFamily="49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E0F4CAC-218D-47FA-9BEC-27CD77E45D89}"/>
              </a:ext>
            </a:extLst>
          </p:cNvPr>
          <p:cNvSpPr/>
          <p:nvPr/>
        </p:nvSpPr>
        <p:spPr>
          <a:xfrm>
            <a:off x="2951480" y="767080"/>
            <a:ext cx="1361440" cy="53238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0CD6378-1AF9-4123-AD60-8561347E3E48}"/>
              </a:ext>
            </a:extLst>
          </p:cNvPr>
          <p:cNvSpPr txBox="1"/>
          <p:nvPr/>
        </p:nvSpPr>
        <p:spPr>
          <a:xfrm>
            <a:off x="2463800" y="285234"/>
            <a:ext cx="3088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JetBrains Mono ExtraBold" panose="02000009000000000000" pitchFamily="49" charset="0"/>
                <a:cs typeface="JetBrains Mono ExtraBold" panose="02000009000000000000" pitchFamily="49" charset="0"/>
              </a:rPr>
              <a:t>Address Space 0</a:t>
            </a:r>
            <a:endParaRPr lang="zh-CN" altLang="en-US" dirty="0">
              <a:latin typeface="JetBrains Mono ExtraBold" panose="02000009000000000000" pitchFamily="49" charset="0"/>
              <a:cs typeface="JetBrains Mono ExtraBold" panose="02000009000000000000" pitchFamily="49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F450007-A218-417C-9B7A-0B6C7D55A3CE}"/>
              </a:ext>
            </a:extLst>
          </p:cNvPr>
          <p:cNvSpPr/>
          <p:nvPr/>
        </p:nvSpPr>
        <p:spPr>
          <a:xfrm>
            <a:off x="2951480" y="5044440"/>
            <a:ext cx="1361440" cy="104648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JetBrains Mono ExtraBold" panose="02000009000000000000" pitchFamily="49" charset="0"/>
                <a:cs typeface="JetBrains Mono ExtraBold" panose="02000009000000000000" pitchFamily="49" charset="0"/>
              </a:rPr>
              <a:t>App0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  <a:latin typeface="JetBrains Mono ExtraBold" panose="02000009000000000000" pitchFamily="49" charset="0"/>
                <a:cs typeface="JetBrains Mono ExtraBold" panose="02000009000000000000" pitchFamily="49" charset="0"/>
              </a:rPr>
              <a:t>Data</a:t>
            </a:r>
            <a:endParaRPr lang="zh-CN" altLang="en-US" dirty="0">
              <a:solidFill>
                <a:schemeClr val="tx1"/>
              </a:solidFill>
              <a:latin typeface="JetBrains Mono ExtraBold" panose="02000009000000000000" pitchFamily="49" charset="0"/>
              <a:cs typeface="JetBrains Mono ExtraBold" panose="02000009000000000000" pitchFamily="49" charset="0"/>
            </a:endParaRP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F4FFBDCD-2BB9-4552-8D76-1E97CCC2E539}"/>
              </a:ext>
            </a:extLst>
          </p:cNvPr>
          <p:cNvCxnSpPr/>
          <p:nvPr/>
        </p:nvCxnSpPr>
        <p:spPr>
          <a:xfrm>
            <a:off x="2463800" y="5334000"/>
            <a:ext cx="4876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66A99789-3BBA-4228-BBBA-749C8004521D}"/>
              </a:ext>
            </a:extLst>
          </p:cNvPr>
          <p:cNvSpPr/>
          <p:nvPr/>
        </p:nvSpPr>
        <p:spPr>
          <a:xfrm>
            <a:off x="8239760" y="2707640"/>
            <a:ext cx="1361440" cy="104648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JetBrains Mono ExtraBold" panose="02000009000000000000" pitchFamily="49" charset="0"/>
                <a:cs typeface="JetBrains Mono ExtraBold" panose="02000009000000000000" pitchFamily="49" charset="0"/>
              </a:rPr>
              <a:t>App0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  <a:latin typeface="JetBrains Mono ExtraBold" panose="02000009000000000000" pitchFamily="49" charset="0"/>
                <a:cs typeface="JetBrains Mono ExtraBold" panose="02000009000000000000" pitchFamily="49" charset="0"/>
              </a:rPr>
              <a:t>Data</a:t>
            </a:r>
            <a:endParaRPr lang="zh-CN" altLang="en-US" dirty="0">
              <a:solidFill>
                <a:schemeClr val="tx1"/>
              </a:solidFill>
              <a:latin typeface="JetBrains Mono ExtraBold" panose="02000009000000000000" pitchFamily="49" charset="0"/>
              <a:cs typeface="JetBrains Mono ExtraBold" panose="02000009000000000000" pitchFamily="49" charset="0"/>
            </a:endParaRP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DDEE7C0B-4D1E-4175-B1BD-A4594A1A4436}"/>
              </a:ext>
            </a:extLst>
          </p:cNvPr>
          <p:cNvCxnSpPr/>
          <p:nvPr/>
        </p:nvCxnSpPr>
        <p:spPr>
          <a:xfrm>
            <a:off x="7752080" y="2997200"/>
            <a:ext cx="4876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ED3577AA-5C8B-4A3E-8E9C-E909C6902D93}"/>
              </a:ext>
            </a:extLst>
          </p:cNvPr>
          <p:cNvSpPr/>
          <p:nvPr/>
        </p:nvSpPr>
        <p:spPr>
          <a:xfrm>
            <a:off x="8239760" y="3866634"/>
            <a:ext cx="1361440" cy="104648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JetBrains Mono ExtraBold" panose="02000009000000000000" pitchFamily="49" charset="0"/>
                <a:cs typeface="JetBrains Mono ExtraBold" panose="02000009000000000000" pitchFamily="49" charset="0"/>
              </a:rPr>
              <a:t>App1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  <a:latin typeface="JetBrains Mono ExtraBold" panose="02000009000000000000" pitchFamily="49" charset="0"/>
                <a:cs typeface="JetBrains Mono ExtraBold" panose="02000009000000000000" pitchFamily="49" charset="0"/>
              </a:rPr>
              <a:t>Data</a:t>
            </a:r>
            <a:endParaRPr lang="zh-CN" altLang="en-US" dirty="0">
              <a:solidFill>
                <a:schemeClr val="tx1"/>
              </a:solidFill>
              <a:latin typeface="JetBrains Mono ExtraBold" panose="02000009000000000000" pitchFamily="49" charset="0"/>
              <a:cs typeface="JetBrains Mono ExtraBold" panose="02000009000000000000" pitchFamily="49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EFF8C617-7B58-48BB-9DE0-5F66F872F4C3}"/>
              </a:ext>
            </a:extLst>
          </p:cNvPr>
          <p:cNvSpPr/>
          <p:nvPr/>
        </p:nvSpPr>
        <p:spPr>
          <a:xfrm>
            <a:off x="8239760" y="5044440"/>
            <a:ext cx="1361440" cy="104648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JetBrains Mono ExtraBold" panose="02000009000000000000" pitchFamily="49" charset="0"/>
                <a:cs typeface="JetBrains Mono ExtraBold" panose="02000009000000000000" pitchFamily="49" charset="0"/>
              </a:rPr>
              <a:t>App2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  <a:latin typeface="JetBrains Mono ExtraBold" panose="02000009000000000000" pitchFamily="49" charset="0"/>
                <a:cs typeface="JetBrains Mono ExtraBold" panose="02000009000000000000" pitchFamily="49" charset="0"/>
              </a:rPr>
              <a:t>Data</a:t>
            </a:r>
            <a:endParaRPr lang="zh-CN" altLang="en-US" dirty="0">
              <a:solidFill>
                <a:schemeClr val="tx1"/>
              </a:solidFill>
              <a:latin typeface="JetBrains Mono ExtraBold" panose="02000009000000000000" pitchFamily="49" charset="0"/>
              <a:cs typeface="JetBrains Mono ExtraBold" panose="02000009000000000000" pitchFamily="49" charset="0"/>
            </a:endParaRP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8A74DFE4-D387-4B5A-B3DD-6D7C04EA83CE}"/>
              </a:ext>
            </a:extLst>
          </p:cNvPr>
          <p:cNvSpPr/>
          <p:nvPr/>
        </p:nvSpPr>
        <p:spPr>
          <a:xfrm>
            <a:off x="330200" y="4796497"/>
            <a:ext cx="2123440" cy="107500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JetBrains Mono ExtraBold" panose="02000009000000000000" pitchFamily="49" charset="0"/>
                <a:cs typeface="JetBrains Mono ExtraBold" panose="02000009000000000000" pitchFamily="49" charset="0"/>
              </a:rPr>
              <a:t>Virtual</a:t>
            </a:r>
          </a:p>
          <a:p>
            <a:pPr algn="ctr"/>
            <a:r>
              <a:rPr lang="en-US" altLang="zh-CN" dirty="0">
                <a:latin typeface="JetBrains Mono ExtraBold" panose="02000009000000000000" pitchFamily="49" charset="0"/>
                <a:cs typeface="JetBrains Mono ExtraBold" panose="02000009000000000000" pitchFamily="49" charset="0"/>
              </a:rPr>
              <a:t>Address</a:t>
            </a:r>
            <a:endParaRPr lang="zh-CN" altLang="en-US" dirty="0">
              <a:latin typeface="JetBrains Mono ExtraBold" panose="02000009000000000000" pitchFamily="49" charset="0"/>
              <a:cs typeface="JetBrains Mono ExtraBold" panose="02000009000000000000" pitchFamily="49" charset="0"/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662B6CB6-D8DA-4199-B388-7EC7A44FB0CC}"/>
              </a:ext>
            </a:extLst>
          </p:cNvPr>
          <p:cNvSpPr/>
          <p:nvPr/>
        </p:nvSpPr>
        <p:spPr>
          <a:xfrm>
            <a:off x="5618480" y="2459697"/>
            <a:ext cx="2123440" cy="1075005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JetBrains Mono ExtraBold" panose="02000009000000000000" pitchFamily="49" charset="0"/>
                <a:cs typeface="JetBrains Mono ExtraBold" panose="02000009000000000000" pitchFamily="49" charset="0"/>
              </a:rPr>
              <a:t>Physical</a:t>
            </a:r>
          </a:p>
          <a:p>
            <a:pPr algn="ctr"/>
            <a:r>
              <a:rPr lang="en-US" altLang="zh-CN" dirty="0">
                <a:latin typeface="JetBrains Mono ExtraBold" panose="02000009000000000000" pitchFamily="49" charset="0"/>
                <a:cs typeface="JetBrains Mono ExtraBold" panose="02000009000000000000" pitchFamily="49" charset="0"/>
              </a:rPr>
              <a:t>Address</a:t>
            </a:r>
            <a:endParaRPr lang="zh-CN" altLang="en-US" dirty="0">
              <a:latin typeface="JetBrains Mono ExtraBold" panose="02000009000000000000" pitchFamily="49" charset="0"/>
              <a:cs typeface="JetBrains Mono ExtraBold" panose="02000009000000000000" pitchFamily="49" charset="0"/>
            </a:endParaRP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EA72A8A3-CC2B-41A4-8FF9-5C9E3F8EA582}"/>
              </a:ext>
            </a:extLst>
          </p:cNvPr>
          <p:cNvSpPr/>
          <p:nvPr/>
        </p:nvSpPr>
        <p:spPr>
          <a:xfrm>
            <a:off x="4917440" y="5333999"/>
            <a:ext cx="2824480" cy="145288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JetBrains Mono ExtraBold" panose="02000009000000000000" pitchFamily="49" charset="0"/>
                <a:cs typeface="JetBrains Mono ExtraBold" panose="02000009000000000000" pitchFamily="49" charset="0"/>
              </a:rPr>
              <a:t>MMU</a:t>
            </a:r>
            <a:endParaRPr lang="zh-CN" altLang="en-US" dirty="0">
              <a:solidFill>
                <a:schemeClr val="tx1"/>
              </a:solidFill>
              <a:latin typeface="JetBrains Mono ExtraBold" panose="02000009000000000000" pitchFamily="49" charset="0"/>
              <a:cs typeface="JetBrains Mono ExtraBold" panose="02000009000000000000" pitchFamily="49" charset="0"/>
            </a:endParaRPr>
          </a:p>
        </p:txBody>
      </p:sp>
      <p:sp>
        <p:nvSpPr>
          <p:cNvPr id="25" name="任意多边形: 形状 24">
            <a:extLst>
              <a:ext uri="{FF2B5EF4-FFF2-40B4-BE49-F238E27FC236}">
                <a16:creationId xmlns:a16="http://schemas.microsoft.com/office/drawing/2014/main" id="{0C5AAC47-0B81-450A-BEB9-7C39EEC31996}"/>
              </a:ext>
            </a:extLst>
          </p:cNvPr>
          <p:cNvSpPr/>
          <p:nvPr/>
        </p:nvSpPr>
        <p:spPr>
          <a:xfrm>
            <a:off x="1463040" y="5892800"/>
            <a:ext cx="3474720" cy="460689"/>
          </a:xfrm>
          <a:custGeom>
            <a:avLst/>
            <a:gdLst>
              <a:gd name="connsiteX0" fmla="*/ 0 w 3474720"/>
              <a:gd name="connsiteY0" fmla="*/ 0 h 460689"/>
              <a:gd name="connsiteX1" fmla="*/ 1574800 w 3474720"/>
              <a:gd name="connsiteY1" fmla="*/ 457200 h 460689"/>
              <a:gd name="connsiteX2" fmla="*/ 3474720 w 3474720"/>
              <a:gd name="connsiteY2" fmla="*/ 213360 h 460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74720" h="460689">
                <a:moveTo>
                  <a:pt x="0" y="0"/>
                </a:moveTo>
                <a:cubicBezTo>
                  <a:pt x="497840" y="210820"/>
                  <a:pt x="995680" y="421640"/>
                  <a:pt x="1574800" y="457200"/>
                </a:cubicBezTo>
                <a:cubicBezTo>
                  <a:pt x="2153920" y="492760"/>
                  <a:pt x="3154680" y="245533"/>
                  <a:pt x="3474720" y="213360"/>
                </a:cubicBezTo>
              </a:path>
            </a:pathLst>
          </a:cu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: 形状 25">
            <a:extLst>
              <a:ext uri="{FF2B5EF4-FFF2-40B4-BE49-F238E27FC236}">
                <a16:creationId xmlns:a16="http://schemas.microsoft.com/office/drawing/2014/main" id="{0C9794C4-5842-4E0F-B7F9-8F2190E7547B}"/>
              </a:ext>
            </a:extLst>
          </p:cNvPr>
          <p:cNvSpPr/>
          <p:nvPr/>
        </p:nvSpPr>
        <p:spPr>
          <a:xfrm>
            <a:off x="6156960" y="3525520"/>
            <a:ext cx="1245049" cy="1828800"/>
          </a:xfrm>
          <a:custGeom>
            <a:avLst/>
            <a:gdLst>
              <a:gd name="connsiteX0" fmla="*/ 0 w 1245049"/>
              <a:gd name="connsiteY0" fmla="*/ 1828800 h 1828800"/>
              <a:gd name="connsiteX1" fmla="*/ 1229360 w 1245049"/>
              <a:gd name="connsiteY1" fmla="*/ 1046480 h 1828800"/>
              <a:gd name="connsiteX2" fmla="*/ 741680 w 1245049"/>
              <a:gd name="connsiteY2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45049" h="1828800">
                <a:moveTo>
                  <a:pt x="0" y="1828800"/>
                </a:moveTo>
                <a:cubicBezTo>
                  <a:pt x="552873" y="1590040"/>
                  <a:pt x="1105747" y="1351280"/>
                  <a:pt x="1229360" y="1046480"/>
                </a:cubicBezTo>
                <a:cubicBezTo>
                  <a:pt x="1352973" y="741680"/>
                  <a:pt x="704427" y="176107"/>
                  <a:pt x="741680" y="0"/>
                </a:cubicBezTo>
              </a:path>
            </a:pathLst>
          </a:cu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流程图: 决策 27">
            <a:extLst>
              <a:ext uri="{FF2B5EF4-FFF2-40B4-BE49-F238E27FC236}">
                <a16:creationId xmlns:a16="http://schemas.microsoft.com/office/drawing/2014/main" id="{237D03A1-FEEB-4C09-B232-EB7381A079C5}"/>
              </a:ext>
            </a:extLst>
          </p:cNvPr>
          <p:cNvSpPr/>
          <p:nvPr/>
        </p:nvSpPr>
        <p:spPr>
          <a:xfrm>
            <a:off x="401320" y="1922194"/>
            <a:ext cx="1981200" cy="1075005"/>
          </a:xfrm>
          <a:prstGeom prst="flowChartDecision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JetBrains Mono ExtraBold" panose="02000009000000000000" pitchFamily="49" charset="0"/>
                <a:cs typeface="JetBrains Mono ExtraBold" panose="02000009000000000000" pitchFamily="49" charset="0"/>
              </a:rPr>
              <a:t>App0</a:t>
            </a:r>
            <a:endParaRPr lang="zh-CN" altLang="en-US" dirty="0">
              <a:solidFill>
                <a:schemeClr val="tx1"/>
              </a:solidFill>
              <a:latin typeface="JetBrains Mono ExtraBold" panose="02000009000000000000" pitchFamily="49" charset="0"/>
              <a:cs typeface="JetBrains Mono ExtraBold" panose="02000009000000000000" pitchFamily="49" charset="0"/>
            </a:endParaRP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9FC442E2-CAA0-4672-8DAE-D6D5C598C388}"/>
              </a:ext>
            </a:extLst>
          </p:cNvPr>
          <p:cNvCxnSpPr>
            <a:stCxn id="28" idx="2"/>
            <a:endCxn id="20" idx="0"/>
          </p:cNvCxnSpPr>
          <p:nvPr/>
        </p:nvCxnSpPr>
        <p:spPr>
          <a:xfrm>
            <a:off x="1391920" y="2997199"/>
            <a:ext cx="0" cy="1799298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1" name="矩形 30">
            <a:extLst>
              <a:ext uri="{FF2B5EF4-FFF2-40B4-BE49-F238E27FC236}">
                <a16:creationId xmlns:a16="http://schemas.microsoft.com/office/drawing/2014/main" id="{233074E7-5835-46C7-8CB3-977B2C0E3C07}"/>
              </a:ext>
            </a:extLst>
          </p:cNvPr>
          <p:cNvSpPr/>
          <p:nvPr/>
        </p:nvSpPr>
        <p:spPr>
          <a:xfrm>
            <a:off x="178254" y="3492504"/>
            <a:ext cx="2433315" cy="80868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2">
                    <a:lumMod val="75000"/>
                  </a:schemeClr>
                </a:solidFill>
                <a:latin typeface="JetBrains Mono ExtraBold" panose="02000009000000000000" pitchFamily="49" charset="0"/>
                <a:cs typeface="JetBrains Mono ExtraBold" panose="02000009000000000000" pitchFamily="49" charset="0"/>
              </a:rPr>
              <a:t>[1]Access Memory</a:t>
            </a:r>
            <a:endParaRPr lang="zh-CN" altLang="en-US" dirty="0">
              <a:solidFill>
                <a:schemeClr val="bg2">
                  <a:lumMod val="75000"/>
                </a:schemeClr>
              </a:solidFill>
              <a:latin typeface="JetBrains Mono ExtraBold" panose="02000009000000000000" pitchFamily="49" charset="0"/>
              <a:cs typeface="JetBrains Mono ExtraBold" panose="02000009000000000000" pitchFamily="49" charset="0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AB95122E-CE9B-4365-A1F8-293D9395826E}"/>
              </a:ext>
            </a:extLst>
          </p:cNvPr>
          <p:cNvSpPr/>
          <p:nvPr/>
        </p:nvSpPr>
        <p:spPr>
          <a:xfrm>
            <a:off x="6271036" y="4301192"/>
            <a:ext cx="1724884" cy="80868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2">
                    <a:lumMod val="75000"/>
                  </a:schemeClr>
                </a:solidFill>
                <a:latin typeface="JetBrains Mono ExtraBold" panose="02000009000000000000" pitchFamily="49" charset="0"/>
                <a:cs typeface="JetBrains Mono ExtraBold" panose="02000009000000000000" pitchFamily="49" charset="0"/>
              </a:rPr>
              <a:t>[2]Address Translation</a:t>
            </a:r>
            <a:endParaRPr lang="zh-CN" altLang="en-US" dirty="0">
              <a:solidFill>
                <a:schemeClr val="bg2">
                  <a:lumMod val="75000"/>
                </a:schemeClr>
              </a:solidFill>
              <a:latin typeface="JetBrains Mono ExtraBold" panose="02000009000000000000" pitchFamily="49" charset="0"/>
              <a:cs typeface="JetBrains Mono ExtraBold" panose="02000009000000000000" pitchFamily="49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3942A28-8C5E-48F4-A6DE-D7C5064773AC}"/>
              </a:ext>
            </a:extLst>
          </p:cNvPr>
          <p:cNvSpPr/>
          <p:nvPr/>
        </p:nvSpPr>
        <p:spPr>
          <a:xfrm>
            <a:off x="5204011" y="5578439"/>
            <a:ext cx="2251338" cy="293063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JetBrains Mono ExtraBold" panose="02000009000000000000" pitchFamily="49" charset="0"/>
                <a:cs typeface="JetBrains Mono ExtraBold" panose="02000009000000000000" pitchFamily="49" charset="0"/>
              </a:rPr>
              <a:t>App0 Token</a:t>
            </a:r>
            <a:endParaRPr lang="zh-CN" altLang="en-US" dirty="0">
              <a:solidFill>
                <a:schemeClr val="tx1"/>
              </a:solidFill>
              <a:latin typeface="JetBrains Mono ExtraBold" panose="02000009000000000000" pitchFamily="49" charset="0"/>
              <a:cs typeface="JetBrains Mono ExtraBold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67807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D2B798A-6687-442A-AE71-685AD45BD15C}"/>
              </a:ext>
            </a:extLst>
          </p:cNvPr>
          <p:cNvSpPr/>
          <p:nvPr/>
        </p:nvSpPr>
        <p:spPr>
          <a:xfrm>
            <a:off x="5151120" y="709810"/>
            <a:ext cx="1361440" cy="60059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D0E10D5-56B6-4FB0-8F3C-DA90F735E530}"/>
              </a:ext>
            </a:extLst>
          </p:cNvPr>
          <p:cNvSpPr txBox="1"/>
          <p:nvPr/>
        </p:nvSpPr>
        <p:spPr>
          <a:xfrm>
            <a:off x="4180840" y="140851"/>
            <a:ext cx="383032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JetBrains Mono Medium" panose="02000009000000000000" pitchFamily="49" charset="0"/>
                <a:cs typeface="JetBrains Mono Medium" panose="02000009000000000000" pitchFamily="49" charset="0"/>
              </a:rPr>
              <a:t>Kernel</a:t>
            </a:r>
            <a:r>
              <a:rPr lang="zh-CN" altLang="en-US" dirty="0">
                <a:latin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altLang="zh-CN" dirty="0">
                <a:latin typeface="JetBrains Mono Medium" panose="02000009000000000000" pitchFamily="49" charset="0"/>
                <a:cs typeface="JetBrains Mono Medium" panose="02000009000000000000" pitchFamily="49" charset="0"/>
              </a:rPr>
              <a:t>Address Space (Low)</a:t>
            </a:r>
            <a:endParaRPr lang="zh-CN" altLang="en-US" dirty="0">
              <a:latin typeface="JetBrains Mono Medium" panose="02000009000000000000" pitchFamily="49" charset="0"/>
              <a:cs typeface="JetBrains Mono Medium" panose="02000009000000000000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81B7AC8B-9211-4DCB-A4CF-A2E20F21B4CE}"/>
                  </a:ext>
                </a:extLst>
              </p:cNvPr>
              <p:cNvSpPr txBox="1"/>
              <p:nvPr/>
            </p:nvSpPr>
            <p:spPr>
              <a:xfrm>
                <a:off x="6329680" y="6531093"/>
                <a:ext cx="8178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81B7AC8B-9211-4DCB-A4CF-A2E20F21B4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9680" y="6531093"/>
                <a:ext cx="81788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7B8D49FB-9CFE-4A3E-9981-B2740BA6252E}"/>
                  </a:ext>
                </a:extLst>
              </p:cNvPr>
              <p:cNvSpPr txBox="1"/>
              <p:nvPr/>
            </p:nvSpPr>
            <p:spPr>
              <a:xfrm>
                <a:off x="6329680" y="525144"/>
                <a:ext cx="1498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256</m:t>
                      </m:r>
                      <m:r>
                        <m:rPr>
                          <m:nor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GiB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7B8D49FB-9CFE-4A3E-9981-B2740BA625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9680" y="525144"/>
                <a:ext cx="149860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>
            <a:extLst>
              <a:ext uri="{FF2B5EF4-FFF2-40B4-BE49-F238E27FC236}">
                <a16:creationId xmlns:a16="http://schemas.microsoft.com/office/drawing/2014/main" id="{0E073EC1-D15F-435B-9F3E-402E6419772F}"/>
              </a:ext>
            </a:extLst>
          </p:cNvPr>
          <p:cNvSpPr/>
          <p:nvPr/>
        </p:nvSpPr>
        <p:spPr>
          <a:xfrm>
            <a:off x="5151120" y="5139571"/>
            <a:ext cx="1361440" cy="651629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JetBrains Mono Medium" panose="02000009000000000000" pitchFamily="49" charset="0"/>
                <a:cs typeface="JetBrains Mono Medium" panose="02000009000000000000" pitchFamily="49" charset="0"/>
              </a:rPr>
              <a:t>.text</a:t>
            </a:r>
            <a:endParaRPr lang="zh-CN" altLang="en-US" sz="1400" dirty="0">
              <a:solidFill>
                <a:schemeClr val="tx1"/>
              </a:solidFill>
              <a:latin typeface="JetBrains Mono Medium" panose="02000009000000000000" pitchFamily="49" charset="0"/>
              <a:cs typeface="JetBrains Mono Medium" panose="02000009000000000000" pitchFamily="49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4B3C9E4-F9E1-4FB6-B932-90DD5BD94653}"/>
              </a:ext>
            </a:extLst>
          </p:cNvPr>
          <p:cNvSpPr/>
          <p:nvPr/>
        </p:nvSpPr>
        <p:spPr>
          <a:xfrm>
            <a:off x="5151120" y="4267200"/>
            <a:ext cx="1361440" cy="87237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JetBrains Mono Medium" panose="02000009000000000000" pitchFamily="49" charset="0"/>
                <a:cs typeface="JetBrains Mono Medium" panose="02000009000000000000" pitchFamily="49" charset="0"/>
              </a:rPr>
              <a:t>.rodata</a:t>
            </a:r>
            <a:endParaRPr lang="zh-CN" altLang="en-US" sz="1400" dirty="0">
              <a:solidFill>
                <a:schemeClr val="tx1"/>
              </a:solidFill>
              <a:latin typeface="JetBrains Mono Medium" panose="02000009000000000000" pitchFamily="49" charset="0"/>
              <a:cs typeface="JetBrains Mono Medium" panose="02000009000000000000" pitchFamily="49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99519C0-5196-429D-BDD1-86139CF8EF3F}"/>
              </a:ext>
            </a:extLst>
          </p:cNvPr>
          <p:cNvSpPr/>
          <p:nvPr/>
        </p:nvSpPr>
        <p:spPr>
          <a:xfrm>
            <a:off x="5151120" y="3515361"/>
            <a:ext cx="1361440" cy="75184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JetBrains Mono Medium" panose="02000009000000000000" pitchFamily="49" charset="0"/>
                <a:cs typeface="JetBrains Mono Medium" panose="02000009000000000000" pitchFamily="49" charset="0"/>
              </a:rPr>
              <a:t>.data</a:t>
            </a:r>
            <a:endParaRPr lang="zh-CN" altLang="en-US" sz="1400" dirty="0">
              <a:solidFill>
                <a:schemeClr val="tx1"/>
              </a:solidFill>
              <a:latin typeface="JetBrains Mono Medium" panose="02000009000000000000" pitchFamily="49" charset="0"/>
              <a:cs typeface="JetBrains Mono Medium" panose="02000009000000000000" pitchFamily="49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2884356-881C-42FE-A50C-6A6518F0AACB}"/>
              </a:ext>
            </a:extLst>
          </p:cNvPr>
          <p:cNvSpPr/>
          <p:nvPr/>
        </p:nvSpPr>
        <p:spPr>
          <a:xfrm>
            <a:off x="5151120" y="2763521"/>
            <a:ext cx="1361440" cy="751840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JetBrains Mono Medium" panose="02000009000000000000" pitchFamily="49" charset="0"/>
                <a:cs typeface="JetBrains Mono Medium" panose="02000009000000000000" pitchFamily="49" charset="0"/>
              </a:rPr>
              <a:t>.bss</a:t>
            </a:r>
            <a:endParaRPr lang="zh-CN" altLang="en-US" sz="1400" dirty="0">
              <a:solidFill>
                <a:schemeClr val="tx1"/>
              </a:solidFill>
              <a:latin typeface="JetBrains Mono Medium" panose="02000009000000000000" pitchFamily="49" charset="0"/>
              <a:cs typeface="JetBrains Mono Medium" panose="02000009000000000000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B36621D1-2D34-4CFA-A027-4A60775CDF6B}"/>
                  </a:ext>
                </a:extLst>
              </p:cNvPr>
              <p:cNvSpPr txBox="1"/>
              <p:nvPr/>
            </p:nvSpPr>
            <p:spPr>
              <a:xfrm>
                <a:off x="6512560" y="5610106"/>
                <a:ext cx="1737360" cy="3657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BASE</m:t>
                      </m:r>
                      <m:r>
                        <m:rPr>
                          <m:nor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m:rPr>
                          <m:nor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ADDRESS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B36621D1-2D34-4CFA-A027-4A60775CDF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2560" y="5610106"/>
                <a:ext cx="1737360" cy="365760"/>
              </a:xfrm>
              <a:prstGeom prst="rect">
                <a:avLst/>
              </a:prstGeom>
              <a:blipFill>
                <a:blip r:embed="rId4"/>
                <a:stretch>
                  <a:fillRect r="-702" b="-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矩形 10">
            <a:extLst>
              <a:ext uri="{FF2B5EF4-FFF2-40B4-BE49-F238E27FC236}">
                <a16:creationId xmlns:a16="http://schemas.microsoft.com/office/drawing/2014/main" id="{FAAD5D39-D78E-4E9A-B98A-C3AC8289BC0B}"/>
              </a:ext>
            </a:extLst>
          </p:cNvPr>
          <p:cNvSpPr/>
          <p:nvPr/>
        </p:nvSpPr>
        <p:spPr>
          <a:xfrm>
            <a:off x="5151120" y="1246504"/>
            <a:ext cx="1361440" cy="1517016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JetBrains Mono Medium" panose="02000009000000000000" pitchFamily="49" charset="0"/>
                <a:cs typeface="JetBrains Mono Medium" panose="02000009000000000000" pitchFamily="49" charset="0"/>
              </a:rPr>
              <a:t>Available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  <a:latin typeface="JetBrains Mono Medium" panose="02000009000000000000" pitchFamily="49" charset="0"/>
                <a:cs typeface="JetBrains Mono Medium" panose="02000009000000000000" pitchFamily="49" charset="0"/>
              </a:rPr>
              <a:t>Physical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  <a:latin typeface="JetBrains Mono Medium" panose="02000009000000000000" pitchFamily="49" charset="0"/>
                <a:cs typeface="JetBrains Mono Medium" panose="02000009000000000000" pitchFamily="49" charset="0"/>
              </a:rPr>
              <a:t>Frames</a:t>
            </a:r>
            <a:endParaRPr lang="zh-CN" altLang="en-US" sz="1400" dirty="0">
              <a:solidFill>
                <a:schemeClr val="tx1"/>
              </a:solidFill>
              <a:latin typeface="JetBrains Mono Medium" panose="02000009000000000000" pitchFamily="49" charset="0"/>
              <a:cs typeface="JetBrains Mono Medium" panose="02000009000000000000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8EF9639E-D391-4925-AB39-0BBD143E2FC7}"/>
                  </a:ext>
                </a:extLst>
              </p:cNvPr>
              <p:cNvSpPr txBox="1"/>
              <p:nvPr/>
            </p:nvSpPr>
            <p:spPr>
              <a:xfrm>
                <a:off x="6624320" y="977146"/>
                <a:ext cx="1625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MEMORY</m:t>
                      </m:r>
                      <m:r>
                        <m:rPr>
                          <m:nor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m:rPr>
                          <m:nor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END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8EF9639E-D391-4925-AB39-0BBD143E2F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4320" y="977146"/>
                <a:ext cx="1625600" cy="369332"/>
              </a:xfrm>
              <a:prstGeom prst="rect">
                <a:avLst/>
              </a:prstGeom>
              <a:blipFill>
                <a:blip r:embed="rId5"/>
                <a:stretch>
                  <a:fillRect l="-376" r="-752" b="-16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左大括号 12">
            <a:extLst>
              <a:ext uri="{FF2B5EF4-FFF2-40B4-BE49-F238E27FC236}">
                <a16:creationId xmlns:a16="http://schemas.microsoft.com/office/drawing/2014/main" id="{C242C471-D7DC-4C2A-ADDA-68B8956ABE85}"/>
              </a:ext>
            </a:extLst>
          </p:cNvPr>
          <p:cNvSpPr/>
          <p:nvPr/>
        </p:nvSpPr>
        <p:spPr>
          <a:xfrm>
            <a:off x="4551680" y="1246504"/>
            <a:ext cx="599440" cy="4544696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5B090DB-8AE2-42F0-BCCD-825C699770E6}"/>
              </a:ext>
            </a:extLst>
          </p:cNvPr>
          <p:cNvSpPr txBox="1"/>
          <p:nvPr/>
        </p:nvSpPr>
        <p:spPr>
          <a:xfrm>
            <a:off x="3037840" y="3343452"/>
            <a:ext cx="1442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JetBrains Mono Medium" panose="02000009000000000000" pitchFamily="49" charset="0"/>
                <a:cs typeface="JetBrains Mono Medium" panose="02000009000000000000" pitchFamily="49" charset="0"/>
              </a:rPr>
              <a:t>Identical</a:t>
            </a:r>
            <a:endParaRPr lang="zh-CN" altLang="en-US" dirty="0">
              <a:latin typeface="JetBrains Mono Medium" panose="02000009000000000000" pitchFamily="49" charset="0"/>
              <a:cs typeface="JetBrains Mono Medium" panose="02000009000000000000" pitchFamily="49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AB01C44-5D80-4E24-8C30-CBE07865AC27}"/>
              </a:ext>
            </a:extLst>
          </p:cNvPr>
          <p:cNvSpPr txBox="1"/>
          <p:nvPr/>
        </p:nvSpPr>
        <p:spPr>
          <a:xfrm>
            <a:off x="6670040" y="5280719"/>
            <a:ext cx="1158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JetBrains Mono Medium" panose="02000009000000000000" pitchFamily="49" charset="0"/>
                <a:cs typeface="JetBrains Mono Medium" panose="02000009000000000000" pitchFamily="49" charset="0"/>
              </a:rPr>
              <a:t>-r-x</a:t>
            </a:r>
            <a:endParaRPr lang="zh-CN" altLang="en-US" dirty="0">
              <a:latin typeface="JetBrains Mono Medium" panose="02000009000000000000" pitchFamily="49" charset="0"/>
              <a:cs typeface="JetBrains Mono Medium" panose="02000009000000000000" pitchFamily="49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BB6E3730-D979-4F9B-9BDD-8FFBE86F5A9A}"/>
              </a:ext>
            </a:extLst>
          </p:cNvPr>
          <p:cNvSpPr txBox="1"/>
          <p:nvPr/>
        </p:nvSpPr>
        <p:spPr>
          <a:xfrm>
            <a:off x="6670040" y="4518719"/>
            <a:ext cx="1158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JetBrains Mono Medium" panose="02000009000000000000" pitchFamily="49" charset="0"/>
                <a:cs typeface="JetBrains Mono Medium" panose="02000009000000000000" pitchFamily="49" charset="0"/>
              </a:rPr>
              <a:t>-r--</a:t>
            </a:r>
            <a:endParaRPr lang="zh-CN" altLang="en-US" dirty="0">
              <a:latin typeface="JetBrains Mono Medium" panose="02000009000000000000" pitchFamily="49" charset="0"/>
              <a:cs typeface="JetBrains Mono Medium" panose="02000009000000000000" pitchFamily="49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D0099C9-1C77-45BC-95B0-64D1D03F0E3F}"/>
              </a:ext>
            </a:extLst>
          </p:cNvPr>
          <p:cNvSpPr txBox="1"/>
          <p:nvPr/>
        </p:nvSpPr>
        <p:spPr>
          <a:xfrm>
            <a:off x="6670040" y="3706615"/>
            <a:ext cx="1158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JetBrains Mono Medium" panose="02000009000000000000" pitchFamily="49" charset="0"/>
                <a:cs typeface="JetBrains Mono Medium" panose="02000009000000000000" pitchFamily="49" charset="0"/>
              </a:rPr>
              <a:t>-rw-</a:t>
            </a:r>
            <a:endParaRPr lang="zh-CN" altLang="en-US" dirty="0">
              <a:latin typeface="JetBrains Mono Medium" panose="02000009000000000000" pitchFamily="49" charset="0"/>
              <a:cs typeface="JetBrains Mono Medium" panose="02000009000000000000" pitchFamily="49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87EBD26-3D63-4717-A012-6D43378600CF}"/>
              </a:ext>
            </a:extLst>
          </p:cNvPr>
          <p:cNvSpPr txBox="1"/>
          <p:nvPr/>
        </p:nvSpPr>
        <p:spPr>
          <a:xfrm>
            <a:off x="6670040" y="2974120"/>
            <a:ext cx="1158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JetBrains Mono Medium" panose="02000009000000000000" pitchFamily="49" charset="0"/>
                <a:cs typeface="JetBrains Mono Medium" panose="02000009000000000000" pitchFamily="49" charset="0"/>
              </a:rPr>
              <a:t>-rw-</a:t>
            </a:r>
            <a:endParaRPr lang="zh-CN" altLang="en-US" dirty="0">
              <a:latin typeface="JetBrains Mono Medium" panose="02000009000000000000" pitchFamily="49" charset="0"/>
              <a:cs typeface="JetBrains Mono Medium" panose="02000009000000000000" pitchFamily="49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C543432-505B-4DBA-AA8B-6A335DF07F77}"/>
              </a:ext>
            </a:extLst>
          </p:cNvPr>
          <p:cNvSpPr txBox="1"/>
          <p:nvPr/>
        </p:nvSpPr>
        <p:spPr>
          <a:xfrm>
            <a:off x="6670040" y="1820346"/>
            <a:ext cx="1158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JetBrains Mono Medium" panose="02000009000000000000" pitchFamily="49" charset="0"/>
                <a:cs typeface="JetBrains Mono Medium" panose="02000009000000000000" pitchFamily="49" charset="0"/>
              </a:rPr>
              <a:t>-rw-</a:t>
            </a:r>
            <a:endParaRPr lang="zh-CN" altLang="en-US" dirty="0">
              <a:latin typeface="JetBrains Mono Medium" panose="02000009000000000000" pitchFamily="49" charset="0"/>
              <a:cs typeface="JetBrains Mono Medium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13542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DC12567F-000C-4BAA-9F8B-E9F83F01FD68}"/>
              </a:ext>
            </a:extLst>
          </p:cNvPr>
          <p:cNvSpPr/>
          <p:nvPr/>
        </p:nvSpPr>
        <p:spPr>
          <a:xfrm>
            <a:off x="1940560" y="667385"/>
            <a:ext cx="1361440" cy="60059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00F78CC-3C25-40CE-8E0D-8B0E9A91F4CC}"/>
              </a:ext>
            </a:extLst>
          </p:cNvPr>
          <p:cNvSpPr txBox="1"/>
          <p:nvPr/>
        </p:nvSpPr>
        <p:spPr>
          <a:xfrm>
            <a:off x="608330" y="186441"/>
            <a:ext cx="4330700" cy="3671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JetBrains Mono Medium" panose="02000009000000000000" pitchFamily="49" charset="0"/>
                <a:cs typeface="JetBrains Mono Medium" panose="02000009000000000000" pitchFamily="49" charset="0"/>
              </a:rPr>
              <a:t>Application Address Space (Low)</a:t>
            </a:r>
            <a:endParaRPr lang="zh-CN" altLang="en-US" dirty="0">
              <a:latin typeface="JetBrains Mono Medium" panose="02000009000000000000" pitchFamily="49" charset="0"/>
              <a:cs typeface="JetBrains Mono Medium" panose="02000009000000000000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55A9E646-155C-4D88-B5D3-11062F96B89A}"/>
                  </a:ext>
                </a:extLst>
              </p:cNvPr>
              <p:cNvSpPr txBox="1"/>
              <p:nvPr/>
            </p:nvSpPr>
            <p:spPr>
              <a:xfrm>
                <a:off x="3180080" y="6488668"/>
                <a:ext cx="8534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m:rPr>
                          <m:nor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x</m:t>
                      </m:r>
                      <m:r>
                        <m:rPr>
                          <m:nor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55A9E646-155C-4D88-B5D3-11062F96B8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0080" y="6488668"/>
                <a:ext cx="85344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A584B804-8BBF-4C8D-91BB-D637DB86C922}"/>
                  </a:ext>
                </a:extLst>
              </p:cNvPr>
              <p:cNvSpPr txBox="1"/>
              <p:nvPr/>
            </p:nvSpPr>
            <p:spPr>
              <a:xfrm>
                <a:off x="3224530" y="577335"/>
                <a:ext cx="11506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256</m:t>
                      </m:r>
                      <m:r>
                        <m:rPr>
                          <m:nor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GiB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A584B804-8BBF-4C8D-91BB-D637DB86C9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4530" y="577335"/>
                <a:ext cx="115062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 6">
            <a:extLst>
              <a:ext uri="{FF2B5EF4-FFF2-40B4-BE49-F238E27FC236}">
                <a16:creationId xmlns:a16="http://schemas.microsoft.com/office/drawing/2014/main" id="{338CE850-57FD-4FB1-93DF-B2B231D066D6}"/>
              </a:ext>
            </a:extLst>
          </p:cNvPr>
          <p:cNvSpPr/>
          <p:nvPr/>
        </p:nvSpPr>
        <p:spPr>
          <a:xfrm>
            <a:off x="1940560" y="6021705"/>
            <a:ext cx="1361440" cy="651629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JetBrains Mono Medium" panose="02000009000000000000" pitchFamily="49" charset="0"/>
                <a:cs typeface="JetBrains Mono Medium" panose="02000009000000000000" pitchFamily="49" charset="0"/>
              </a:rPr>
              <a:t>.text</a:t>
            </a:r>
            <a:endParaRPr lang="zh-CN" altLang="en-US" sz="1400" dirty="0">
              <a:solidFill>
                <a:schemeClr val="tx1"/>
              </a:solidFill>
              <a:latin typeface="JetBrains Mono Medium" panose="02000009000000000000" pitchFamily="49" charset="0"/>
              <a:cs typeface="JetBrains Mono Medium" panose="02000009000000000000" pitchFamily="49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1386470-B1C5-4CB9-BF90-8A1BB048093C}"/>
              </a:ext>
            </a:extLst>
          </p:cNvPr>
          <p:cNvSpPr/>
          <p:nvPr/>
        </p:nvSpPr>
        <p:spPr>
          <a:xfrm>
            <a:off x="1940560" y="5149334"/>
            <a:ext cx="1361440" cy="87237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JetBrains Mono Medium" panose="02000009000000000000" pitchFamily="49" charset="0"/>
                <a:cs typeface="JetBrains Mono Medium" panose="02000009000000000000" pitchFamily="49" charset="0"/>
              </a:rPr>
              <a:t>.rodata</a:t>
            </a:r>
            <a:endParaRPr lang="zh-CN" altLang="en-US" sz="1400" dirty="0">
              <a:solidFill>
                <a:schemeClr val="tx1"/>
              </a:solidFill>
              <a:latin typeface="JetBrains Mono Medium" panose="02000009000000000000" pitchFamily="49" charset="0"/>
              <a:cs typeface="JetBrains Mono Medium" panose="02000009000000000000" pitchFamily="49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C20D9A2-C9AC-47F4-8025-7DBD210B0F77}"/>
              </a:ext>
            </a:extLst>
          </p:cNvPr>
          <p:cNvSpPr/>
          <p:nvPr/>
        </p:nvSpPr>
        <p:spPr>
          <a:xfrm>
            <a:off x="1940560" y="4397494"/>
            <a:ext cx="1361440" cy="75184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JetBrains Mono Medium" panose="02000009000000000000" pitchFamily="49" charset="0"/>
                <a:cs typeface="JetBrains Mono Medium" panose="02000009000000000000" pitchFamily="49" charset="0"/>
              </a:rPr>
              <a:t>.data</a:t>
            </a:r>
            <a:endParaRPr lang="zh-CN" altLang="en-US" sz="1400" dirty="0">
              <a:solidFill>
                <a:schemeClr val="tx1"/>
              </a:solidFill>
              <a:latin typeface="JetBrains Mono Medium" panose="02000009000000000000" pitchFamily="49" charset="0"/>
              <a:cs typeface="JetBrains Mono Medium" panose="02000009000000000000" pitchFamily="49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C5CA984-162D-4818-B8DA-2D7E4A84E813}"/>
              </a:ext>
            </a:extLst>
          </p:cNvPr>
          <p:cNvSpPr/>
          <p:nvPr/>
        </p:nvSpPr>
        <p:spPr>
          <a:xfrm>
            <a:off x="1940560" y="3645654"/>
            <a:ext cx="1361440" cy="751840"/>
          </a:xfrm>
          <a:prstGeom prst="rect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JetBrains Mono Medium" panose="02000009000000000000" pitchFamily="49" charset="0"/>
                <a:cs typeface="JetBrains Mono Medium" panose="02000009000000000000" pitchFamily="49" charset="0"/>
              </a:rPr>
              <a:t>.bss</a:t>
            </a:r>
            <a:endParaRPr lang="zh-CN" altLang="en-US" sz="1400" dirty="0">
              <a:solidFill>
                <a:schemeClr val="tx1"/>
              </a:solidFill>
              <a:latin typeface="JetBrains Mono Medium" panose="02000009000000000000" pitchFamily="49" charset="0"/>
              <a:cs typeface="JetBrains Mono Medium" panose="02000009000000000000" pitchFamily="49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50ACFB5-21C9-4DD5-B084-ECAE75D1101D}"/>
              </a:ext>
            </a:extLst>
          </p:cNvPr>
          <p:cNvSpPr txBox="1"/>
          <p:nvPr/>
        </p:nvSpPr>
        <p:spPr>
          <a:xfrm>
            <a:off x="3383280" y="6162853"/>
            <a:ext cx="1158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JetBrains Mono Medium" panose="02000009000000000000" pitchFamily="49" charset="0"/>
                <a:cs typeface="JetBrains Mono Medium" panose="02000009000000000000" pitchFamily="49" charset="0"/>
              </a:rPr>
              <a:t>ur-x</a:t>
            </a:r>
            <a:endParaRPr lang="zh-CN" altLang="en-US" dirty="0">
              <a:latin typeface="JetBrains Mono Medium" panose="02000009000000000000" pitchFamily="49" charset="0"/>
              <a:cs typeface="JetBrains Mono Medium" panose="02000009000000000000" pitchFamily="49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70ED1FC-96CE-40C4-9AE0-4771A2BEE16D}"/>
              </a:ext>
            </a:extLst>
          </p:cNvPr>
          <p:cNvSpPr txBox="1"/>
          <p:nvPr/>
        </p:nvSpPr>
        <p:spPr>
          <a:xfrm>
            <a:off x="3383280" y="5400853"/>
            <a:ext cx="1158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JetBrains Mono Medium" panose="02000009000000000000" pitchFamily="49" charset="0"/>
                <a:cs typeface="JetBrains Mono Medium" panose="02000009000000000000" pitchFamily="49" charset="0"/>
              </a:rPr>
              <a:t>ur--</a:t>
            </a:r>
            <a:endParaRPr lang="zh-CN" altLang="en-US" dirty="0">
              <a:latin typeface="JetBrains Mono Medium" panose="02000009000000000000" pitchFamily="49" charset="0"/>
              <a:cs typeface="JetBrains Mono Medium" panose="02000009000000000000" pitchFamily="49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4010F93-88BC-4036-BC83-15E71600F05E}"/>
              </a:ext>
            </a:extLst>
          </p:cNvPr>
          <p:cNvSpPr txBox="1"/>
          <p:nvPr/>
        </p:nvSpPr>
        <p:spPr>
          <a:xfrm>
            <a:off x="3383280" y="4595036"/>
            <a:ext cx="1158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JetBrains Mono Medium" panose="02000009000000000000" pitchFamily="49" charset="0"/>
                <a:cs typeface="JetBrains Mono Medium" panose="02000009000000000000" pitchFamily="49" charset="0"/>
              </a:rPr>
              <a:t>urw-</a:t>
            </a:r>
            <a:endParaRPr lang="zh-CN" altLang="en-US" dirty="0">
              <a:latin typeface="JetBrains Mono Medium" panose="02000009000000000000" pitchFamily="49" charset="0"/>
              <a:cs typeface="JetBrains Mono Medium" panose="02000009000000000000" pitchFamily="49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9A7C3B3-FDD9-466B-92C1-ED3E8991198C}"/>
              </a:ext>
            </a:extLst>
          </p:cNvPr>
          <p:cNvSpPr txBox="1"/>
          <p:nvPr/>
        </p:nvSpPr>
        <p:spPr>
          <a:xfrm>
            <a:off x="3383280" y="3836908"/>
            <a:ext cx="1158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JetBrains Mono Medium" panose="02000009000000000000" pitchFamily="49" charset="0"/>
                <a:cs typeface="JetBrains Mono Medium" panose="02000009000000000000" pitchFamily="49" charset="0"/>
              </a:rPr>
              <a:t>urw-</a:t>
            </a:r>
            <a:endParaRPr lang="zh-CN" altLang="en-US" dirty="0">
              <a:latin typeface="JetBrains Mono Medium" panose="02000009000000000000" pitchFamily="49" charset="0"/>
              <a:cs typeface="JetBrains Mono Medium" panose="02000009000000000000" pitchFamily="49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FA44C3C-844E-4743-9431-72D2229157E7}"/>
              </a:ext>
            </a:extLst>
          </p:cNvPr>
          <p:cNvSpPr/>
          <p:nvPr/>
        </p:nvSpPr>
        <p:spPr>
          <a:xfrm>
            <a:off x="1940560" y="2994025"/>
            <a:ext cx="1361440" cy="65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JetBrains Mono Medium" panose="02000009000000000000" pitchFamily="49" charset="0"/>
                <a:cs typeface="JetBrains Mono Medium" panose="02000009000000000000" pitchFamily="49" charset="0"/>
              </a:rPr>
              <a:t>Guard Page</a:t>
            </a:r>
            <a:endParaRPr lang="zh-CN" altLang="en-US" sz="1400" dirty="0">
              <a:solidFill>
                <a:schemeClr val="tx1"/>
              </a:solidFill>
              <a:latin typeface="JetBrains Mono Medium" panose="02000009000000000000" pitchFamily="49" charset="0"/>
              <a:cs typeface="JetBrains Mono Medium" panose="02000009000000000000" pitchFamily="49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CB5998BB-8D07-405A-8D36-E73879C378E3}"/>
              </a:ext>
            </a:extLst>
          </p:cNvPr>
          <p:cNvSpPr/>
          <p:nvPr/>
        </p:nvSpPr>
        <p:spPr>
          <a:xfrm>
            <a:off x="1940560" y="2202025"/>
            <a:ext cx="1361440" cy="792000"/>
          </a:xfrm>
          <a:prstGeom prst="rect">
            <a:avLst/>
          </a:prstGeom>
          <a:solidFill>
            <a:srgbClr val="00B0F0"/>
          </a:solidFill>
          <a:ln>
            <a:solidFill>
              <a:schemeClr val="tx1">
                <a:alpha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JetBrains Mono Medium" panose="02000009000000000000" pitchFamily="49" charset="0"/>
                <a:cs typeface="JetBrains Mono Medium" panose="02000009000000000000" pitchFamily="49" charset="0"/>
              </a:rPr>
              <a:t>User</a:t>
            </a:r>
          </a:p>
          <a:p>
            <a:pPr algn="ctr"/>
            <a:r>
              <a:rPr lang="en-US" altLang="zh-CN" sz="1400" dirty="0">
                <a:solidFill>
                  <a:schemeClr val="tx1"/>
                </a:solidFill>
                <a:latin typeface="JetBrains Mono Medium" panose="02000009000000000000" pitchFamily="49" charset="0"/>
                <a:cs typeface="JetBrains Mono Medium" panose="02000009000000000000" pitchFamily="49" charset="0"/>
              </a:rPr>
              <a:t>Stack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C9204BA-E129-406A-8C02-2FD36107D197}"/>
              </a:ext>
            </a:extLst>
          </p:cNvPr>
          <p:cNvSpPr txBox="1"/>
          <p:nvPr/>
        </p:nvSpPr>
        <p:spPr>
          <a:xfrm>
            <a:off x="3362960" y="2413359"/>
            <a:ext cx="1767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JetBrains Mono Medium" panose="02000009000000000000" pitchFamily="49" charset="0"/>
                <a:cs typeface="JetBrains Mono Medium" panose="02000009000000000000" pitchFamily="49" charset="0"/>
              </a:rPr>
              <a:t>Framed,urw-</a:t>
            </a:r>
            <a:endParaRPr lang="zh-CN" altLang="en-US" dirty="0">
              <a:latin typeface="JetBrains Mono Medium" panose="02000009000000000000" pitchFamily="49" charset="0"/>
              <a:cs typeface="JetBrains Mono Medium" panose="02000009000000000000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FF0EEBE0-9D40-483F-B3B3-1BE47E40030F}"/>
                  </a:ext>
                </a:extLst>
              </p:cNvPr>
              <p:cNvSpPr txBox="1"/>
              <p:nvPr/>
            </p:nvSpPr>
            <p:spPr>
              <a:xfrm>
                <a:off x="3255010" y="3145054"/>
                <a:ext cx="9918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m:rPr>
                          <m:nor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KiB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FF0EEBE0-9D40-483F-B3B3-1BE47E4003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5010" y="3145054"/>
                <a:ext cx="99187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左大括号 18">
            <a:extLst>
              <a:ext uri="{FF2B5EF4-FFF2-40B4-BE49-F238E27FC236}">
                <a16:creationId xmlns:a16="http://schemas.microsoft.com/office/drawing/2014/main" id="{5D8B83FF-0ACA-4C4F-9129-CD2A9C0D8B50}"/>
              </a:ext>
            </a:extLst>
          </p:cNvPr>
          <p:cNvSpPr/>
          <p:nvPr/>
        </p:nvSpPr>
        <p:spPr>
          <a:xfrm>
            <a:off x="1513840" y="3645654"/>
            <a:ext cx="426720" cy="3027680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458D81E1-3E02-42C2-932A-D69B9AAB0B24}"/>
              </a:ext>
            </a:extLst>
          </p:cNvPr>
          <p:cNvSpPr txBox="1"/>
          <p:nvPr/>
        </p:nvSpPr>
        <p:spPr>
          <a:xfrm>
            <a:off x="416560" y="4974828"/>
            <a:ext cx="1158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JetBrains Mono Medium" panose="02000009000000000000" pitchFamily="49" charset="0"/>
                <a:cs typeface="JetBrains Mono Medium" panose="02000009000000000000" pitchFamily="49" charset="0"/>
              </a:rPr>
              <a:t>Framed</a:t>
            </a:r>
            <a:endParaRPr lang="zh-CN" altLang="en-US" dirty="0">
              <a:latin typeface="JetBrains Mono Medium" panose="02000009000000000000" pitchFamily="49" charset="0"/>
              <a:cs typeface="JetBrains Mono Medium" panose="02000009000000000000" pitchFamily="49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393066EF-A978-4CAD-9B20-B4C016C2F95E}"/>
              </a:ext>
            </a:extLst>
          </p:cNvPr>
          <p:cNvSpPr/>
          <p:nvPr/>
        </p:nvSpPr>
        <p:spPr>
          <a:xfrm>
            <a:off x="8727440" y="762001"/>
            <a:ext cx="1361440" cy="60059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A40175CD-D8CB-42DC-A727-F2E9A0544C26}"/>
              </a:ext>
            </a:extLst>
          </p:cNvPr>
          <p:cNvSpPr txBox="1"/>
          <p:nvPr/>
        </p:nvSpPr>
        <p:spPr>
          <a:xfrm>
            <a:off x="7252972" y="184259"/>
            <a:ext cx="4461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JetBrains Mono Medium" panose="02000009000000000000" pitchFamily="49" charset="0"/>
                <a:cs typeface="JetBrains Mono Medium" panose="02000009000000000000" pitchFamily="49" charset="0"/>
              </a:rPr>
              <a:t>Application Address Space (High)</a:t>
            </a:r>
            <a:endParaRPr lang="zh-CN" altLang="en-US" dirty="0">
              <a:latin typeface="JetBrains Mono Medium" panose="02000009000000000000" pitchFamily="49" charset="0"/>
              <a:cs typeface="JetBrains Mono Medium" panose="02000009000000000000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6B536374-978E-4FCE-875A-3AD9CCECED97}"/>
                  </a:ext>
                </a:extLst>
              </p:cNvPr>
              <p:cNvSpPr txBox="1"/>
              <p:nvPr/>
            </p:nvSpPr>
            <p:spPr>
              <a:xfrm>
                <a:off x="9800590" y="577335"/>
                <a:ext cx="13614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64</m:t>
                          </m:r>
                        </m:sup>
                      </m:sSup>
                      <m:r>
                        <m:rPr>
                          <m:nor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B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6B536374-978E-4FCE-875A-3AD9CCECED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0590" y="577335"/>
                <a:ext cx="136144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A7113C5C-FBBF-41FC-9FFD-F1890D4823BD}"/>
                  </a:ext>
                </a:extLst>
              </p:cNvPr>
              <p:cNvSpPr txBox="1"/>
              <p:nvPr/>
            </p:nvSpPr>
            <p:spPr>
              <a:xfrm>
                <a:off x="10109200" y="6532185"/>
                <a:ext cx="16967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64</m:t>
                          </m:r>
                        </m:sup>
                      </m:sSup>
                      <m:r>
                        <m:rPr>
                          <m:nor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−256</m:t>
                      </m:r>
                      <m:r>
                        <m:rPr>
                          <m:nor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GiB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A7113C5C-FBBF-41FC-9FFD-F1890D4823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9200" y="6532185"/>
                <a:ext cx="169672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矩形 25">
            <a:extLst>
              <a:ext uri="{FF2B5EF4-FFF2-40B4-BE49-F238E27FC236}">
                <a16:creationId xmlns:a16="http://schemas.microsoft.com/office/drawing/2014/main" id="{66FFB2B6-7016-490E-B88A-2996FCA2223A}"/>
              </a:ext>
            </a:extLst>
          </p:cNvPr>
          <p:cNvSpPr/>
          <p:nvPr/>
        </p:nvSpPr>
        <p:spPr>
          <a:xfrm>
            <a:off x="8727440" y="762001"/>
            <a:ext cx="1361440" cy="651629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JetBrains Mono Medium" panose="02000009000000000000" pitchFamily="49" charset="0"/>
                <a:cs typeface="JetBrains Mono Medium" panose="02000009000000000000" pitchFamily="49" charset="0"/>
              </a:rPr>
              <a:t>Trampoline</a:t>
            </a:r>
            <a:endParaRPr lang="zh-CN" altLang="en-US" sz="1400" dirty="0">
              <a:solidFill>
                <a:schemeClr val="tx1"/>
              </a:solidFill>
              <a:latin typeface="JetBrains Mono Medium" panose="02000009000000000000" pitchFamily="49" charset="0"/>
              <a:cs typeface="JetBrains Mono Medium" panose="02000009000000000000" pitchFamily="49" charset="0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F576FCB0-4286-4EB8-9B96-08F7E1EEBB63}"/>
              </a:ext>
            </a:extLst>
          </p:cNvPr>
          <p:cNvSpPr txBox="1"/>
          <p:nvPr/>
        </p:nvSpPr>
        <p:spPr>
          <a:xfrm>
            <a:off x="10179050" y="918538"/>
            <a:ext cx="1965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JetBrains Mono Medium" panose="02000009000000000000" pitchFamily="49" charset="0"/>
                <a:cs typeface="JetBrains Mono Medium" panose="02000009000000000000" pitchFamily="49" charset="0"/>
              </a:rPr>
              <a:t>Linear,-r-x</a:t>
            </a:r>
            <a:endParaRPr lang="zh-CN" altLang="en-US" sz="1600" dirty="0">
              <a:latin typeface="JetBrains Mono Medium" panose="02000009000000000000" pitchFamily="49" charset="0"/>
              <a:cs typeface="JetBrains Mono Medium" panose="02000009000000000000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C45E76E3-27B4-4A67-BA21-FB3F0D844505}"/>
                  </a:ext>
                </a:extLst>
              </p:cNvPr>
              <p:cNvSpPr txBox="1"/>
              <p:nvPr/>
            </p:nvSpPr>
            <p:spPr>
              <a:xfrm>
                <a:off x="7654290" y="887760"/>
                <a:ext cx="13106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m:rPr>
                          <m:nor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KiB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C45E76E3-27B4-4A67-BA21-FB3F0D8445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4290" y="887760"/>
                <a:ext cx="131064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矩形 28">
            <a:extLst>
              <a:ext uri="{FF2B5EF4-FFF2-40B4-BE49-F238E27FC236}">
                <a16:creationId xmlns:a16="http://schemas.microsoft.com/office/drawing/2014/main" id="{B0984C63-611E-41A7-B7BC-7CCACB08E2CB}"/>
              </a:ext>
            </a:extLst>
          </p:cNvPr>
          <p:cNvSpPr/>
          <p:nvPr/>
        </p:nvSpPr>
        <p:spPr>
          <a:xfrm>
            <a:off x="8727440" y="1413630"/>
            <a:ext cx="1361440" cy="65162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JetBrains Mono Medium" panose="02000009000000000000" pitchFamily="49" charset="0"/>
                <a:cs typeface="JetBrains Mono Medium" panose="02000009000000000000" pitchFamily="49" charset="0"/>
              </a:rPr>
              <a:t>TrapContext</a:t>
            </a:r>
            <a:endParaRPr lang="zh-CN" altLang="en-US" sz="1400" dirty="0">
              <a:solidFill>
                <a:schemeClr val="tx1"/>
              </a:solidFill>
              <a:latin typeface="JetBrains Mono Medium" panose="02000009000000000000" pitchFamily="49" charset="0"/>
              <a:cs typeface="JetBrains Mono Medium" panose="02000009000000000000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BC952FE9-80F8-433A-BB53-6086A3836E65}"/>
                  </a:ext>
                </a:extLst>
              </p:cNvPr>
              <p:cNvSpPr txBox="1"/>
              <p:nvPr/>
            </p:nvSpPr>
            <p:spPr>
              <a:xfrm>
                <a:off x="7654290" y="1554778"/>
                <a:ext cx="13106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m:rPr>
                          <m:nor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KiB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BC952FE9-80F8-433A-BB53-6086A3836E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4290" y="1554778"/>
                <a:ext cx="131064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文本框 30">
            <a:extLst>
              <a:ext uri="{FF2B5EF4-FFF2-40B4-BE49-F238E27FC236}">
                <a16:creationId xmlns:a16="http://schemas.microsoft.com/office/drawing/2014/main" id="{14408852-095F-46AE-AA7E-AD790FFCFD19}"/>
              </a:ext>
            </a:extLst>
          </p:cNvPr>
          <p:cNvSpPr txBox="1"/>
          <p:nvPr/>
        </p:nvSpPr>
        <p:spPr>
          <a:xfrm>
            <a:off x="10179050" y="1554778"/>
            <a:ext cx="1965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JetBrains Mono Medium" panose="02000009000000000000" pitchFamily="49" charset="0"/>
                <a:cs typeface="JetBrains Mono Medium" panose="02000009000000000000" pitchFamily="49" charset="0"/>
              </a:rPr>
              <a:t>Framed,-rw-</a:t>
            </a:r>
            <a:endParaRPr lang="zh-CN" altLang="en-US" sz="1600" dirty="0">
              <a:latin typeface="JetBrains Mono Medium" panose="02000009000000000000" pitchFamily="49" charset="0"/>
              <a:cs typeface="JetBrains Mono Medium" panose="02000009000000000000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8EDCF5A3-14E1-4220-9FD9-925D0A6691C5}"/>
                  </a:ext>
                </a:extLst>
              </p:cNvPr>
              <p:cNvSpPr txBox="1"/>
              <p:nvPr/>
            </p:nvSpPr>
            <p:spPr>
              <a:xfrm>
                <a:off x="-40640" y="2413359"/>
                <a:ext cx="17678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USER</m:t>
                      </m:r>
                      <m:r>
                        <m:rPr>
                          <m:nor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m:rPr>
                          <m:nor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STACK</m:t>
                      </m:r>
                      <m:r>
                        <m:rPr>
                          <m:nor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m:rPr>
                          <m:nor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SIZE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8EDCF5A3-14E1-4220-9FD9-925D0A6691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0640" y="2413359"/>
                <a:ext cx="1767840" cy="369332"/>
              </a:xfrm>
              <a:prstGeom prst="rect">
                <a:avLst/>
              </a:prstGeom>
              <a:blipFill>
                <a:blip r:embed="rId9"/>
                <a:stretch>
                  <a:fillRect r="-13103" b="-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4966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5F5C6154-19C7-4F8F-8B85-59D094E44291}"/>
              </a:ext>
            </a:extLst>
          </p:cNvPr>
          <p:cNvSpPr/>
          <p:nvPr/>
        </p:nvSpPr>
        <p:spPr>
          <a:xfrm>
            <a:off x="7995920" y="635000"/>
            <a:ext cx="1361440" cy="58572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A8A6156-7D47-41E5-B03A-01AF6144169F}"/>
              </a:ext>
            </a:extLst>
          </p:cNvPr>
          <p:cNvSpPr/>
          <p:nvPr/>
        </p:nvSpPr>
        <p:spPr>
          <a:xfrm>
            <a:off x="7995920" y="635000"/>
            <a:ext cx="1360800" cy="1360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JetBrains Mono ExtraBold" panose="02000009000000000000" pitchFamily="49" charset="0"/>
                <a:cs typeface="JetBrains Mono ExtraBold" panose="02000009000000000000" pitchFamily="49" charset="0"/>
              </a:rPr>
              <a:t>Kernel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  <a:latin typeface="JetBrains Mono ExtraBold" panose="02000009000000000000" pitchFamily="49" charset="0"/>
                <a:cs typeface="JetBrains Mono ExtraBold" panose="02000009000000000000" pitchFamily="49" charset="0"/>
              </a:rPr>
              <a:t>Reserved</a:t>
            </a:r>
            <a:endParaRPr lang="zh-CN" altLang="en-US" dirty="0">
              <a:solidFill>
                <a:schemeClr val="tx1"/>
              </a:solidFill>
              <a:latin typeface="JetBrains Mono ExtraBold" panose="02000009000000000000" pitchFamily="49" charset="0"/>
              <a:cs typeface="JetBrains Mono ExtraBold" panose="02000009000000000000" pitchFamily="49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DD8CCC4-F155-4C6B-A14E-069F15EC525F}"/>
              </a:ext>
            </a:extLst>
          </p:cNvPr>
          <p:cNvSpPr/>
          <p:nvPr/>
        </p:nvSpPr>
        <p:spPr>
          <a:xfrm>
            <a:off x="7995920" y="1995800"/>
            <a:ext cx="1360800" cy="144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JetBrains Mono ExtraBold" panose="02000009000000000000" pitchFamily="49" charset="0"/>
                <a:cs typeface="JetBrains Mono ExtraBold" panose="02000009000000000000" pitchFamily="49" charset="0"/>
              </a:rPr>
              <a:t>Slot0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7721E21-68BA-4A2C-806C-74BCEB69037C}"/>
              </a:ext>
            </a:extLst>
          </p:cNvPr>
          <p:cNvSpPr/>
          <p:nvPr/>
        </p:nvSpPr>
        <p:spPr>
          <a:xfrm>
            <a:off x="7995920" y="3435800"/>
            <a:ext cx="1360800" cy="1440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JetBrains Mono ExtraBold" panose="02000009000000000000" pitchFamily="49" charset="0"/>
                <a:cs typeface="JetBrains Mono ExtraBold" panose="02000009000000000000" pitchFamily="49" charset="0"/>
              </a:rPr>
              <a:t>Slot1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A1FF6C9-DC17-499C-93F1-535E7F4AF267}"/>
              </a:ext>
            </a:extLst>
          </p:cNvPr>
          <p:cNvSpPr/>
          <p:nvPr/>
        </p:nvSpPr>
        <p:spPr>
          <a:xfrm>
            <a:off x="7995920" y="4875800"/>
            <a:ext cx="1360800" cy="144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JetBrains Mono ExtraBold" panose="02000009000000000000" pitchFamily="49" charset="0"/>
                <a:cs typeface="JetBrains Mono ExtraBold" panose="02000009000000000000" pitchFamily="49" charset="0"/>
              </a:rPr>
              <a:t>Slot2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E0AA00E5-B4A3-49FA-9AC6-984159D2161C}"/>
              </a:ext>
            </a:extLst>
          </p:cNvPr>
          <p:cNvCxnSpPr/>
          <p:nvPr/>
        </p:nvCxnSpPr>
        <p:spPr>
          <a:xfrm>
            <a:off x="9509760" y="1995800"/>
            <a:ext cx="0" cy="144000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E69D7969-2405-4A7F-B5BE-38DE88BFCBB9}"/>
              </a:ext>
            </a:extLst>
          </p:cNvPr>
          <p:cNvSpPr txBox="1"/>
          <p:nvPr/>
        </p:nvSpPr>
        <p:spPr>
          <a:xfrm>
            <a:off x="9754242" y="2291695"/>
            <a:ext cx="20726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JetBrains Mono ExtraBold" panose="02000009000000000000" pitchFamily="49" charset="0"/>
                <a:cs typeface="JetBrains Mono ExtraBold" panose="02000009000000000000" pitchFamily="49" charset="0"/>
              </a:rPr>
              <a:t>Bound(Const)=Address Space</a:t>
            </a:r>
          </a:p>
          <a:p>
            <a:r>
              <a:rPr lang="en-US" altLang="zh-CN" dirty="0">
                <a:latin typeface="JetBrains Mono ExtraBold" panose="02000009000000000000" pitchFamily="49" charset="0"/>
                <a:cs typeface="JetBrains Mono ExtraBold" panose="02000009000000000000" pitchFamily="49" charset="0"/>
              </a:rPr>
              <a:t>Size Limit</a:t>
            </a:r>
            <a:endParaRPr lang="zh-CN" altLang="en-US" dirty="0">
              <a:latin typeface="JetBrains Mono ExtraBold" panose="02000009000000000000" pitchFamily="49" charset="0"/>
              <a:cs typeface="JetBrains Mono ExtraBold" panose="02000009000000000000" pitchFamily="49" charset="0"/>
            </a:endParaRP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E61FCAD8-8698-47E4-BB33-4F0D9135B312}"/>
              </a:ext>
            </a:extLst>
          </p:cNvPr>
          <p:cNvCxnSpPr/>
          <p:nvPr/>
        </p:nvCxnSpPr>
        <p:spPr>
          <a:xfrm>
            <a:off x="9509760" y="3429000"/>
            <a:ext cx="0" cy="144000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253255E1-0C20-417F-BC1A-B5809E284113}"/>
              </a:ext>
            </a:extLst>
          </p:cNvPr>
          <p:cNvCxnSpPr/>
          <p:nvPr/>
        </p:nvCxnSpPr>
        <p:spPr>
          <a:xfrm>
            <a:off x="9509760" y="4869000"/>
            <a:ext cx="0" cy="144000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C4BD8DE6-EE57-4502-AFAC-92EBA8453A1A}"/>
              </a:ext>
            </a:extLst>
          </p:cNvPr>
          <p:cNvSpPr/>
          <p:nvPr/>
        </p:nvSpPr>
        <p:spPr>
          <a:xfrm>
            <a:off x="3289148" y="1273572"/>
            <a:ext cx="1360800" cy="44602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>
              <a:solidFill>
                <a:schemeClr val="tx1"/>
              </a:solidFill>
              <a:latin typeface="JetBrains Mono ExtraBold" panose="02000009000000000000" pitchFamily="49" charset="0"/>
              <a:cs typeface="JetBrains Mono ExtraBold" panose="02000009000000000000" pitchFamily="49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DF58B354-77D0-4C8D-B82C-3814E4EAAEFB}"/>
              </a:ext>
            </a:extLst>
          </p:cNvPr>
          <p:cNvSpPr txBox="1"/>
          <p:nvPr/>
        </p:nvSpPr>
        <p:spPr>
          <a:xfrm>
            <a:off x="2379508" y="635000"/>
            <a:ext cx="318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JetBrains Mono ExtraBold" panose="02000009000000000000" pitchFamily="49" charset="0"/>
                <a:cs typeface="JetBrains Mono ExtraBold" panose="02000009000000000000" pitchFamily="49" charset="0"/>
              </a:rPr>
              <a:t>Address Space</a:t>
            </a:r>
            <a:r>
              <a:rPr lang="zh-CN" altLang="en-US" dirty="0">
                <a:latin typeface="JetBrains Mono ExtraBold" panose="02000009000000000000" pitchFamily="49" charset="0"/>
                <a:cs typeface="JetBrains Mono ExtraBold" panose="02000009000000000000" pitchFamily="49" charset="0"/>
              </a:rPr>
              <a:t> </a:t>
            </a:r>
            <a:r>
              <a:rPr lang="en-US" altLang="zh-CN" dirty="0">
                <a:latin typeface="JetBrains Mono ExtraBold" panose="02000009000000000000" pitchFamily="49" charset="0"/>
                <a:cs typeface="JetBrains Mono ExtraBold" panose="02000009000000000000" pitchFamily="49" charset="0"/>
              </a:rPr>
              <a:t>of</a:t>
            </a:r>
            <a:r>
              <a:rPr lang="zh-CN" altLang="en-US" dirty="0">
                <a:latin typeface="JetBrains Mono ExtraBold" panose="02000009000000000000" pitchFamily="49" charset="0"/>
                <a:cs typeface="JetBrains Mono ExtraBold" panose="02000009000000000000" pitchFamily="49" charset="0"/>
              </a:rPr>
              <a:t> </a:t>
            </a:r>
            <a:r>
              <a:rPr lang="en-US" altLang="zh-CN" dirty="0">
                <a:latin typeface="JetBrains Mono ExtraBold" panose="02000009000000000000" pitchFamily="49" charset="0"/>
                <a:cs typeface="JetBrains Mono ExtraBold" panose="02000009000000000000" pitchFamily="49" charset="0"/>
              </a:rPr>
              <a:t>App0</a:t>
            </a:r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EAA26243-0A88-4854-BAC7-189B7C1AC801}"/>
              </a:ext>
            </a:extLst>
          </p:cNvPr>
          <p:cNvCxnSpPr>
            <a:cxnSpLocks/>
          </p:cNvCxnSpPr>
          <p:nvPr/>
        </p:nvCxnSpPr>
        <p:spPr>
          <a:xfrm>
            <a:off x="4639787" y="1271451"/>
            <a:ext cx="3356133" cy="216434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CAE3D081-A0C7-4C4D-B159-6E6409878D71}"/>
              </a:ext>
            </a:extLst>
          </p:cNvPr>
          <p:cNvCxnSpPr>
            <a:cxnSpLocks/>
          </p:cNvCxnSpPr>
          <p:nvPr/>
        </p:nvCxnSpPr>
        <p:spPr>
          <a:xfrm flipV="1">
            <a:off x="4649948" y="4875800"/>
            <a:ext cx="3345972" cy="85801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4FD24E9B-73CF-4345-B1A3-7E97B5DAF734}"/>
              </a:ext>
            </a:extLst>
          </p:cNvPr>
          <p:cNvSpPr txBox="1"/>
          <p:nvPr/>
        </p:nvSpPr>
        <p:spPr>
          <a:xfrm>
            <a:off x="7528560" y="131048"/>
            <a:ext cx="3119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JetBrains Mono ExtraBold" panose="02000009000000000000" pitchFamily="49" charset="0"/>
                <a:cs typeface="JetBrains Mono ExtraBold" panose="02000009000000000000" pitchFamily="49" charset="0"/>
              </a:rPr>
              <a:t>Physical Memory</a:t>
            </a:r>
            <a:endParaRPr lang="zh-CN" altLang="en-US" dirty="0">
              <a:latin typeface="JetBrains Mono ExtraBold" panose="02000009000000000000" pitchFamily="49" charset="0"/>
              <a:cs typeface="JetBrains Mono ExtraBold" panose="02000009000000000000" pitchFamily="49" charset="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CDBC5F16-61D5-4616-8BC7-9421C4921E37}"/>
              </a:ext>
            </a:extLst>
          </p:cNvPr>
          <p:cNvSpPr/>
          <p:nvPr/>
        </p:nvSpPr>
        <p:spPr>
          <a:xfrm>
            <a:off x="3289148" y="4929452"/>
            <a:ext cx="1360800" cy="80436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JetBrains Mono ExtraBold" panose="02000009000000000000" pitchFamily="49" charset="0"/>
                <a:cs typeface="JetBrains Mono ExtraBold" panose="02000009000000000000" pitchFamily="49" charset="0"/>
              </a:rPr>
              <a:t>Code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B240DD8B-CD6C-4D6E-8901-C3924F291BF3}"/>
              </a:ext>
            </a:extLst>
          </p:cNvPr>
          <p:cNvSpPr/>
          <p:nvPr/>
        </p:nvSpPr>
        <p:spPr>
          <a:xfrm>
            <a:off x="3289148" y="4125092"/>
            <a:ext cx="1360800" cy="80436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JetBrains Mono ExtraBold" panose="02000009000000000000" pitchFamily="49" charset="0"/>
                <a:cs typeface="JetBrains Mono ExtraBold" panose="02000009000000000000" pitchFamily="49" charset="0"/>
              </a:rPr>
              <a:t>Data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5BECF39-99D8-4870-975F-F7FA0C3FF4A9}"/>
              </a:ext>
            </a:extLst>
          </p:cNvPr>
          <p:cNvSpPr/>
          <p:nvPr/>
        </p:nvSpPr>
        <p:spPr>
          <a:xfrm>
            <a:off x="3289148" y="3320732"/>
            <a:ext cx="1360800" cy="80436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JetBrains Mono ExtraBold" panose="02000009000000000000" pitchFamily="49" charset="0"/>
                <a:cs typeface="JetBrains Mono ExtraBold" panose="02000009000000000000" pitchFamily="49" charset="0"/>
              </a:rPr>
              <a:t>Heap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A0D4C04B-1E09-49AD-B42B-D689E8CB90B0}"/>
              </a:ext>
            </a:extLst>
          </p:cNvPr>
          <p:cNvSpPr/>
          <p:nvPr/>
        </p:nvSpPr>
        <p:spPr>
          <a:xfrm>
            <a:off x="3289148" y="1273572"/>
            <a:ext cx="1360800" cy="80436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JetBrains Mono ExtraBold" panose="02000009000000000000" pitchFamily="49" charset="0"/>
                <a:cs typeface="JetBrains Mono ExtraBold" panose="02000009000000000000" pitchFamily="49" charset="0"/>
              </a:rPr>
              <a:t>Stack</a:t>
            </a: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586EFAAF-CE35-4D62-964D-F11EE8AD4449}"/>
              </a:ext>
            </a:extLst>
          </p:cNvPr>
          <p:cNvCxnSpPr>
            <a:stCxn id="29" idx="2"/>
          </p:cNvCxnSpPr>
          <p:nvPr/>
        </p:nvCxnSpPr>
        <p:spPr>
          <a:xfrm>
            <a:off x="3969548" y="2077932"/>
            <a:ext cx="0" cy="2467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711616A1-F193-4520-87DE-0861F7B53E1C}"/>
              </a:ext>
            </a:extLst>
          </p:cNvPr>
          <p:cNvCxnSpPr>
            <a:stCxn id="28" idx="0"/>
          </p:cNvCxnSpPr>
          <p:nvPr/>
        </p:nvCxnSpPr>
        <p:spPr>
          <a:xfrm flipV="1">
            <a:off x="3969548" y="3120152"/>
            <a:ext cx="0" cy="2005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>
            <a:extLst>
              <a:ext uri="{FF2B5EF4-FFF2-40B4-BE49-F238E27FC236}">
                <a16:creationId xmlns:a16="http://schemas.microsoft.com/office/drawing/2014/main" id="{AF268F8D-A6BE-45A4-BD69-5D836942B78A}"/>
              </a:ext>
            </a:extLst>
          </p:cNvPr>
          <p:cNvSpPr/>
          <p:nvPr/>
        </p:nvSpPr>
        <p:spPr>
          <a:xfrm>
            <a:off x="68427" y="3005023"/>
            <a:ext cx="1360800" cy="92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JetBrains Mono ExtraBold" panose="02000009000000000000" pitchFamily="49" charset="0"/>
                <a:cs typeface="JetBrains Mono ExtraBold" panose="02000009000000000000" pitchFamily="49" charset="0"/>
              </a:rPr>
              <a:t>Internal</a:t>
            </a:r>
          </a:p>
          <a:p>
            <a:pPr algn="ctr"/>
            <a:r>
              <a:rPr lang="en-US" altLang="zh-CN" dirty="0">
                <a:latin typeface="JetBrains Mono ExtraBold" panose="02000009000000000000" pitchFamily="49" charset="0"/>
                <a:cs typeface="JetBrains Mono ExtraBold" panose="02000009000000000000" pitchFamily="49" charset="0"/>
              </a:rPr>
              <a:t>Fragment</a:t>
            </a:r>
            <a:endParaRPr lang="zh-CN" altLang="en-US" dirty="0">
              <a:latin typeface="JetBrains Mono ExtraBold" panose="02000009000000000000" pitchFamily="49" charset="0"/>
              <a:cs typeface="JetBrains Mono ExtraBold" panose="02000009000000000000" pitchFamily="49" charset="0"/>
            </a:endParaRPr>
          </a:p>
        </p:txBody>
      </p:sp>
      <p:sp>
        <p:nvSpPr>
          <p:cNvPr id="38" name="任意多边形: 形状 37">
            <a:extLst>
              <a:ext uri="{FF2B5EF4-FFF2-40B4-BE49-F238E27FC236}">
                <a16:creationId xmlns:a16="http://schemas.microsoft.com/office/drawing/2014/main" id="{416A34EB-AB2F-4B98-B734-F9426200F2B3}"/>
              </a:ext>
            </a:extLst>
          </p:cNvPr>
          <p:cNvSpPr/>
          <p:nvPr/>
        </p:nvSpPr>
        <p:spPr>
          <a:xfrm>
            <a:off x="1267307" y="2693432"/>
            <a:ext cx="2011680" cy="880367"/>
          </a:xfrm>
          <a:custGeom>
            <a:avLst/>
            <a:gdLst>
              <a:gd name="connsiteX0" fmla="*/ 2011680 w 2011680"/>
              <a:gd name="connsiteY0" fmla="*/ 0 h 880367"/>
              <a:gd name="connsiteX1" fmla="*/ 1168400 w 2011680"/>
              <a:gd name="connsiteY1" fmla="*/ 843280 h 880367"/>
              <a:gd name="connsiteX2" fmla="*/ 0 w 2011680"/>
              <a:gd name="connsiteY2" fmla="*/ 782320 h 8803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11680" h="880367">
                <a:moveTo>
                  <a:pt x="2011680" y="0"/>
                </a:moveTo>
                <a:cubicBezTo>
                  <a:pt x="1757680" y="356446"/>
                  <a:pt x="1503680" y="712893"/>
                  <a:pt x="1168400" y="843280"/>
                </a:cubicBezTo>
                <a:cubicBezTo>
                  <a:pt x="833120" y="973667"/>
                  <a:pt x="167640" y="712893"/>
                  <a:pt x="0" y="78232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BDE00D7B-6B9B-4EF6-B5ED-4D118B76B23B}"/>
              </a:ext>
            </a:extLst>
          </p:cNvPr>
          <p:cNvCxnSpPr/>
          <p:nvPr/>
        </p:nvCxnSpPr>
        <p:spPr>
          <a:xfrm>
            <a:off x="9356720" y="4875800"/>
            <a:ext cx="508640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8A5E56D5-0474-4FD7-9EB1-A402E7524601}"/>
              </a:ext>
            </a:extLst>
          </p:cNvPr>
          <p:cNvCxnSpPr/>
          <p:nvPr/>
        </p:nvCxnSpPr>
        <p:spPr>
          <a:xfrm>
            <a:off x="9356720" y="3435800"/>
            <a:ext cx="508640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8FB47F12-53D3-4EAC-AF7E-D2BD2712600C}"/>
                  </a:ext>
                </a:extLst>
              </p:cNvPr>
              <p:cNvSpPr txBox="1"/>
              <p:nvPr/>
            </p:nvSpPr>
            <p:spPr>
              <a:xfrm>
                <a:off x="9794225" y="4691134"/>
                <a:ext cx="8534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base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8FB47F12-53D3-4EAC-AF7E-D2BD271260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4225" y="4691134"/>
                <a:ext cx="853437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04663F38-E833-4BE7-997A-AC182892E739}"/>
                  </a:ext>
                </a:extLst>
              </p:cNvPr>
              <p:cNvSpPr txBox="1"/>
              <p:nvPr/>
            </p:nvSpPr>
            <p:spPr>
              <a:xfrm>
                <a:off x="9723102" y="3251134"/>
                <a:ext cx="18491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base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en-US" altLang="zh-CN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bound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04663F38-E833-4BE7-997A-AC182892E7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3102" y="3251134"/>
                <a:ext cx="184912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C23CC742-9EB5-40E1-89AD-2E77DDC6001C}"/>
                  </a:ext>
                </a:extLst>
              </p:cNvPr>
              <p:cNvSpPr txBox="1"/>
              <p:nvPr/>
            </p:nvSpPr>
            <p:spPr>
              <a:xfrm>
                <a:off x="2533969" y="5549146"/>
                <a:ext cx="7823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m:rPr>
                          <m:nor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x</m:t>
                      </m:r>
                      <m:r>
                        <m:rPr>
                          <m:nor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C23CC742-9EB5-40E1-89AD-2E77DDC600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3969" y="5549146"/>
                <a:ext cx="78232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14B254F6-3C63-46AB-9922-1980D84C2495}"/>
                  </a:ext>
                </a:extLst>
              </p:cNvPr>
              <p:cNvSpPr txBox="1"/>
              <p:nvPr/>
            </p:nvSpPr>
            <p:spPr>
              <a:xfrm>
                <a:off x="2283307" y="1117912"/>
                <a:ext cx="1208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bound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14B254F6-3C63-46AB-9922-1980D84C24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3307" y="1117912"/>
                <a:ext cx="120840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B0EFAA68-9813-477F-9616-F5638C287AD5}"/>
                  </a:ext>
                </a:extLst>
              </p:cNvPr>
              <p:cNvSpPr txBox="1"/>
              <p:nvPr/>
            </p:nvSpPr>
            <p:spPr>
              <a:xfrm>
                <a:off x="3204523" y="6012164"/>
                <a:ext cx="5471797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pa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altLang="zh-CN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if</m:t>
                      </m:r>
                      <m:r>
                        <m:rPr>
                          <m:nor/>
                        </m:rPr>
                        <a:rPr lang="en-US" altLang="zh-CN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CN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va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m:rPr>
                          <m:nor/>
                        </m:rPr>
                        <a:rPr lang="en-US" altLang="zh-CN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bound</m:t>
                      </m:r>
                      <m:r>
                        <m:rPr>
                          <m:nor/>
                        </m:rPr>
                        <a:rPr lang="en-US" altLang="zh-CN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{</m:t>
                      </m:r>
                      <m:r>
                        <m:rPr>
                          <m:nor/>
                        </m:rPr>
                        <a:rPr lang="en-US" altLang="zh-CN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va</m:t>
                      </m:r>
                      <m:r>
                        <m:rPr>
                          <m:nor/>
                        </m:rPr>
                        <a:rPr lang="en-US" altLang="zh-CN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en-US" altLang="zh-CN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base</m:t>
                      </m:r>
                      <m:r>
                        <m:rPr>
                          <m:nor/>
                        </m:rPr>
                        <a:rPr lang="en-US" altLang="zh-CN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 </m:t>
                      </m:r>
                      <m:r>
                        <m:rPr>
                          <m:nor/>
                        </m:rPr>
                        <a:rPr lang="en-US" altLang="zh-CN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else</m:t>
                      </m:r>
                      <m:r>
                        <m:rPr>
                          <m:nor/>
                        </m:rPr>
                        <a:rPr lang="en-US" altLang="zh-CN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{</m:t>
                      </m:r>
                      <m:r>
                        <m:rPr>
                          <m:nor/>
                        </m:rPr>
                        <a:rPr lang="en-US" altLang="zh-CN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error</m:t>
                      </m:r>
                      <m:r>
                        <m:rPr>
                          <m:nor/>
                        </m:rPr>
                        <a:rPr lang="en-US" altLang="zh-CN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 </m:t>
                      </m:r>
                    </m:oMath>
                  </m:oMathPara>
                </a14:m>
                <a:endParaRPr lang="en-US" altLang="zh-CN" b="0" i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altLang="zh-CN" b="0" i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B0EFAA68-9813-477F-9616-F5638C287A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4523" y="6012164"/>
                <a:ext cx="5471797" cy="92333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FFDD0D76-3220-4612-B8D9-E1C4045363B8}"/>
              </a:ext>
            </a:extLst>
          </p:cNvPr>
          <p:cNvSpPr/>
          <p:nvPr/>
        </p:nvSpPr>
        <p:spPr>
          <a:xfrm>
            <a:off x="5312013" y="3620466"/>
            <a:ext cx="2011679" cy="1070668"/>
          </a:xfrm>
          <a:prstGeom prst="round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JetBrains Mono ExtraBold" panose="02000009000000000000" pitchFamily="49" charset="0"/>
                <a:cs typeface="JetBrains Mono ExtraBold" panose="02000009000000000000" pitchFamily="49" charset="0"/>
              </a:rPr>
              <a:t>MMU</a:t>
            </a:r>
            <a:endParaRPr lang="zh-CN" altLang="en-US" dirty="0">
              <a:solidFill>
                <a:schemeClr val="tx1"/>
              </a:solidFill>
              <a:latin typeface="JetBrains Mono ExtraBold" panose="02000009000000000000" pitchFamily="49" charset="0"/>
              <a:cs typeface="JetBrains Mono ExtraBold" panose="02000009000000000000" pitchFamily="49" charset="0"/>
            </a:endParaRPr>
          </a:p>
        </p:txBody>
      </p: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A9814ADC-4718-4889-A855-836EB808A074}"/>
              </a:ext>
            </a:extLst>
          </p:cNvPr>
          <p:cNvCxnSpPr>
            <a:stCxn id="27" idx="3"/>
            <a:endCxn id="55" idx="1"/>
          </p:cNvCxnSpPr>
          <p:nvPr/>
        </p:nvCxnSpPr>
        <p:spPr>
          <a:xfrm flipV="1">
            <a:off x="4649948" y="4155800"/>
            <a:ext cx="662065" cy="371472"/>
          </a:xfrm>
          <a:prstGeom prst="straightConnector1">
            <a:avLst/>
          </a:prstGeom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BEF1C04C-148B-4A3C-80E0-D2B2950229BB}"/>
              </a:ext>
            </a:extLst>
          </p:cNvPr>
          <p:cNvCxnSpPr>
            <a:stCxn id="55" idx="3"/>
          </p:cNvCxnSpPr>
          <p:nvPr/>
        </p:nvCxnSpPr>
        <p:spPr>
          <a:xfrm>
            <a:off x="7323692" y="4155800"/>
            <a:ext cx="682074" cy="4568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847D273E-BA43-47F8-B6E2-213761614E84}"/>
                  </a:ext>
                </a:extLst>
              </p:cNvPr>
              <p:cNvSpPr txBox="1"/>
              <p:nvPr/>
            </p:nvSpPr>
            <p:spPr>
              <a:xfrm>
                <a:off x="4753891" y="3860686"/>
                <a:ext cx="4741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va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847D273E-BA43-47F8-B6E2-213761614E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3891" y="3860686"/>
                <a:ext cx="474189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FD8AC24F-4CD8-47C5-9066-AC61C02958E1}"/>
                  </a:ext>
                </a:extLst>
              </p:cNvPr>
              <p:cNvSpPr txBox="1"/>
              <p:nvPr/>
            </p:nvSpPr>
            <p:spPr>
              <a:xfrm>
                <a:off x="7353864" y="3860686"/>
                <a:ext cx="6620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pa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FD8AC24F-4CD8-47C5-9066-AC61C02958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3864" y="3860686"/>
                <a:ext cx="662065" cy="369332"/>
              </a:xfrm>
              <a:prstGeom prst="rect">
                <a:avLst/>
              </a:prstGeom>
              <a:blipFill>
                <a:blip r:embed="rId8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矩形 62">
            <a:extLst>
              <a:ext uri="{FF2B5EF4-FFF2-40B4-BE49-F238E27FC236}">
                <a16:creationId xmlns:a16="http://schemas.microsoft.com/office/drawing/2014/main" id="{83E5D992-E0E0-4358-A8A5-AE007BA5C80C}"/>
              </a:ext>
            </a:extLst>
          </p:cNvPr>
          <p:cNvSpPr/>
          <p:nvPr/>
        </p:nvSpPr>
        <p:spPr>
          <a:xfrm>
            <a:off x="5504854" y="3722912"/>
            <a:ext cx="1635669" cy="252735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JetBrains Mono ExtraBold" panose="02000009000000000000" pitchFamily="49" charset="0"/>
                <a:cs typeface="JetBrains Mono ExtraBold" panose="02000009000000000000" pitchFamily="49" charset="0"/>
              </a:rPr>
              <a:t>App0 Token</a:t>
            </a:r>
            <a:endParaRPr lang="zh-CN" altLang="en-US" dirty="0">
              <a:solidFill>
                <a:schemeClr val="tx1"/>
              </a:solidFill>
              <a:latin typeface="JetBrains Mono ExtraBold" panose="02000009000000000000" pitchFamily="49" charset="0"/>
              <a:cs typeface="JetBrains Mono ExtraBold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9564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5E433BE-3C3B-480A-991D-A52864AC991B}"/>
              </a:ext>
            </a:extLst>
          </p:cNvPr>
          <p:cNvSpPr/>
          <p:nvPr/>
        </p:nvSpPr>
        <p:spPr>
          <a:xfrm>
            <a:off x="7599680" y="624840"/>
            <a:ext cx="1361440" cy="58572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C3080C-DE73-4B20-A39A-4EB6D0FE7362}"/>
              </a:ext>
            </a:extLst>
          </p:cNvPr>
          <p:cNvSpPr/>
          <p:nvPr/>
        </p:nvSpPr>
        <p:spPr>
          <a:xfrm>
            <a:off x="7599680" y="624840"/>
            <a:ext cx="1360800" cy="1360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JetBrains Mono ExtraBold" panose="02000009000000000000" pitchFamily="49" charset="0"/>
                <a:cs typeface="JetBrains Mono ExtraBold" panose="02000009000000000000" pitchFamily="49" charset="0"/>
              </a:rPr>
              <a:t>Kernel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  <a:latin typeface="JetBrains Mono ExtraBold" panose="02000009000000000000" pitchFamily="49" charset="0"/>
                <a:cs typeface="JetBrains Mono ExtraBold" panose="02000009000000000000" pitchFamily="49" charset="0"/>
              </a:rPr>
              <a:t>Reserved</a:t>
            </a:r>
            <a:endParaRPr lang="zh-CN" altLang="en-US" dirty="0">
              <a:solidFill>
                <a:schemeClr val="tx1"/>
              </a:solidFill>
              <a:latin typeface="JetBrains Mono ExtraBold" panose="02000009000000000000" pitchFamily="49" charset="0"/>
              <a:cs typeface="JetBrains Mono ExtraBold" panose="02000009000000000000" pitchFamily="49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C80C6B0-01D8-4C77-839E-046B02FE5EB4}"/>
              </a:ext>
            </a:extLst>
          </p:cNvPr>
          <p:cNvSpPr txBox="1"/>
          <p:nvPr/>
        </p:nvSpPr>
        <p:spPr>
          <a:xfrm>
            <a:off x="7122160" y="171688"/>
            <a:ext cx="3119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JetBrains Mono ExtraBold" panose="02000009000000000000" pitchFamily="49" charset="0"/>
                <a:cs typeface="JetBrains Mono ExtraBold" panose="02000009000000000000" pitchFamily="49" charset="0"/>
              </a:rPr>
              <a:t>Physical Memory</a:t>
            </a:r>
            <a:endParaRPr lang="zh-CN" altLang="en-US" dirty="0">
              <a:latin typeface="JetBrains Mono ExtraBold" panose="02000009000000000000" pitchFamily="49" charset="0"/>
              <a:cs typeface="JetBrains Mono ExtraBold" panose="02000009000000000000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AA0DB7F-5C28-445A-849F-F6FCE198E29B}"/>
              </a:ext>
            </a:extLst>
          </p:cNvPr>
          <p:cNvSpPr/>
          <p:nvPr/>
        </p:nvSpPr>
        <p:spPr>
          <a:xfrm>
            <a:off x="1399388" y="1305240"/>
            <a:ext cx="1360800" cy="44602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>
              <a:solidFill>
                <a:schemeClr val="tx1"/>
              </a:solidFill>
              <a:latin typeface="JetBrains Mono ExtraBold" panose="02000009000000000000" pitchFamily="49" charset="0"/>
              <a:cs typeface="JetBrains Mono ExtraBold" panose="02000009000000000000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596E769-C2E5-4F16-86CE-4B48B63766A9}"/>
              </a:ext>
            </a:extLst>
          </p:cNvPr>
          <p:cNvSpPr/>
          <p:nvPr/>
        </p:nvSpPr>
        <p:spPr>
          <a:xfrm>
            <a:off x="1399388" y="1305240"/>
            <a:ext cx="1360800" cy="32036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JetBrains Mono ExtraBold" panose="02000009000000000000" pitchFamily="49" charset="0"/>
                <a:cs typeface="JetBrains Mono ExtraBold" panose="02000009000000000000" pitchFamily="49" charset="0"/>
              </a:rPr>
              <a:t>App0Stack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4AFD67A-67D3-461C-9741-40F233710478}"/>
              </a:ext>
            </a:extLst>
          </p:cNvPr>
          <p:cNvSpPr/>
          <p:nvPr/>
        </p:nvSpPr>
        <p:spPr>
          <a:xfrm>
            <a:off x="1399388" y="5293360"/>
            <a:ext cx="1360800" cy="47212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JetBrains Mono ExtraBold" panose="02000009000000000000" pitchFamily="49" charset="0"/>
                <a:cs typeface="JetBrains Mono ExtraBold" panose="02000009000000000000" pitchFamily="49" charset="0"/>
              </a:rPr>
              <a:t>App0Code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85B041D-8D2C-415F-816C-E82909091428}"/>
              </a:ext>
            </a:extLst>
          </p:cNvPr>
          <p:cNvSpPr/>
          <p:nvPr/>
        </p:nvSpPr>
        <p:spPr>
          <a:xfrm>
            <a:off x="1399388" y="4663440"/>
            <a:ext cx="1360800" cy="62992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JetBrains Mono ExtraBold" panose="02000009000000000000" pitchFamily="49" charset="0"/>
                <a:cs typeface="JetBrains Mono ExtraBold" panose="02000009000000000000" pitchFamily="49" charset="0"/>
              </a:rPr>
              <a:t>App0Data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DD9D3C8-70BB-44C3-A2E2-793F758D7909}"/>
              </a:ext>
            </a:extLst>
          </p:cNvPr>
          <p:cNvSpPr/>
          <p:nvPr/>
        </p:nvSpPr>
        <p:spPr>
          <a:xfrm>
            <a:off x="1399388" y="4043680"/>
            <a:ext cx="1360800" cy="61976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JetBrains Mono ExtraBold" panose="02000009000000000000" pitchFamily="49" charset="0"/>
                <a:cs typeface="JetBrains Mono ExtraBold" panose="02000009000000000000" pitchFamily="49" charset="0"/>
              </a:rPr>
              <a:t>App0Heap</a:t>
            </a: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08A1969A-4632-4CF3-B272-52951F1FC344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2079788" y="3723320"/>
            <a:ext cx="0" cy="3203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31CF812C-C1BF-4F87-8626-D4C46CF8BE0B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2079788" y="1625600"/>
            <a:ext cx="0" cy="2844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3E3D050F-CB12-4A17-809C-4842F2DE0991}"/>
              </a:ext>
            </a:extLst>
          </p:cNvPr>
          <p:cNvSpPr/>
          <p:nvPr/>
        </p:nvSpPr>
        <p:spPr>
          <a:xfrm>
            <a:off x="7599680" y="2468880"/>
            <a:ext cx="1360800" cy="32036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JetBrains Mono ExtraBold" panose="02000009000000000000" pitchFamily="49" charset="0"/>
                <a:cs typeface="JetBrains Mono ExtraBold" panose="02000009000000000000" pitchFamily="49" charset="0"/>
              </a:rPr>
              <a:t>App0Stack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4E47FC58-FFEE-4F97-B7CF-1326AF2B993E}"/>
              </a:ext>
            </a:extLst>
          </p:cNvPr>
          <p:cNvSpPr/>
          <p:nvPr/>
        </p:nvSpPr>
        <p:spPr>
          <a:xfrm>
            <a:off x="7599680" y="3395820"/>
            <a:ext cx="1360800" cy="47212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JetBrains Mono ExtraBold" panose="02000009000000000000" pitchFamily="49" charset="0"/>
                <a:cs typeface="JetBrains Mono ExtraBold" panose="02000009000000000000" pitchFamily="49" charset="0"/>
              </a:rPr>
              <a:t>App0Code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6DC81CD0-F8BF-43E2-9AEB-26F6BFBFB5CC}"/>
              </a:ext>
            </a:extLst>
          </p:cNvPr>
          <p:cNvSpPr/>
          <p:nvPr/>
        </p:nvSpPr>
        <p:spPr>
          <a:xfrm>
            <a:off x="7599680" y="5145720"/>
            <a:ext cx="1360800" cy="61976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JetBrains Mono ExtraBold" panose="02000009000000000000" pitchFamily="49" charset="0"/>
                <a:cs typeface="JetBrains Mono ExtraBold" panose="02000009000000000000" pitchFamily="49" charset="0"/>
              </a:rPr>
              <a:t>App0Heap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3D55A9B2-FFE4-4957-9E9B-D165D75FB80D}"/>
              </a:ext>
            </a:extLst>
          </p:cNvPr>
          <p:cNvSpPr/>
          <p:nvPr/>
        </p:nvSpPr>
        <p:spPr>
          <a:xfrm>
            <a:off x="7599680" y="4013200"/>
            <a:ext cx="1360800" cy="62992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JetBrains Mono ExtraBold" panose="02000009000000000000" pitchFamily="49" charset="0"/>
                <a:cs typeface="JetBrains Mono ExtraBold" panose="02000009000000000000" pitchFamily="49" charset="0"/>
              </a:rPr>
              <a:t>App0Data</a:t>
            </a:r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3CF8A42E-5BF5-4AAA-B8C3-6B13ADC8B667}"/>
              </a:ext>
            </a:extLst>
          </p:cNvPr>
          <p:cNvCxnSpPr/>
          <p:nvPr/>
        </p:nvCxnSpPr>
        <p:spPr>
          <a:xfrm>
            <a:off x="2760188" y="1335400"/>
            <a:ext cx="4839492" cy="1163640"/>
          </a:xfrm>
          <a:prstGeom prst="line">
            <a:avLst/>
          </a:prstGeom>
          <a:ln w="1905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74F2414A-0B74-47BD-9519-1A4900D3026B}"/>
              </a:ext>
            </a:extLst>
          </p:cNvPr>
          <p:cNvCxnSpPr/>
          <p:nvPr/>
        </p:nvCxnSpPr>
        <p:spPr>
          <a:xfrm>
            <a:off x="2760188" y="1625600"/>
            <a:ext cx="4839492" cy="1163640"/>
          </a:xfrm>
          <a:prstGeom prst="line">
            <a:avLst/>
          </a:prstGeom>
          <a:ln w="1905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7B7E8B60-4A15-4A4D-96D6-F84DD6331528}"/>
              </a:ext>
            </a:extLst>
          </p:cNvPr>
          <p:cNvCxnSpPr>
            <a:cxnSpLocks/>
          </p:cNvCxnSpPr>
          <p:nvPr/>
        </p:nvCxnSpPr>
        <p:spPr>
          <a:xfrm>
            <a:off x="2760188" y="4043680"/>
            <a:ext cx="4838852" cy="1102040"/>
          </a:xfrm>
          <a:prstGeom prst="line">
            <a:avLst/>
          </a:prstGeom>
          <a:ln w="19050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>
            <a:extLst>
              <a:ext uri="{FF2B5EF4-FFF2-40B4-BE49-F238E27FC236}">
                <a16:creationId xmlns:a16="http://schemas.microsoft.com/office/drawing/2014/main" id="{7BDC7255-F3AC-450D-947B-1261D8DAFBF9}"/>
              </a:ext>
            </a:extLst>
          </p:cNvPr>
          <p:cNvCxnSpPr>
            <a:cxnSpLocks/>
          </p:cNvCxnSpPr>
          <p:nvPr/>
        </p:nvCxnSpPr>
        <p:spPr>
          <a:xfrm>
            <a:off x="2760188" y="4663440"/>
            <a:ext cx="4838852" cy="1102040"/>
          </a:xfrm>
          <a:prstGeom prst="line">
            <a:avLst/>
          </a:prstGeom>
          <a:ln w="19050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877A7928-B451-4035-B23B-8FDB9585CC93}"/>
              </a:ext>
            </a:extLst>
          </p:cNvPr>
          <p:cNvCxnSpPr>
            <a:cxnSpLocks/>
          </p:cNvCxnSpPr>
          <p:nvPr/>
        </p:nvCxnSpPr>
        <p:spPr>
          <a:xfrm flipV="1">
            <a:off x="2760188" y="4043680"/>
            <a:ext cx="4838852" cy="619760"/>
          </a:xfrm>
          <a:prstGeom prst="line">
            <a:avLst/>
          </a:prstGeom>
          <a:ln w="1905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CA0C0A5A-BF39-4068-A7F8-E58E99405D97}"/>
              </a:ext>
            </a:extLst>
          </p:cNvPr>
          <p:cNvCxnSpPr>
            <a:cxnSpLocks/>
          </p:cNvCxnSpPr>
          <p:nvPr/>
        </p:nvCxnSpPr>
        <p:spPr>
          <a:xfrm flipV="1">
            <a:off x="2759548" y="4663440"/>
            <a:ext cx="4838852" cy="619760"/>
          </a:xfrm>
          <a:prstGeom prst="line">
            <a:avLst/>
          </a:prstGeom>
          <a:ln w="1905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>
            <a:extLst>
              <a:ext uri="{FF2B5EF4-FFF2-40B4-BE49-F238E27FC236}">
                <a16:creationId xmlns:a16="http://schemas.microsoft.com/office/drawing/2014/main" id="{D6CB30FB-8888-4062-A25B-A46CFA1C39F3}"/>
              </a:ext>
            </a:extLst>
          </p:cNvPr>
          <p:cNvCxnSpPr/>
          <p:nvPr/>
        </p:nvCxnSpPr>
        <p:spPr>
          <a:xfrm flipV="1">
            <a:off x="2759548" y="3395820"/>
            <a:ext cx="4838852" cy="1887380"/>
          </a:xfrm>
          <a:prstGeom prst="line">
            <a:avLst/>
          </a:prstGeom>
          <a:ln w="19050">
            <a:solidFill>
              <a:srgbClr val="92D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BE1B6164-5551-4B68-9C0F-FCF36A45A7D1}"/>
              </a:ext>
            </a:extLst>
          </p:cNvPr>
          <p:cNvCxnSpPr/>
          <p:nvPr/>
        </p:nvCxnSpPr>
        <p:spPr>
          <a:xfrm flipV="1">
            <a:off x="2759548" y="3874530"/>
            <a:ext cx="4838852" cy="1887380"/>
          </a:xfrm>
          <a:prstGeom prst="line">
            <a:avLst/>
          </a:prstGeom>
          <a:ln w="19050">
            <a:solidFill>
              <a:srgbClr val="92D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>
            <a:extLst>
              <a:ext uri="{FF2B5EF4-FFF2-40B4-BE49-F238E27FC236}">
                <a16:creationId xmlns:a16="http://schemas.microsoft.com/office/drawing/2014/main" id="{A473A107-1403-4AAF-B126-AF2AF428FC8F}"/>
              </a:ext>
            </a:extLst>
          </p:cNvPr>
          <p:cNvSpPr/>
          <p:nvPr/>
        </p:nvSpPr>
        <p:spPr>
          <a:xfrm>
            <a:off x="7598400" y="3001640"/>
            <a:ext cx="1360800" cy="326950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JetBrains Mono ExtraBold" panose="02000009000000000000" pitchFamily="49" charset="0"/>
                <a:cs typeface="JetBrains Mono ExtraBold" panose="02000009000000000000" pitchFamily="49" charset="0"/>
              </a:rPr>
              <a:t>OtherApps</a:t>
            </a: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F075F886-1A08-4496-87BF-626C5D56C07F}"/>
              </a:ext>
            </a:extLst>
          </p:cNvPr>
          <p:cNvSpPr/>
          <p:nvPr/>
        </p:nvSpPr>
        <p:spPr>
          <a:xfrm>
            <a:off x="7598400" y="5865570"/>
            <a:ext cx="1360800" cy="472120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JetBrains Mono ExtraBold" panose="02000009000000000000" pitchFamily="49" charset="0"/>
                <a:cs typeface="JetBrains Mono ExtraBold" panose="02000009000000000000" pitchFamily="49" charset="0"/>
              </a:rPr>
              <a:t>OtherApps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C8CC075A-0091-42D4-B254-E9A78AB7102F}"/>
              </a:ext>
            </a:extLst>
          </p:cNvPr>
          <p:cNvSpPr txBox="1"/>
          <p:nvPr/>
        </p:nvSpPr>
        <p:spPr>
          <a:xfrm>
            <a:off x="489748" y="768312"/>
            <a:ext cx="318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JetBrains Mono ExtraBold" panose="02000009000000000000" pitchFamily="49" charset="0"/>
                <a:cs typeface="JetBrains Mono ExtraBold" panose="02000009000000000000" pitchFamily="49" charset="0"/>
              </a:rPr>
              <a:t>Address Space</a:t>
            </a:r>
            <a:r>
              <a:rPr lang="zh-CN" altLang="en-US" dirty="0">
                <a:latin typeface="JetBrains Mono ExtraBold" panose="02000009000000000000" pitchFamily="49" charset="0"/>
                <a:cs typeface="JetBrains Mono ExtraBold" panose="02000009000000000000" pitchFamily="49" charset="0"/>
              </a:rPr>
              <a:t> </a:t>
            </a:r>
            <a:r>
              <a:rPr lang="en-US" altLang="zh-CN" dirty="0">
                <a:latin typeface="JetBrains Mono ExtraBold" panose="02000009000000000000" pitchFamily="49" charset="0"/>
                <a:cs typeface="JetBrains Mono ExtraBold" panose="02000009000000000000" pitchFamily="49" charset="0"/>
              </a:rPr>
              <a:t>of</a:t>
            </a:r>
            <a:r>
              <a:rPr lang="zh-CN" altLang="en-US" dirty="0">
                <a:latin typeface="JetBrains Mono ExtraBold" panose="02000009000000000000" pitchFamily="49" charset="0"/>
                <a:cs typeface="JetBrains Mono ExtraBold" panose="02000009000000000000" pitchFamily="49" charset="0"/>
              </a:rPr>
              <a:t> </a:t>
            </a:r>
            <a:r>
              <a:rPr lang="en-US" altLang="zh-CN" dirty="0">
                <a:latin typeface="JetBrains Mono ExtraBold" panose="02000009000000000000" pitchFamily="49" charset="0"/>
                <a:cs typeface="JetBrains Mono ExtraBold" panose="02000009000000000000" pitchFamily="49" charset="0"/>
              </a:rPr>
              <a:t>App0</a:t>
            </a:r>
          </a:p>
        </p:txBody>
      </p:sp>
      <p:sp>
        <p:nvSpPr>
          <p:cNvPr id="53" name="矩形: 圆角 52">
            <a:extLst>
              <a:ext uri="{FF2B5EF4-FFF2-40B4-BE49-F238E27FC236}">
                <a16:creationId xmlns:a16="http://schemas.microsoft.com/office/drawing/2014/main" id="{AFE59E0B-EBA0-4EDB-94FB-9F0A1393FB13}"/>
              </a:ext>
            </a:extLst>
          </p:cNvPr>
          <p:cNvSpPr/>
          <p:nvPr/>
        </p:nvSpPr>
        <p:spPr>
          <a:xfrm>
            <a:off x="3880160" y="4328160"/>
            <a:ext cx="2479040" cy="1381760"/>
          </a:xfrm>
          <a:prstGeom prst="roundRect">
            <a:avLst/>
          </a:prstGeom>
          <a:solidFill>
            <a:srgbClr val="FF6600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JetBrains Mono ExtraBold" panose="02000009000000000000" pitchFamily="49" charset="0"/>
                <a:cs typeface="JetBrains Mono ExtraBold" panose="02000009000000000000" pitchFamily="49" charset="0"/>
              </a:rPr>
              <a:t>MMU</a:t>
            </a:r>
            <a:endParaRPr lang="zh-CN" altLang="en-US" dirty="0">
              <a:solidFill>
                <a:schemeClr val="tx1"/>
              </a:solidFill>
              <a:latin typeface="JetBrains Mono ExtraBold" panose="02000009000000000000" pitchFamily="49" charset="0"/>
              <a:cs typeface="JetBrains Mono ExtraBold" panose="02000009000000000000" pitchFamily="49" charset="0"/>
            </a:endParaRP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02477F73-9A91-4B91-B760-45C8B64C51AD}"/>
              </a:ext>
            </a:extLst>
          </p:cNvPr>
          <p:cNvSpPr/>
          <p:nvPr/>
        </p:nvSpPr>
        <p:spPr>
          <a:xfrm>
            <a:off x="3880160" y="4541360"/>
            <a:ext cx="2479040" cy="246540"/>
          </a:xfrm>
          <a:prstGeom prst="rect">
            <a:avLst/>
          </a:prstGeom>
          <a:solidFill>
            <a:schemeClr val="tx1">
              <a:lumMod val="75000"/>
              <a:lumOff val="25000"/>
              <a:alpha val="30196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JetBrains Mono ExtraBold" panose="02000009000000000000" pitchFamily="49" charset="0"/>
                <a:cs typeface="JetBrains Mono ExtraBold" panose="02000009000000000000" pitchFamily="49" charset="0"/>
              </a:rPr>
              <a:t>App0Data Token</a:t>
            </a:r>
            <a:endParaRPr lang="zh-CN" altLang="en-US" dirty="0">
              <a:solidFill>
                <a:schemeClr val="tx1"/>
              </a:solidFill>
              <a:latin typeface="JetBrains Mono ExtraBold" panose="02000009000000000000" pitchFamily="49" charset="0"/>
              <a:cs typeface="JetBrains Mono ExtraBold" panose="02000009000000000000" pitchFamily="49" charset="0"/>
            </a:endParaRPr>
          </a:p>
        </p:txBody>
      </p: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E9428A6F-9E46-4FA6-AC29-60C8D37566D7}"/>
              </a:ext>
            </a:extLst>
          </p:cNvPr>
          <p:cNvCxnSpPr>
            <a:stCxn id="8" idx="3"/>
            <a:endCxn id="53" idx="1"/>
          </p:cNvCxnSpPr>
          <p:nvPr/>
        </p:nvCxnSpPr>
        <p:spPr>
          <a:xfrm>
            <a:off x="2760188" y="4978400"/>
            <a:ext cx="1119972" cy="406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D78D1A94-07BF-4A43-9E00-9FC6762BC78C}"/>
              </a:ext>
            </a:extLst>
          </p:cNvPr>
          <p:cNvCxnSpPr>
            <a:cxnSpLocks/>
            <a:stCxn id="53" idx="3"/>
            <a:endCxn id="30" idx="1"/>
          </p:cNvCxnSpPr>
          <p:nvPr/>
        </p:nvCxnSpPr>
        <p:spPr>
          <a:xfrm flipV="1">
            <a:off x="6359200" y="4328160"/>
            <a:ext cx="1240480" cy="6908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A2247B37-07C9-447F-8628-D8BD86F0A5A3}"/>
                  </a:ext>
                </a:extLst>
              </p:cNvPr>
              <p:cNvSpPr txBox="1"/>
              <p:nvPr/>
            </p:nvSpPr>
            <p:spPr>
              <a:xfrm>
                <a:off x="3079268" y="4653280"/>
                <a:ext cx="4165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va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A2247B37-07C9-447F-8628-D8BD86F0A5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9268" y="4653280"/>
                <a:ext cx="41656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099944DB-D57B-4318-8AAF-4F947288855C}"/>
                  </a:ext>
                </a:extLst>
              </p:cNvPr>
              <p:cNvSpPr txBox="1"/>
              <p:nvPr/>
            </p:nvSpPr>
            <p:spPr>
              <a:xfrm>
                <a:off x="6583680" y="4348797"/>
                <a:ext cx="5384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pa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099944DB-D57B-4318-8AAF-4F94728885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3680" y="4348797"/>
                <a:ext cx="538480" cy="369332"/>
              </a:xfrm>
              <a:prstGeom prst="rect">
                <a:avLst/>
              </a:prstGeom>
              <a:blipFill>
                <a:blip r:embed="rId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矩形 63">
            <a:extLst>
              <a:ext uri="{FF2B5EF4-FFF2-40B4-BE49-F238E27FC236}">
                <a16:creationId xmlns:a16="http://schemas.microsoft.com/office/drawing/2014/main" id="{9FA16DFB-844E-422E-9C26-70967B111525}"/>
              </a:ext>
            </a:extLst>
          </p:cNvPr>
          <p:cNvSpPr/>
          <p:nvPr/>
        </p:nvSpPr>
        <p:spPr>
          <a:xfrm>
            <a:off x="10604346" y="2963700"/>
            <a:ext cx="1455573" cy="92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JetBrains Mono ExtraBold" panose="02000009000000000000" pitchFamily="49" charset="0"/>
                <a:cs typeface="JetBrains Mono ExtraBold" panose="02000009000000000000" pitchFamily="49" charset="0"/>
              </a:rPr>
              <a:t>External</a:t>
            </a:r>
          </a:p>
          <a:p>
            <a:pPr algn="ctr"/>
            <a:r>
              <a:rPr lang="en-US" altLang="zh-CN" dirty="0">
                <a:latin typeface="JetBrains Mono ExtraBold" panose="02000009000000000000" pitchFamily="49" charset="0"/>
                <a:cs typeface="JetBrains Mono ExtraBold" panose="02000009000000000000" pitchFamily="49" charset="0"/>
              </a:rPr>
              <a:t>Fragments</a:t>
            </a:r>
            <a:endParaRPr lang="zh-CN" altLang="en-US" dirty="0">
              <a:latin typeface="JetBrains Mono ExtraBold" panose="02000009000000000000" pitchFamily="49" charset="0"/>
              <a:cs typeface="JetBrains Mono ExtraBold" panose="02000009000000000000" pitchFamily="49" charset="0"/>
            </a:endParaRPr>
          </a:p>
        </p:txBody>
      </p:sp>
      <p:sp>
        <p:nvSpPr>
          <p:cNvPr id="65" name="任意多边形: 形状 64">
            <a:extLst>
              <a:ext uri="{FF2B5EF4-FFF2-40B4-BE49-F238E27FC236}">
                <a16:creationId xmlns:a16="http://schemas.microsoft.com/office/drawing/2014/main" id="{FEC3AEAB-FA26-43A6-A114-1D63337093FA}"/>
              </a:ext>
            </a:extLst>
          </p:cNvPr>
          <p:cNvSpPr/>
          <p:nvPr/>
        </p:nvSpPr>
        <p:spPr>
          <a:xfrm>
            <a:off x="8961120" y="2137527"/>
            <a:ext cx="1800684" cy="1235593"/>
          </a:xfrm>
          <a:custGeom>
            <a:avLst/>
            <a:gdLst>
              <a:gd name="connsiteX0" fmla="*/ 0 w 1800684"/>
              <a:gd name="connsiteY0" fmla="*/ 87513 h 1235593"/>
              <a:gd name="connsiteX1" fmla="*/ 1046480 w 1800684"/>
              <a:gd name="connsiteY1" fmla="*/ 117993 h 1235593"/>
              <a:gd name="connsiteX2" fmla="*/ 1798320 w 1800684"/>
              <a:gd name="connsiteY2" fmla="*/ 1235593 h 1235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00684" h="1235593">
                <a:moveTo>
                  <a:pt x="0" y="87513"/>
                </a:moveTo>
                <a:cubicBezTo>
                  <a:pt x="373380" y="7079"/>
                  <a:pt x="746760" y="-73354"/>
                  <a:pt x="1046480" y="117993"/>
                </a:cubicBezTo>
                <a:cubicBezTo>
                  <a:pt x="1346200" y="309340"/>
                  <a:pt x="1838960" y="888460"/>
                  <a:pt x="1798320" y="1235593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任意多边形: 形状 66">
            <a:extLst>
              <a:ext uri="{FF2B5EF4-FFF2-40B4-BE49-F238E27FC236}">
                <a16:creationId xmlns:a16="http://schemas.microsoft.com/office/drawing/2014/main" id="{61BADAF9-16BE-4F35-8102-99E50DA5AA92}"/>
              </a:ext>
            </a:extLst>
          </p:cNvPr>
          <p:cNvSpPr/>
          <p:nvPr/>
        </p:nvSpPr>
        <p:spPr>
          <a:xfrm>
            <a:off x="8961120" y="3525520"/>
            <a:ext cx="1737360" cy="1641500"/>
          </a:xfrm>
          <a:custGeom>
            <a:avLst/>
            <a:gdLst>
              <a:gd name="connsiteX0" fmla="*/ 0 w 1737360"/>
              <a:gd name="connsiteY0" fmla="*/ 1351280 h 1641500"/>
              <a:gd name="connsiteX1" fmla="*/ 762000 w 1737360"/>
              <a:gd name="connsiteY1" fmla="*/ 1544320 h 1641500"/>
              <a:gd name="connsiteX2" fmla="*/ 1737360 w 1737360"/>
              <a:gd name="connsiteY2" fmla="*/ 0 h 1641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7360" h="1641500">
                <a:moveTo>
                  <a:pt x="0" y="1351280"/>
                </a:moveTo>
                <a:cubicBezTo>
                  <a:pt x="236220" y="1560406"/>
                  <a:pt x="472440" y="1769533"/>
                  <a:pt x="762000" y="1544320"/>
                </a:cubicBezTo>
                <a:cubicBezTo>
                  <a:pt x="1051560" y="1319107"/>
                  <a:pt x="1639147" y="104986"/>
                  <a:pt x="1737360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B3740E9C-9413-4FD5-BCD5-2F281DC94060}"/>
                  </a:ext>
                </a:extLst>
              </p:cNvPr>
              <p:cNvSpPr txBox="1"/>
              <p:nvPr/>
            </p:nvSpPr>
            <p:spPr>
              <a:xfrm>
                <a:off x="640080" y="5567680"/>
                <a:ext cx="6502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m:rPr>
                          <m:nor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x</m:t>
                      </m:r>
                      <m:r>
                        <m:rPr>
                          <m:nor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B3740E9C-9413-4FD5-BCD5-2F281DC940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80" y="5567680"/>
                <a:ext cx="65024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38AE112E-AE46-4C15-A14C-F74397CD5ADE}"/>
                  </a:ext>
                </a:extLst>
              </p:cNvPr>
              <p:cNvSpPr txBox="1"/>
              <p:nvPr/>
            </p:nvSpPr>
            <p:spPr>
              <a:xfrm>
                <a:off x="325120" y="1152564"/>
                <a:ext cx="965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MAXVA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38AE112E-AE46-4C15-A14C-F74397CD5A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120" y="1152564"/>
                <a:ext cx="96520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8545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矩形: 圆角 48">
            <a:extLst>
              <a:ext uri="{FF2B5EF4-FFF2-40B4-BE49-F238E27FC236}">
                <a16:creationId xmlns:a16="http://schemas.microsoft.com/office/drawing/2014/main" id="{3914D8C3-4A66-402E-9198-BA7E526D2EF4}"/>
              </a:ext>
            </a:extLst>
          </p:cNvPr>
          <p:cNvSpPr/>
          <p:nvPr/>
        </p:nvSpPr>
        <p:spPr>
          <a:xfrm>
            <a:off x="2779906" y="1922140"/>
            <a:ext cx="6262494" cy="3795098"/>
          </a:xfrm>
          <a:prstGeom prst="round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E53F29DF-F595-4CCC-A7E9-47ED9007E4A7}"/>
              </a:ext>
            </a:extLst>
          </p:cNvPr>
          <p:cNvSpPr/>
          <p:nvPr/>
        </p:nvSpPr>
        <p:spPr>
          <a:xfrm>
            <a:off x="3261360" y="2417248"/>
            <a:ext cx="5293360" cy="2832452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F040CD4-BD37-4E20-BD1F-A9EBD81247A0}"/>
              </a:ext>
            </a:extLst>
          </p:cNvPr>
          <p:cNvSpPr/>
          <p:nvPr/>
        </p:nvSpPr>
        <p:spPr>
          <a:xfrm>
            <a:off x="990600" y="1697140"/>
            <a:ext cx="1360800" cy="35525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>
              <a:solidFill>
                <a:schemeClr val="tx1"/>
              </a:solidFill>
              <a:latin typeface="JetBrains Mono ExtraBold" panose="02000009000000000000" pitchFamily="49" charset="0"/>
              <a:cs typeface="JetBrains Mono ExtraBold" panose="02000009000000000000" pitchFamily="49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09C25E3-0A6F-4017-A68C-FF985D738986}"/>
              </a:ext>
            </a:extLst>
          </p:cNvPr>
          <p:cNvSpPr/>
          <p:nvPr/>
        </p:nvSpPr>
        <p:spPr>
          <a:xfrm>
            <a:off x="990600" y="4800860"/>
            <a:ext cx="1360800" cy="4500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JetBrains Mono ExtraBold" panose="02000009000000000000" pitchFamily="49" charset="0"/>
                <a:cs typeface="JetBrains Mono ExtraBold" panose="02000009000000000000" pitchFamily="49" charset="0"/>
              </a:rPr>
              <a:t>Page0</a:t>
            </a:r>
            <a:endParaRPr lang="zh-CN" altLang="en-US" dirty="0">
              <a:solidFill>
                <a:schemeClr val="tx1"/>
              </a:solidFill>
              <a:latin typeface="JetBrains Mono ExtraBold" panose="02000009000000000000" pitchFamily="49" charset="0"/>
              <a:cs typeface="JetBrains Mono ExtraBold" panose="02000009000000000000" pitchFamily="49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CB47C4F-4BC1-45BD-8758-ED67E69291F4}"/>
              </a:ext>
            </a:extLst>
          </p:cNvPr>
          <p:cNvSpPr/>
          <p:nvPr/>
        </p:nvSpPr>
        <p:spPr>
          <a:xfrm>
            <a:off x="990600" y="4349700"/>
            <a:ext cx="1360800" cy="45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JetBrains Mono ExtraBold" panose="02000009000000000000" pitchFamily="49" charset="0"/>
                <a:cs typeface="JetBrains Mono ExtraBold" panose="02000009000000000000" pitchFamily="49" charset="0"/>
              </a:rPr>
              <a:t>Page1</a:t>
            </a:r>
            <a:endParaRPr lang="zh-CN" altLang="en-US" dirty="0">
              <a:solidFill>
                <a:schemeClr val="tx1"/>
              </a:solidFill>
              <a:latin typeface="JetBrains Mono ExtraBold" panose="02000009000000000000" pitchFamily="49" charset="0"/>
              <a:cs typeface="JetBrains Mono ExtraBold" panose="02000009000000000000" pitchFamily="49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55E370D-1CB3-402A-A194-C40A81B161AD}"/>
              </a:ext>
            </a:extLst>
          </p:cNvPr>
          <p:cNvSpPr/>
          <p:nvPr/>
        </p:nvSpPr>
        <p:spPr>
          <a:xfrm>
            <a:off x="990600" y="3894940"/>
            <a:ext cx="1360800" cy="4500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JetBrains Mono ExtraBold" panose="02000009000000000000" pitchFamily="49" charset="0"/>
                <a:cs typeface="JetBrains Mono ExtraBold" panose="02000009000000000000" pitchFamily="49" charset="0"/>
              </a:rPr>
              <a:t>Page2</a:t>
            </a:r>
            <a:endParaRPr lang="zh-CN" altLang="en-US" dirty="0">
              <a:solidFill>
                <a:schemeClr val="tx1"/>
              </a:solidFill>
              <a:latin typeface="JetBrains Mono ExtraBold" panose="02000009000000000000" pitchFamily="49" charset="0"/>
              <a:cs typeface="JetBrains Mono ExtraBold" panose="02000009000000000000" pitchFamily="49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D794DCD-FDA3-4F70-9B5B-B7ACF4CA2E92}"/>
              </a:ext>
            </a:extLst>
          </p:cNvPr>
          <p:cNvSpPr/>
          <p:nvPr/>
        </p:nvSpPr>
        <p:spPr>
          <a:xfrm>
            <a:off x="990600" y="3484280"/>
            <a:ext cx="1360800" cy="45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JetBrains Mono ExtraBold" panose="02000009000000000000" pitchFamily="49" charset="0"/>
                <a:cs typeface="JetBrains Mono ExtraBold" panose="02000009000000000000" pitchFamily="49" charset="0"/>
              </a:rPr>
              <a:t>Page3</a:t>
            </a:r>
            <a:endParaRPr lang="zh-CN" altLang="en-US" dirty="0">
              <a:solidFill>
                <a:schemeClr val="tx1"/>
              </a:solidFill>
              <a:latin typeface="JetBrains Mono ExtraBold" panose="02000009000000000000" pitchFamily="49" charset="0"/>
              <a:cs typeface="JetBrains Mono ExtraBold" panose="02000009000000000000" pitchFamily="49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C69B283-5631-458E-87FB-EE43ED933666}"/>
              </a:ext>
            </a:extLst>
          </p:cNvPr>
          <p:cNvSpPr/>
          <p:nvPr/>
        </p:nvSpPr>
        <p:spPr>
          <a:xfrm>
            <a:off x="990600" y="3053950"/>
            <a:ext cx="1360800" cy="45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JetBrains Mono ExtraBold" panose="02000009000000000000" pitchFamily="49" charset="0"/>
                <a:cs typeface="JetBrains Mono ExtraBold" panose="02000009000000000000" pitchFamily="49" charset="0"/>
              </a:rPr>
              <a:t>Page4</a:t>
            </a:r>
            <a:endParaRPr lang="zh-CN" altLang="en-US" dirty="0">
              <a:solidFill>
                <a:schemeClr val="tx1"/>
              </a:solidFill>
              <a:latin typeface="JetBrains Mono ExtraBold" panose="02000009000000000000" pitchFamily="49" charset="0"/>
              <a:cs typeface="JetBrains Mono ExtraBold" panose="02000009000000000000" pitchFamily="49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D7083FF-B72B-4860-874D-E59A3FF4699B}"/>
              </a:ext>
            </a:extLst>
          </p:cNvPr>
          <p:cNvSpPr/>
          <p:nvPr/>
        </p:nvSpPr>
        <p:spPr>
          <a:xfrm>
            <a:off x="990600" y="2601630"/>
            <a:ext cx="1360800" cy="45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JetBrains Mono ExtraBold" panose="02000009000000000000" pitchFamily="49" charset="0"/>
                <a:cs typeface="JetBrains Mono ExtraBold" panose="02000009000000000000" pitchFamily="49" charset="0"/>
              </a:rPr>
              <a:t>Page5</a:t>
            </a:r>
            <a:endParaRPr lang="zh-CN" altLang="en-US" dirty="0">
              <a:solidFill>
                <a:schemeClr val="tx1"/>
              </a:solidFill>
              <a:latin typeface="JetBrains Mono ExtraBold" panose="02000009000000000000" pitchFamily="49" charset="0"/>
              <a:cs typeface="JetBrains Mono ExtraBold" panose="02000009000000000000" pitchFamily="49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8122639-8722-4C5C-AD8C-928A53218F81}"/>
              </a:ext>
            </a:extLst>
          </p:cNvPr>
          <p:cNvSpPr/>
          <p:nvPr/>
        </p:nvSpPr>
        <p:spPr>
          <a:xfrm>
            <a:off x="990600" y="2146870"/>
            <a:ext cx="1360800" cy="45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JetBrains Mono ExtraBold" panose="02000009000000000000" pitchFamily="49" charset="0"/>
                <a:cs typeface="JetBrains Mono ExtraBold" panose="02000009000000000000" pitchFamily="49" charset="0"/>
              </a:rPr>
              <a:t>Page6</a:t>
            </a:r>
            <a:endParaRPr lang="zh-CN" altLang="en-US" dirty="0">
              <a:solidFill>
                <a:schemeClr val="tx1"/>
              </a:solidFill>
              <a:latin typeface="JetBrains Mono ExtraBold" panose="02000009000000000000" pitchFamily="49" charset="0"/>
              <a:cs typeface="JetBrains Mono ExtraBold" panose="02000009000000000000" pitchFamily="49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A4929C0-1A88-4962-8859-AAADD022A801}"/>
              </a:ext>
            </a:extLst>
          </p:cNvPr>
          <p:cNvSpPr/>
          <p:nvPr/>
        </p:nvSpPr>
        <p:spPr>
          <a:xfrm>
            <a:off x="990600" y="1697140"/>
            <a:ext cx="1360800" cy="45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JetBrains Mono ExtraBold" panose="02000009000000000000" pitchFamily="49" charset="0"/>
                <a:cs typeface="JetBrains Mono ExtraBold" panose="02000009000000000000" pitchFamily="49" charset="0"/>
              </a:rPr>
              <a:t>Page7</a:t>
            </a:r>
            <a:endParaRPr lang="zh-CN" altLang="en-US" dirty="0">
              <a:solidFill>
                <a:schemeClr val="tx1"/>
              </a:solidFill>
              <a:latin typeface="JetBrains Mono ExtraBold" panose="02000009000000000000" pitchFamily="49" charset="0"/>
              <a:cs typeface="JetBrains Mono ExtraBold" panose="02000009000000000000" pitchFamily="49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8F217BD-A87C-4B46-B2BA-AF62274C0E50}"/>
              </a:ext>
            </a:extLst>
          </p:cNvPr>
          <p:cNvSpPr txBox="1"/>
          <p:nvPr/>
        </p:nvSpPr>
        <p:spPr>
          <a:xfrm>
            <a:off x="80960" y="1140762"/>
            <a:ext cx="318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JetBrains Mono ExtraBold" panose="02000009000000000000" pitchFamily="49" charset="0"/>
                <a:cs typeface="JetBrains Mono ExtraBold" panose="02000009000000000000" pitchFamily="49" charset="0"/>
              </a:rPr>
              <a:t>Address Space</a:t>
            </a:r>
            <a:r>
              <a:rPr lang="zh-CN" altLang="en-US" dirty="0">
                <a:latin typeface="JetBrains Mono ExtraBold" panose="02000009000000000000" pitchFamily="49" charset="0"/>
                <a:cs typeface="JetBrains Mono ExtraBold" panose="02000009000000000000" pitchFamily="49" charset="0"/>
              </a:rPr>
              <a:t> </a:t>
            </a:r>
            <a:r>
              <a:rPr lang="en-US" altLang="zh-CN" dirty="0">
                <a:latin typeface="JetBrains Mono ExtraBold" panose="02000009000000000000" pitchFamily="49" charset="0"/>
                <a:cs typeface="JetBrains Mono ExtraBold" panose="02000009000000000000" pitchFamily="49" charset="0"/>
              </a:rPr>
              <a:t>of</a:t>
            </a:r>
            <a:r>
              <a:rPr lang="zh-CN" altLang="en-US" dirty="0">
                <a:latin typeface="JetBrains Mono ExtraBold" panose="02000009000000000000" pitchFamily="49" charset="0"/>
                <a:cs typeface="JetBrains Mono ExtraBold" panose="02000009000000000000" pitchFamily="49" charset="0"/>
              </a:rPr>
              <a:t> </a:t>
            </a:r>
            <a:r>
              <a:rPr lang="en-US" altLang="zh-CN" dirty="0">
                <a:latin typeface="JetBrains Mono ExtraBold" panose="02000009000000000000" pitchFamily="49" charset="0"/>
                <a:cs typeface="JetBrains Mono ExtraBold" panose="02000009000000000000" pitchFamily="49" charset="0"/>
              </a:rPr>
              <a:t>App0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27ED3DA-1589-4E74-A413-11BFE4233880}"/>
              </a:ext>
            </a:extLst>
          </p:cNvPr>
          <p:cNvSpPr/>
          <p:nvPr/>
        </p:nvSpPr>
        <p:spPr>
          <a:xfrm>
            <a:off x="9317988" y="561340"/>
            <a:ext cx="1361440" cy="58569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F8C150F-6060-4042-AFFB-EB42E73B767F}"/>
              </a:ext>
            </a:extLst>
          </p:cNvPr>
          <p:cNvSpPr txBox="1"/>
          <p:nvPr/>
        </p:nvSpPr>
        <p:spPr>
          <a:xfrm>
            <a:off x="8903494" y="174228"/>
            <a:ext cx="3119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JetBrains Mono ExtraBold" panose="02000009000000000000" pitchFamily="49" charset="0"/>
                <a:cs typeface="JetBrains Mono ExtraBold" panose="02000009000000000000" pitchFamily="49" charset="0"/>
              </a:rPr>
              <a:t>Physical Memory</a:t>
            </a:r>
            <a:endParaRPr lang="zh-CN" altLang="en-US" dirty="0">
              <a:latin typeface="JetBrains Mono ExtraBold" panose="02000009000000000000" pitchFamily="49" charset="0"/>
              <a:cs typeface="JetBrains Mono ExtraBold" panose="02000009000000000000" pitchFamily="49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447B72D3-0745-4256-BCB4-2A01C4CDA170}"/>
              </a:ext>
            </a:extLst>
          </p:cNvPr>
          <p:cNvSpPr/>
          <p:nvPr/>
        </p:nvSpPr>
        <p:spPr>
          <a:xfrm>
            <a:off x="9318628" y="561340"/>
            <a:ext cx="1360800" cy="1360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JetBrains Mono ExtraBold" panose="02000009000000000000" pitchFamily="49" charset="0"/>
                <a:cs typeface="JetBrains Mono ExtraBold" panose="02000009000000000000" pitchFamily="49" charset="0"/>
              </a:rPr>
              <a:t>Kernel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  <a:latin typeface="JetBrains Mono ExtraBold" panose="02000009000000000000" pitchFamily="49" charset="0"/>
                <a:cs typeface="JetBrains Mono ExtraBold" panose="02000009000000000000" pitchFamily="49" charset="0"/>
              </a:rPr>
              <a:t>Reserved</a:t>
            </a:r>
            <a:endParaRPr lang="zh-CN" altLang="en-US" dirty="0">
              <a:solidFill>
                <a:schemeClr val="tx1"/>
              </a:solidFill>
              <a:latin typeface="JetBrains Mono ExtraBold" panose="02000009000000000000" pitchFamily="49" charset="0"/>
              <a:cs typeface="JetBrains Mono ExtraBold" panose="02000009000000000000" pitchFamily="49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1CFD9A0-A8BC-4853-9C11-B67516F3F85C}"/>
              </a:ext>
            </a:extLst>
          </p:cNvPr>
          <p:cNvSpPr/>
          <p:nvPr/>
        </p:nvSpPr>
        <p:spPr>
          <a:xfrm>
            <a:off x="9318628" y="1922140"/>
            <a:ext cx="1360800" cy="45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JetBrains Mono ExtraBold" panose="02000009000000000000" pitchFamily="49" charset="0"/>
                <a:cs typeface="JetBrains Mono ExtraBold" panose="02000009000000000000" pitchFamily="49" charset="0"/>
              </a:rPr>
              <a:t>Frame0</a:t>
            </a:r>
            <a:endParaRPr lang="zh-CN" altLang="en-US" dirty="0">
              <a:solidFill>
                <a:schemeClr val="tx1"/>
              </a:solidFill>
              <a:latin typeface="JetBrains Mono ExtraBold" panose="02000009000000000000" pitchFamily="49" charset="0"/>
              <a:cs typeface="JetBrains Mono ExtraBold" panose="02000009000000000000" pitchFamily="49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20A2A93F-DD3A-40B6-9869-21E9E4384EC5}"/>
              </a:ext>
            </a:extLst>
          </p:cNvPr>
          <p:cNvSpPr/>
          <p:nvPr/>
        </p:nvSpPr>
        <p:spPr>
          <a:xfrm>
            <a:off x="9318628" y="2372140"/>
            <a:ext cx="1360800" cy="450000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JetBrains Mono ExtraBold" panose="02000009000000000000" pitchFamily="49" charset="0"/>
                <a:cs typeface="JetBrains Mono ExtraBold" panose="02000009000000000000" pitchFamily="49" charset="0"/>
              </a:rPr>
              <a:t>Frame1</a:t>
            </a:r>
            <a:endParaRPr lang="zh-CN" altLang="en-US" dirty="0">
              <a:solidFill>
                <a:schemeClr val="tx1"/>
              </a:solidFill>
              <a:latin typeface="JetBrains Mono ExtraBold" panose="02000009000000000000" pitchFamily="49" charset="0"/>
              <a:cs typeface="JetBrains Mono ExtraBold" panose="02000009000000000000" pitchFamily="49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2E9F1EEB-B876-4EF1-A5FB-B9F0C24914CF}"/>
              </a:ext>
            </a:extLst>
          </p:cNvPr>
          <p:cNvSpPr/>
          <p:nvPr/>
        </p:nvSpPr>
        <p:spPr>
          <a:xfrm>
            <a:off x="9318628" y="2822140"/>
            <a:ext cx="1360800" cy="4500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JetBrains Mono ExtraBold" panose="02000009000000000000" pitchFamily="49" charset="0"/>
                <a:cs typeface="JetBrains Mono ExtraBold" panose="02000009000000000000" pitchFamily="49" charset="0"/>
              </a:rPr>
              <a:t>Frame2</a:t>
            </a:r>
            <a:endParaRPr lang="zh-CN" altLang="en-US" dirty="0">
              <a:solidFill>
                <a:schemeClr val="tx1"/>
              </a:solidFill>
              <a:latin typeface="JetBrains Mono ExtraBold" panose="02000009000000000000" pitchFamily="49" charset="0"/>
              <a:cs typeface="JetBrains Mono ExtraBold" panose="02000009000000000000" pitchFamily="49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88F744BC-A82D-48EB-850E-C88D444EE449}"/>
              </a:ext>
            </a:extLst>
          </p:cNvPr>
          <p:cNvSpPr/>
          <p:nvPr/>
        </p:nvSpPr>
        <p:spPr>
          <a:xfrm>
            <a:off x="9317988" y="3270360"/>
            <a:ext cx="1360800" cy="4500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JetBrains Mono ExtraBold" panose="02000009000000000000" pitchFamily="49" charset="0"/>
                <a:cs typeface="JetBrains Mono ExtraBold" panose="02000009000000000000" pitchFamily="49" charset="0"/>
              </a:rPr>
              <a:t>Frame3</a:t>
            </a:r>
            <a:endParaRPr lang="zh-CN" altLang="en-US" dirty="0">
              <a:solidFill>
                <a:schemeClr val="tx1"/>
              </a:solidFill>
              <a:latin typeface="JetBrains Mono ExtraBold" panose="02000009000000000000" pitchFamily="49" charset="0"/>
              <a:cs typeface="JetBrains Mono ExtraBold" panose="02000009000000000000" pitchFamily="49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451BA47A-2D54-42CC-AE78-3FA35F61CC3F}"/>
              </a:ext>
            </a:extLst>
          </p:cNvPr>
          <p:cNvSpPr/>
          <p:nvPr/>
        </p:nvSpPr>
        <p:spPr>
          <a:xfrm>
            <a:off x="9317988" y="3718580"/>
            <a:ext cx="1360800" cy="45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JetBrains Mono ExtraBold" panose="02000009000000000000" pitchFamily="49" charset="0"/>
                <a:cs typeface="JetBrains Mono ExtraBold" panose="02000009000000000000" pitchFamily="49" charset="0"/>
              </a:rPr>
              <a:t>Frame4</a:t>
            </a:r>
            <a:endParaRPr lang="zh-CN" altLang="en-US" dirty="0">
              <a:solidFill>
                <a:schemeClr val="tx1"/>
              </a:solidFill>
              <a:latin typeface="JetBrains Mono ExtraBold" panose="02000009000000000000" pitchFamily="49" charset="0"/>
              <a:cs typeface="JetBrains Mono ExtraBold" panose="02000009000000000000" pitchFamily="49" charset="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6DFA21F7-A62B-4624-9CBE-E98FC90B4ED1}"/>
              </a:ext>
            </a:extLst>
          </p:cNvPr>
          <p:cNvSpPr/>
          <p:nvPr/>
        </p:nvSpPr>
        <p:spPr>
          <a:xfrm>
            <a:off x="9317988" y="4168060"/>
            <a:ext cx="1360800" cy="45000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JetBrains Mono ExtraBold" panose="02000009000000000000" pitchFamily="49" charset="0"/>
                <a:cs typeface="JetBrains Mono ExtraBold" panose="02000009000000000000" pitchFamily="49" charset="0"/>
              </a:rPr>
              <a:t>Frame5</a:t>
            </a:r>
            <a:endParaRPr lang="zh-CN" altLang="en-US" dirty="0">
              <a:solidFill>
                <a:schemeClr val="tx1"/>
              </a:solidFill>
              <a:latin typeface="JetBrains Mono ExtraBold" panose="02000009000000000000" pitchFamily="49" charset="0"/>
              <a:cs typeface="JetBrains Mono ExtraBold" panose="02000009000000000000" pitchFamily="49" charset="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6AE85F31-5326-4B6F-8A58-8ABA67E89C37}"/>
              </a:ext>
            </a:extLst>
          </p:cNvPr>
          <p:cNvSpPr/>
          <p:nvPr/>
        </p:nvSpPr>
        <p:spPr>
          <a:xfrm>
            <a:off x="9317988" y="4618840"/>
            <a:ext cx="1360800" cy="45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JetBrains Mono ExtraBold" panose="02000009000000000000" pitchFamily="49" charset="0"/>
                <a:cs typeface="JetBrains Mono ExtraBold" panose="02000009000000000000" pitchFamily="49" charset="0"/>
              </a:rPr>
              <a:t>Frame6</a:t>
            </a:r>
            <a:endParaRPr lang="zh-CN" altLang="en-US" dirty="0">
              <a:solidFill>
                <a:schemeClr val="tx1"/>
              </a:solidFill>
              <a:latin typeface="JetBrains Mono ExtraBold" panose="02000009000000000000" pitchFamily="49" charset="0"/>
              <a:cs typeface="JetBrains Mono ExtraBold" panose="02000009000000000000" pitchFamily="49" charset="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3D20516C-9334-45AB-9DBC-81514D433596}"/>
              </a:ext>
            </a:extLst>
          </p:cNvPr>
          <p:cNvSpPr/>
          <p:nvPr/>
        </p:nvSpPr>
        <p:spPr>
          <a:xfrm>
            <a:off x="9317988" y="5068690"/>
            <a:ext cx="1360800" cy="450000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JetBrains Mono ExtraBold" panose="02000009000000000000" pitchFamily="49" charset="0"/>
                <a:cs typeface="JetBrains Mono ExtraBold" panose="02000009000000000000" pitchFamily="49" charset="0"/>
              </a:rPr>
              <a:t>Frame7</a:t>
            </a:r>
            <a:endParaRPr lang="zh-CN" altLang="en-US" dirty="0">
              <a:solidFill>
                <a:schemeClr val="tx1"/>
              </a:solidFill>
              <a:latin typeface="JetBrains Mono ExtraBold" panose="02000009000000000000" pitchFamily="49" charset="0"/>
              <a:cs typeface="JetBrains Mono ExtraBold" panose="02000009000000000000" pitchFamily="49" charset="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445FA45B-A46B-44D4-8C41-18C0E2249AD1}"/>
              </a:ext>
            </a:extLst>
          </p:cNvPr>
          <p:cNvSpPr/>
          <p:nvPr/>
        </p:nvSpPr>
        <p:spPr>
          <a:xfrm>
            <a:off x="9317988" y="5518540"/>
            <a:ext cx="1360800" cy="4500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JetBrains Mono ExtraBold" panose="02000009000000000000" pitchFamily="49" charset="0"/>
                <a:cs typeface="JetBrains Mono ExtraBold" panose="02000009000000000000" pitchFamily="49" charset="0"/>
              </a:rPr>
              <a:t>Frame8</a:t>
            </a:r>
            <a:endParaRPr lang="zh-CN" altLang="en-US" dirty="0">
              <a:solidFill>
                <a:schemeClr val="tx1"/>
              </a:solidFill>
              <a:latin typeface="JetBrains Mono ExtraBold" panose="02000009000000000000" pitchFamily="49" charset="0"/>
              <a:cs typeface="JetBrains Mono ExtraBold" panose="02000009000000000000" pitchFamily="49" charset="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59AE9DC-2AE1-4A3E-BA62-98E6F1BE66F7}"/>
              </a:ext>
            </a:extLst>
          </p:cNvPr>
          <p:cNvSpPr/>
          <p:nvPr/>
        </p:nvSpPr>
        <p:spPr>
          <a:xfrm>
            <a:off x="9317988" y="5968240"/>
            <a:ext cx="1360800" cy="45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JetBrains Mono ExtraBold" panose="02000009000000000000" pitchFamily="49" charset="0"/>
                <a:cs typeface="JetBrains Mono ExtraBold" panose="02000009000000000000" pitchFamily="49" charset="0"/>
              </a:rPr>
              <a:t>Frame9</a:t>
            </a:r>
            <a:endParaRPr lang="zh-CN" altLang="en-US" dirty="0">
              <a:solidFill>
                <a:schemeClr val="tx1"/>
              </a:solidFill>
              <a:latin typeface="JetBrains Mono ExtraBold" panose="02000009000000000000" pitchFamily="49" charset="0"/>
              <a:cs typeface="JetBrains Mono ExtraBold" panose="02000009000000000000" pitchFamily="49" charset="0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1DE35457-8412-4695-8F28-7283F0A20554}"/>
              </a:ext>
            </a:extLst>
          </p:cNvPr>
          <p:cNvSpPr/>
          <p:nvPr/>
        </p:nvSpPr>
        <p:spPr>
          <a:xfrm>
            <a:off x="4943788" y="2778260"/>
            <a:ext cx="1727200" cy="45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JetBrains Mono ExtraBold" panose="02000009000000000000" pitchFamily="49" charset="0"/>
                <a:cs typeface="JetBrains Mono ExtraBold" panose="02000009000000000000" pitchFamily="49" charset="0"/>
              </a:rPr>
              <a:t>FrameNumber</a:t>
            </a:r>
            <a:endParaRPr lang="zh-CN" altLang="en-US" dirty="0">
              <a:solidFill>
                <a:schemeClr val="tx1"/>
              </a:solidFill>
              <a:latin typeface="JetBrains Mono ExtraBold" panose="02000009000000000000" pitchFamily="49" charset="0"/>
              <a:cs typeface="JetBrains Mono ExtraBold" panose="02000009000000000000" pitchFamily="49" charset="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9D49B724-3047-4372-A2FA-C2130C72DC8F}"/>
              </a:ext>
            </a:extLst>
          </p:cNvPr>
          <p:cNvSpPr/>
          <p:nvPr/>
        </p:nvSpPr>
        <p:spPr>
          <a:xfrm>
            <a:off x="6670988" y="2777990"/>
            <a:ext cx="1727200" cy="45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JetBrains Mono ExtraBold" panose="02000009000000000000" pitchFamily="49" charset="0"/>
                <a:cs typeface="JetBrains Mono ExtraBold" panose="02000009000000000000" pitchFamily="49" charset="0"/>
              </a:rPr>
              <a:t>Protection</a:t>
            </a:r>
            <a:endParaRPr lang="zh-CN" altLang="en-US" dirty="0">
              <a:solidFill>
                <a:schemeClr val="tx1"/>
              </a:solidFill>
              <a:latin typeface="JetBrains Mono ExtraBold" panose="02000009000000000000" pitchFamily="49" charset="0"/>
              <a:cs typeface="JetBrains Mono ExtraBold" panose="02000009000000000000" pitchFamily="49" charset="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629CED48-6C55-4946-A391-3D53E2914472}"/>
              </a:ext>
            </a:extLst>
          </p:cNvPr>
          <p:cNvSpPr/>
          <p:nvPr/>
        </p:nvSpPr>
        <p:spPr>
          <a:xfrm>
            <a:off x="4943788" y="3228260"/>
            <a:ext cx="1727200" cy="45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JetBrains Mono ExtraBold" panose="02000009000000000000" pitchFamily="49" charset="0"/>
                <a:cs typeface="JetBrains Mono ExtraBold" panose="02000009000000000000" pitchFamily="49" charset="0"/>
              </a:rPr>
              <a:t>5</a:t>
            </a:r>
            <a:endParaRPr lang="zh-CN" altLang="en-US" dirty="0">
              <a:solidFill>
                <a:schemeClr val="tx1"/>
              </a:solidFill>
              <a:latin typeface="JetBrains Mono ExtraBold" panose="02000009000000000000" pitchFamily="49" charset="0"/>
              <a:cs typeface="JetBrains Mono ExtraBold" panose="02000009000000000000" pitchFamily="49" charset="0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857CCC0A-3028-4337-BA87-48D7162C3E7B}"/>
              </a:ext>
            </a:extLst>
          </p:cNvPr>
          <p:cNvSpPr/>
          <p:nvPr/>
        </p:nvSpPr>
        <p:spPr>
          <a:xfrm>
            <a:off x="6670988" y="3227990"/>
            <a:ext cx="1727200" cy="45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JetBrains Mono ExtraBold" panose="02000009000000000000" pitchFamily="49" charset="0"/>
                <a:cs typeface="JetBrains Mono ExtraBold" panose="02000009000000000000" pitchFamily="49" charset="0"/>
              </a:rPr>
              <a:t>r-x</a:t>
            </a:r>
            <a:endParaRPr lang="zh-CN" altLang="en-US" dirty="0">
              <a:solidFill>
                <a:schemeClr val="tx1"/>
              </a:solidFill>
              <a:latin typeface="JetBrains Mono ExtraBold" panose="02000009000000000000" pitchFamily="49" charset="0"/>
              <a:cs typeface="JetBrains Mono ExtraBold" panose="02000009000000000000" pitchFamily="49" charset="0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B2776FFB-49E0-45E1-8A6C-D8E3EF888B97}"/>
              </a:ext>
            </a:extLst>
          </p:cNvPr>
          <p:cNvSpPr/>
          <p:nvPr/>
        </p:nvSpPr>
        <p:spPr>
          <a:xfrm>
            <a:off x="4943788" y="3682750"/>
            <a:ext cx="1727200" cy="45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JetBrains Mono ExtraBold" panose="02000009000000000000" pitchFamily="49" charset="0"/>
                <a:cs typeface="JetBrains Mono ExtraBold" panose="02000009000000000000" pitchFamily="49" charset="0"/>
              </a:rPr>
              <a:t>2</a:t>
            </a:r>
            <a:endParaRPr lang="zh-CN" altLang="en-US" dirty="0">
              <a:solidFill>
                <a:schemeClr val="tx1"/>
              </a:solidFill>
              <a:latin typeface="JetBrains Mono ExtraBold" panose="02000009000000000000" pitchFamily="49" charset="0"/>
              <a:cs typeface="JetBrains Mono ExtraBold" panose="02000009000000000000" pitchFamily="49" charset="0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1824B416-B60D-4FE0-9B47-533D9AE1BC83}"/>
              </a:ext>
            </a:extLst>
          </p:cNvPr>
          <p:cNvSpPr/>
          <p:nvPr/>
        </p:nvSpPr>
        <p:spPr>
          <a:xfrm>
            <a:off x="6670988" y="3682480"/>
            <a:ext cx="1727200" cy="45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JetBrains Mono ExtraBold" panose="02000009000000000000" pitchFamily="49" charset="0"/>
                <a:cs typeface="JetBrains Mono ExtraBold" panose="02000009000000000000" pitchFamily="49" charset="0"/>
              </a:rPr>
              <a:t>rw-</a:t>
            </a:r>
            <a:endParaRPr lang="zh-CN" altLang="en-US" dirty="0">
              <a:solidFill>
                <a:schemeClr val="tx1"/>
              </a:solidFill>
              <a:latin typeface="JetBrains Mono ExtraBold" panose="02000009000000000000" pitchFamily="49" charset="0"/>
              <a:cs typeface="JetBrains Mono ExtraBold" panose="02000009000000000000" pitchFamily="49" charset="0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F4B137DE-8AED-457C-A076-D63F1B8E2B89}"/>
              </a:ext>
            </a:extLst>
          </p:cNvPr>
          <p:cNvSpPr/>
          <p:nvPr/>
        </p:nvSpPr>
        <p:spPr>
          <a:xfrm>
            <a:off x="4943788" y="4126480"/>
            <a:ext cx="1727200" cy="45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JetBrains Mono ExtraBold" panose="02000009000000000000" pitchFamily="49" charset="0"/>
                <a:cs typeface="JetBrains Mono ExtraBold" panose="02000009000000000000" pitchFamily="49" charset="0"/>
              </a:rPr>
              <a:t>3</a:t>
            </a:r>
            <a:endParaRPr lang="zh-CN" altLang="en-US" dirty="0">
              <a:solidFill>
                <a:schemeClr val="tx1"/>
              </a:solidFill>
              <a:latin typeface="JetBrains Mono ExtraBold" panose="02000009000000000000" pitchFamily="49" charset="0"/>
              <a:cs typeface="JetBrains Mono ExtraBold" panose="02000009000000000000" pitchFamily="49" charset="0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B58E7E43-E865-49F2-B45E-4F991B6707CF}"/>
              </a:ext>
            </a:extLst>
          </p:cNvPr>
          <p:cNvSpPr/>
          <p:nvPr/>
        </p:nvSpPr>
        <p:spPr>
          <a:xfrm>
            <a:off x="6670988" y="4126210"/>
            <a:ext cx="1727200" cy="45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JetBrains Mono ExtraBold" panose="02000009000000000000" pitchFamily="49" charset="0"/>
                <a:cs typeface="JetBrains Mono ExtraBold" panose="02000009000000000000" pitchFamily="49" charset="0"/>
              </a:rPr>
              <a:t>rw-</a:t>
            </a:r>
            <a:endParaRPr lang="zh-CN" altLang="en-US" dirty="0">
              <a:solidFill>
                <a:schemeClr val="tx1"/>
              </a:solidFill>
              <a:latin typeface="JetBrains Mono ExtraBold" panose="02000009000000000000" pitchFamily="49" charset="0"/>
              <a:cs typeface="JetBrains Mono ExtraBold" panose="02000009000000000000" pitchFamily="49" charset="0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9233730A-6B67-4E99-97D8-3CAE35288CB1}"/>
              </a:ext>
            </a:extLst>
          </p:cNvPr>
          <p:cNvSpPr/>
          <p:nvPr/>
        </p:nvSpPr>
        <p:spPr>
          <a:xfrm>
            <a:off x="4943788" y="4574700"/>
            <a:ext cx="1727200" cy="45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JetBrains Mono ExtraBold" panose="02000009000000000000" pitchFamily="49" charset="0"/>
                <a:cs typeface="JetBrains Mono ExtraBold" panose="02000009000000000000" pitchFamily="49" charset="0"/>
              </a:rPr>
              <a:t>8</a:t>
            </a:r>
            <a:endParaRPr lang="zh-CN" altLang="en-US" dirty="0">
              <a:solidFill>
                <a:schemeClr val="tx1"/>
              </a:solidFill>
              <a:latin typeface="JetBrains Mono ExtraBold" panose="02000009000000000000" pitchFamily="49" charset="0"/>
              <a:cs typeface="JetBrains Mono ExtraBold" panose="02000009000000000000" pitchFamily="49" charset="0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08E933A7-02F2-4DCC-B708-A61517FF7486}"/>
              </a:ext>
            </a:extLst>
          </p:cNvPr>
          <p:cNvSpPr/>
          <p:nvPr/>
        </p:nvSpPr>
        <p:spPr>
          <a:xfrm>
            <a:off x="6670988" y="4574430"/>
            <a:ext cx="1727200" cy="45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JetBrains Mono ExtraBold" panose="02000009000000000000" pitchFamily="49" charset="0"/>
                <a:cs typeface="JetBrains Mono ExtraBold" panose="02000009000000000000" pitchFamily="49" charset="0"/>
              </a:rPr>
              <a:t>rw-</a:t>
            </a:r>
            <a:endParaRPr lang="zh-CN" altLang="en-US" dirty="0">
              <a:solidFill>
                <a:schemeClr val="tx1"/>
              </a:solidFill>
              <a:latin typeface="JetBrains Mono ExtraBold" panose="02000009000000000000" pitchFamily="49" charset="0"/>
              <a:cs typeface="JetBrains Mono ExtraBold" panose="02000009000000000000" pitchFamily="49" charset="0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A92E229E-7DF0-4F67-863E-3F27C60CE09A}"/>
              </a:ext>
            </a:extLst>
          </p:cNvPr>
          <p:cNvSpPr txBox="1"/>
          <p:nvPr/>
        </p:nvSpPr>
        <p:spPr>
          <a:xfrm>
            <a:off x="4680347" y="2417248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JetBrains Mono ExtraBold" panose="02000009000000000000" pitchFamily="49" charset="0"/>
                <a:cs typeface="JetBrains Mono ExtraBold" panose="02000009000000000000" pitchFamily="49" charset="0"/>
              </a:rPr>
              <a:t>PageTable of App0</a:t>
            </a:r>
            <a:endParaRPr lang="zh-CN" altLang="en-US" dirty="0">
              <a:latin typeface="JetBrains Mono ExtraBold" panose="02000009000000000000" pitchFamily="49" charset="0"/>
              <a:cs typeface="JetBrains Mono ExtraBold" panose="02000009000000000000" pitchFamily="49" charset="0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F254BAF8-3950-4035-8EE2-9F3432DB3FD7}"/>
              </a:ext>
            </a:extLst>
          </p:cNvPr>
          <p:cNvSpPr txBox="1"/>
          <p:nvPr/>
        </p:nvSpPr>
        <p:spPr>
          <a:xfrm>
            <a:off x="5127387" y="1962204"/>
            <a:ext cx="1696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JetBrains Mono ExtraBold" panose="02000009000000000000" pitchFamily="49" charset="0"/>
                <a:cs typeface="JetBrains Mono ExtraBold" panose="02000009000000000000" pitchFamily="49" charset="0"/>
              </a:rPr>
              <a:t>MMU</a:t>
            </a:r>
            <a:endParaRPr lang="zh-CN" altLang="en-US" dirty="0">
              <a:latin typeface="JetBrains Mono ExtraBold" panose="02000009000000000000" pitchFamily="49" charset="0"/>
              <a:cs typeface="JetBrains Mono ExtraBold" panose="02000009000000000000" pitchFamily="49" charset="0"/>
            </a:endParaRPr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6E10CB88-1EB9-4378-B768-EDAF78B06886}"/>
              </a:ext>
            </a:extLst>
          </p:cNvPr>
          <p:cNvCxnSpPr>
            <a:cxnSpLocks/>
            <a:stCxn id="7" idx="3"/>
            <a:endCxn id="49" idx="1"/>
          </p:cNvCxnSpPr>
          <p:nvPr/>
        </p:nvCxnSpPr>
        <p:spPr>
          <a:xfrm flipV="1">
            <a:off x="2351400" y="3819689"/>
            <a:ext cx="428506" cy="7550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053AA2E7-935A-4403-BE34-EFF875D16789}"/>
              </a:ext>
            </a:extLst>
          </p:cNvPr>
          <p:cNvCxnSpPr>
            <a:cxnSpLocks/>
            <a:stCxn id="49" idx="3"/>
            <a:endCxn id="21" idx="1"/>
          </p:cNvCxnSpPr>
          <p:nvPr/>
        </p:nvCxnSpPr>
        <p:spPr>
          <a:xfrm flipV="1">
            <a:off x="9042400" y="3047140"/>
            <a:ext cx="276228" cy="77254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8241C091-FD98-4C68-9CBE-BF08F988B33C}"/>
                  </a:ext>
                </a:extLst>
              </p:cNvPr>
              <p:cNvSpPr txBox="1"/>
              <p:nvPr/>
            </p:nvSpPr>
            <p:spPr>
              <a:xfrm>
                <a:off x="2327594" y="3677990"/>
                <a:ext cx="4843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va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8241C091-FD98-4C68-9CBE-BF08F988B3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7594" y="3677990"/>
                <a:ext cx="48434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CED5E3E6-2DA8-4BDD-B701-CDAEB2D4D20E}"/>
                  </a:ext>
                </a:extLst>
              </p:cNvPr>
              <p:cNvSpPr txBox="1"/>
              <p:nvPr/>
            </p:nvSpPr>
            <p:spPr>
              <a:xfrm>
                <a:off x="8928181" y="3216027"/>
                <a:ext cx="5046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pa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CED5E3E6-2DA8-4BDD-B701-CDAEB2D4D2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8181" y="3216027"/>
                <a:ext cx="504666" cy="369332"/>
              </a:xfrm>
              <a:prstGeom prst="rect">
                <a:avLst/>
              </a:prstGeom>
              <a:blipFill>
                <a:blip r:embed="rId3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28C2364C-0AEB-4157-A79C-7DCA152067D9}"/>
                  </a:ext>
                </a:extLst>
              </p:cNvPr>
              <p:cNvSpPr txBox="1"/>
              <p:nvPr/>
            </p:nvSpPr>
            <p:spPr>
              <a:xfrm>
                <a:off x="357820" y="5105233"/>
                <a:ext cx="6502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m:rPr>
                          <m:nor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x</m:t>
                      </m:r>
                      <m:r>
                        <m:rPr>
                          <m:nor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28C2364C-0AEB-4157-A79C-7DCA152067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820" y="5105233"/>
                <a:ext cx="65024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3A0B90A3-CC52-4C1C-9FD2-CE4464FA63FE}"/>
                  </a:ext>
                </a:extLst>
              </p:cNvPr>
              <p:cNvSpPr txBox="1"/>
              <p:nvPr/>
            </p:nvSpPr>
            <p:spPr>
              <a:xfrm>
                <a:off x="93506" y="1550293"/>
                <a:ext cx="965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MAXVA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3A0B90A3-CC52-4C1C-9FD2-CE4464FA63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06" y="1550293"/>
                <a:ext cx="96520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直接箭头连接符 51">
            <a:extLst>
              <a:ext uri="{FF2B5EF4-FFF2-40B4-BE49-F238E27FC236}">
                <a16:creationId xmlns:a16="http://schemas.microsoft.com/office/drawing/2014/main" id="{B556203B-5899-4FDE-95E5-56469C4AB6A1}"/>
              </a:ext>
            </a:extLst>
          </p:cNvPr>
          <p:cNvCxnSpPr>
            <a:stCxn id="54" idx="3"/>
          </p:cNvCxnSpPr>
          <p:nvPr/>
        </p:nvCxnSpPr>
        <p:spPr>
          <a:xfrm>
            <a:off x="2811940" y="3862656"/>
            <a:ext cx="449100" cy="0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FD10833A-DE81-4801-8AE8-C5CA253BD84F}"/>
              </a:ext>
            </a:extLst>
          </p:cNvPr>
          <p:cNvCxnSpPr>
            <a:cxnSpLocks/>
          </p:cNvCxnSpPr>
          <p:nvPr/>
        </p:nvCxnSpPr>
        <p:spPr>
          <a:xfrm>
            <a:off x="8554720" y="3835818"/>
            <a:ext cx="487680" cy="0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B4176F4A-4BEB-4B3F-BB3D-26CE64565D72}"/>
                  </a:ext>
                </a:extLst>
              </p:cNvPr>
              <p:cNvSpPr txBox="1"/>
              <p:nvPr/>
            </p:nvSpPr>
            <p:spPr>
              <a:xfrm>
                <a:off x="2751533" y="3471967"/>
                <a:ext cx="5911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vpn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B4176F4A-4BEB-4B3F-BB3D-26CE64565D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1533" y="3471967"/>
                <a:ext cx="591148" cy="369332"/>
              </a:xfrm>
              <a:prstGeom prst="rect">
                <a:avLst/>
              </a:prstGeom>
              <a:blipFill>
                <a:blip r:embed="rId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B6DB9462-71F7-48AA-95DF-F65C6ED175B0}"/>
                  </a:ext>
                </a:extLst>
              </p:cNvPr>
              <p:cNvSpPr txBox="1"/>
              <p:nvPr/>
            </p:nvSpPr>
            <p:spPr>
              <a:xfrm>
                <a:off x="8534007" y="3464142"/>
                <a:ext cx="5851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ppn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B6DB9462-71F7-48AA-95DF-F65C6ED175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4007" y="3464142"/>
                <a:ext cx="585148" cy="369332"/>
              </a:xfrm>
              <a:prstGeom prst="rect">
                <a:avLst/>
              </a:prstGeom>
              <a:blipFill>
                <a:blip r:embed="rId7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矩形 28">
            <a:extLst>
              <a:ext uri="{FF2B5EF4-FFF2-40B4-BE49-F238E27FC236}">
                <a16:creationId xmlns:a16="http://schemas.microsoft.com/office/drawing/2014/main" id="{E0A470D5-B8AA-4C7E-BB05-B46E73E958C6}"/>
              </a:ext>
            </a:extLst>
          </p:cNvPr>
          <p:cNvSpPr/>
          <p:nvPr/>
        </p:nvSpPr>
        <p:spPr>
          <a:xfrm>
            <a:off x="3358828" y="2778260"/>
            <a:ext cx="1584960" cy="4500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JetBrains Mono ExtraBold" panose="02000009000000000000" pitchFamily="49" charset="0"/>
                <a:cs typeface="JetBrains Mono ExtraBold" panose="02000009000000000000" pitchFamily="49" charset="0"/>
              </a:rPr>
              <a:t>PageNumber</a:t>
            </a:r>
            <a:endParaRPr lang="zh-CN" altLang="en-US" dirty="0">
              <a:solidFill>
                <a:schemeClr val="bg1"/>
              </a:solidFill>
              <a:latin typeface="JetBrains Mono ExtraBold" panose="02000009000000000000" pitchFamily="49" charset="0"/>
              <a:cs typeface="JetBrains Mono ExtraBold" panose="02000009000000000000" pitchFamily="49" charset="0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452A0594-F2A1-4C1F-A0A4-9CB1EF2BA48F}"/>
              </a:ext>
            </a:extLst>
          </p:cNvPr>
          <p:cNvSpPr/>
          <p:nvPr/>
        </p:nvSpPr>
        <p:spPr>
          <a:xfrm>
            <a:off x="3358828" y="3228260"/>
            <a:ext cx="1584960" cy="4500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JetBrains Mono ExtraBold" panose="02000009000000000000" pitchFamily="49" charset="0"/>
                <a:cs typeface="JetBrains Mono ExtraBold" panose="02000009000000000000" pitchFamily="49" charset="0"/>
              </a:rPr>
              <a:t>0</a:t>
            </a:r>
            <a:endParaRPr lang="zh-CN" altLang="en-US" dirty="0">
              <a:solidFill>
                <a:schemeClr val="bg1"/>
              </a:solidFill>
              <a:latin typeface="JetBrains Mono ExtraBold" panose="02000009000000000000" pitchFamily="49" charset="0"/>
              <a:cs typeface="JetBrains Mono ExtraBold" panose="02000009000000000000" pitchFamily="49" charset="0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FE628B3D-F699-46DD-A0D3-AD4FB898DF3B}"/>
              </a:ext>
            </a:extLst>
          </p:cNvPr>
          <p:cNvSpPr/>
          <p:nvPr/>
        </p:nvSpPr>
        <p:spPr>
          <a:xfrm>
            <a:off x="3358828" y="3682750"/>
            <a:ext cx="1584960" cy="4500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JetBrains Mono ExtraBold" panose="02000009000000000000" pitchFamily="49" charset="0"/>
                <a:cs typeface="JetBrains Mono ExtraBold" panose="02000009000000000000" pitchFamily="49" charset="0"/>
              </a:rPr>
              <a:t>1</a:t>
            </a:r>
            <a:endParaRPr lang="zh-CN" altLang="en-US" dirty="0">
              <a:solidFill>
                <a:schemeClr val="bg1"/>
              </a:solidFill>
              <a:latin typeface="JetBrains Mono ExtraBold" panose="02000009000000000000" pitchFamily="49" charset="0"/>
              <a:cs typeface="JetBrains Mono ExtraBold" panose="02000009000000000000" pitchFamily="49" charset="0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31E2666C-8E6F-4F9D-B550-7B77E9136FE6}"/>
              </a:ext>
            </a:extLst>
          </p:cNvPr>
          <p:cNvSpPr/>
          <p:nvPr/>
        </p:nvSpPr>
        <p:spPr>
          <a:xfrm>
            <a:off x="3358828" y="4126480"/>
            <a:ext cx="1584960" cy="4500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JetBrains Mono ExtraBold" panose="02000009000000000000" pitchFamily="49" charset="0"/>
                <a:cs typeface="JetBrains Mono ExtraBold" panose="02000009000000000000" pitchFamily="49" charset="0"/>
              </a:rPr>
              <a:t>2</a:t>
            </a:r>
            <a:endParaRPr lang="zh-CN" altLang="en-US" dirty="0">
              <a:solidFill>
                <a:schemeClr val="bg1"/>
              </a:solidFill>
              <a:latin typeface="JetBrains Mono ExtraBold" panose="02000009000000000000" pitchFamily="49" charset="0"/>
              <a:cs typeface="JetBrains Mono ExtraBold" panose="02000009000000000000" pitchFamily="49" charset="0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3DCD174E-AA02-448A-9BE1-EBB1C35A41CC}"/>
              </a:ext>
            </a:extLst>
          </p:cNvPr>
          <p:cNvSpPr/>
          <p:nvPr/>
        </p:nvSpPr>
        <p:spPr>
          <a:xfrm>
            <a:off x="3358828" y="4574700"/>
            <a:ext cx="1584960" cy="4500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JetBrains Mono ExtraBold" panose="02000009000000000000" pitchFamily="49" charset="0"/>
                <a:cs typeface="JetBrains Mono ExtraBold" panose="02000009000000000000" pitchFamily="49" charset="0"/>
              </a:rPr>
              <a:t>7</a:t>
            </a:r>
            <a:endParaRPr lang="zh-CN" altLang="en-US" dirty="0">
              <a:solidFill>
                <a:schemeClr val="bg1"/>
              </a:solidFill>
              <a:latin typeface="JetBrains Mono ExtraBold" panose="02000009000000000000" pitchFamily="49" charset="0"/>
              <a:cs typeface="JetBrains Mono ExtraBold" panose="02000009000000000000" pitchFamily="49" charset="0"/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:a16="http://schemas.microsoft.com/office/drawing/2014/main" id="{E53CDD17-647E-4E5C-9A26-DFAA46448402}"/>
              </a:ext>
            </a:extLst>
          </p:cNvPr>
          <p:cNvSpPr/>
          <p:nvPr/>
        </p:nvSpPr>
        <p:spPr>
          <a:xfrm>
            <a:off x="3381214" y="3629740"/>
            <a:ext cx="5027134" cy="543357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3584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59621A0-A023-49A4-92C7-BC4D9316733B}"/>
              </a:ext>
            </a:extLst>
          </p:cNvPr>
          <p:cNvSpPr/>
          <p:nvPr/>
        </p:nvSpPr>
        <p:spPr>
          <a:xfrm>
            <a:off x="5774400" y="2062800"/>
            <a:ext cx="2160000" cy="46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JetBrains Mono Medium" panose="02000009000000000000" pitchFamily="49" charset="0"/>
                <a:cs typeface="JetBrains Mono Medium" panose="02000009000000000000" pitchFamily="49" charset="0"/>
              </a:rPr>
              <a:t>Page Offset</a:t>
            </a:r>
            <a:endParaRPr lang="zh-CN" altLang="en-US" dirty="0">
              <a:solidFill>
                <a:schemeClr val="tx1"/>
              </a:solidFill>
              <a:latin typeface="JetBrains Mono Medium" panose="02000009000000000000" pitchFamily="49" charset="0"/>
              <a:cs typeface="JetBrains Mono Medium" panose="02000009000000000000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7664AB5-33C9-4B7B-A4CB-5EFAAC04074B}"/>
              </a:ext>
            </a:extLst>
          </p:cNvPr>
          <p:cNvSpPr/>
          <p:nvPr/>
        </p:nvSpPr>
        <p:spPr>
          <a:xfrm>
            <a:off x="8834400" y="3591560"/>
            <a:ext cx="2160000" cy="46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JetBrains Mono Medium" panose="02000009000000000000" pitchFamily="49" charset="0"/>
                <a:cs typeface="JetBrains Mono Medium" panose="02000009000000000000" pitchFamily="49" charset="0"/>
              </a:rPr>
              <a:t>Page Offset</a:t>
            </a:r>
            <a:endParaRPr lang="zh-CN" altLang="en-US" dirty="0">
              <a:solidFill>
                <a:schemeClr val="tx1"/>
              </a:solidFill>
              <a:latin typeface="JetBrains Mono Medium" panose="02000009000000000000" pitchFamily="49" charset="0"/>
              <a:cs typeface="JetBrains Mono Medium" panose="02000009000000000000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5CEA215-9045-4F01-9709-F7FD35D021B1}"/>
              </a:ext>
            </a:extLst>
          </p:cNvPr>
          <p:cNvSpPr/>
          <p:nvPr/>
        </p:nvSpPr>
        <p:spPr>
          <a:xfrm>
            <a:off x="914400" y="2062800"/>
            <a:ext cx="4860000" cy="46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JetBrains Mono Medium" panose="02000009000000000000" pitchFamily="49" charset="0"/>
                <a:cs typeface="JetBrains Mono Medium" panose="02000009000000000000" pitchFamily="49" charset="0"/>
              </a:rPr>
              <a:t>Virtual Page Number</a:t>
            </a:r>
            <a:endParaRPr lang="zh-CN" altLang="en-US" dirty="0">
              <a:solidFill>
                <a:schemeClr val="tx1"/>
              </a:solidFill>
              <a:latin typeface="JetBrains Mono Medium" panose="02000009000000000000" pitchFamily="49" charset="0"/>
              <a:cs typeface="JetBrains Mono Medium" panose="02000009000000000000" pitchFamily="49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6478D6F-78B8-4512-B5B0-9C4588C8F089}"/>
              </a:ext>
            </a:extLst>
          </p:cNvPr>
          <p:cNvSpPr/>
          <p:nvPr/>
        </p:nvSpPr>
        <p:spPr>
          <a:xfrm>
            <a:off x="914400" y="3591560"/>
            <a:ext cx="7920000" cy="46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JetBrains Mono Medium" panose="02000009000000000000" pitchFamily="49" charset="0"/>
                <a:cs typeface="JetBrains Mono Medium" panose="02000009000000000000" pitchFamily="49" charset="0"/>
              </a:rPr>
              <a:t>Physical Page Number</a:t>
            </a:r>
            <a:endParaRPr lang="zh-CN" altLang="en-US" dirty="0">
              <a:solidFill>
                <a:schemeClr val="tx1"/>
              </a:solidFill>
              <a:latin typeface="JetBrains Mono Medium" panose="02000009000000000000" pitchFamily="49" charset="0"/>
              <a:cs typeface="JetBrains Mono Medium" panose="02000009000000000000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C1AF85E6-518A-41B2-8ED1-7AC8F4C0264D}"/>
                  </a:ext>
                </a:extLst>
              </p:cNvPr>
              <p:cNvSpPr txBox="1"/>
              <p:nvPr/>
            </p:nvSpPr>
            <p:spPr>
              <a:xfrm>
                <a:off x="7528280" y="1706880"/>
                <a:ext cx="5480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C1AF85E6-518A-41B2-8ED1-7AC8F4C026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8280" y="1706880"/>
                <a:ext cx="54808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88C50FD4-1590-4F5D-A5DD-71D808C1868D}"/>
                  </a:ext>
                </a:extLst>
              </p:cNvPr>
              <p:cNvSpPr txBox="1"/>
              <p:nvPr/>
            </p:nvSpPr>
            <p:spPr>
              <a:xfrm>
                <a:off x="5486459" y="1706880"/>
                <a:ext cx="8499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11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88C50FD4-1590-4F5D-A5DD-71D808C186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59" y="1706880"/>
                <a:ext cx="849922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2DAE1CC0-B02D-4058-B331-ACA856E4B340}"/>
                  </a:ext>
                </a:extLst>
              </p:cNvPr>
              <p:cNvSpPr txBox="1"/>
              <p:nvPr/>
            </p:nvSpPr>
            <p:spPr>
              <a:xfrm>
                <a:off x="5080118" y="1706880"/>
                <a:ext cx="8499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12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2DAE1CC0-B02D-4058-B331-ACA856E4B3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0118" y="1706880"/>
                <a:ext cx="849922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45EEAA1D-1590-4250-BED8-5CC11D587995}"/>
                  </a:ext>
                </a:extLst>
              </p:cNvPr>
              <p:cNvSpPr txBox="1"/>
              <p:nvPr/>
            </p:nvSpPr>
            <p:spPr>
              <a:xfrm>
                <a:off x="650358" y="1706880"/>
                <a:ext cx="8499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45EEAA1D-1590-4250-BED8-5CC11D5879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358" y="1706880"/>
                <a:ext cx="84992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52FC222A-386E-48DC-81EB-DA14480E2D8C}"/>
                  </a:ext>
                </a:extLst>
              </p:cNvPr>
              <p:cNvSpPr txBox="1"/>
              <p:nvPr/>
            </p:nvSpPr>
            <p:spPr>
              <a:xfrm>
                <a:off x="10606760" y="3266440"/>
                <a:ext cx="5480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52FC222A-386E-48DC-81EB-DA14480E2D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06760" y="3266440"/>
                <a:ext cx="54808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1342A8D2-5A4C-497F-8815-41D94396921C}"/>
                  </a:ext>
                </a:extLst>
              </p:cNvPr>
              <p:cNvSpPr txBox="1"/>
              <p:nvPr/>
            </p:nvSpPr>
            <p:spPr>
              <a:xfrm>
                <a:off x="8636058" y="3244334"/>
                <a:ext cx="8499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11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1342A8D2-5A4C-497F-8815-41D9439692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6058" y="3244334"/>
                <a:ext cx="849922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C708B889-A489-458B-972A-A1DB908E2ED1}"/>
                  </a:ext>
                </a:extLst>
              </p:cNvPr>
              <p:cNvSpPr txBox="1"/>
              <p:nvPr/>
            </p:nvSpPr>
            <p:spPr>
              <a:xfrm>
                <a:off x="8182820" y="3244334"/>
                <a:ext cx="8499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12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C708B889-A489-458B-972A-A1DB908E2E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2820" y="3244334"/>
                <a:ext cx="849922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FA3DED71-EEF5-4DB6-B23F-38D3CACC4B41}"/>
                  </a:ext>
                </a:extLst>
              </p:cNvPr>
              <p:cNvSpPr txBox="1"/>
              <p:nvPr/>
            </p:nvSpPr>
            <p:spPr>
              <a:xfrm>
                <a:off x="656417" y="3222228"/>
                <a:ext cx="8499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FA3DED71-EEF5-4DB6-B23F-38D3CACC4B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417" y="3222228"/>
                <a:ext cx="849922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文本框 16">
            <a:extLst>
              <a:ext uri="{FF2B5EF4-FFF2-40B4-BE49-F238E27FC236}">
                <a16:creationId xmlns:a16="http://schemas.microsoft.com/office/drawing/2014/main" id="{A1AADF81-9A1D-4820-B00D-7A3ADB0D3AED}"/>
              </a:ext>
            </a:extLst>
          </p:cNvPr>
          <p:cNvSpPr txBox="1"/>
          <p:nvPr/>
        </p:nvSpPr>
        <p:spPr>
          <a:xfrm>
            <a:off x="4974771" y="1239794"/>
            <a:ext cx="3759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JetBrains Mono Medium" panose="02000009000000000000" pitchFamily="49" charset="0"/>
                <a:cs typeface="JetBrains Mono Medium" panose="02000009000000000000" pitchFamily="49" charset="0"/>
              </a:rPr>
              <a:t>Virtual Address (39bits)</a:t>
            </a:r>
            <a:endParaRPr lang="zh-CN" altLang="en-US" dirty="0">
              <a:latin typeface="JetBrains Mono Medium" panose="02000009000000000000" pitchFamily="49" charset="0"/>
              <a:cs typeface="JetBrains Mono Medium" panose="02000009000000000000" pitchFamily="49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33A8CCA-3474-48D5-894D-29C1952F9746}"/>
              </a:ext>
            </a:extLst>
          </p:cNvPr>
          <p:cNvSpPr txBox="1"/>
          <p:nvPr/>
        </p:nvSpPr>
        <p:spPr>
          <a:xfrm>
            <a:off x="4974771" y="2886720"/>
            <a:ext cx="3759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JetBrains Mono Medium" panose="02000009000000000000" pitchFamily="49" charset="0"/>
                <a:cs typeface="JetBrains Mono Medium" panose="02000009000000000000" pitchFamily="49" charset="0"/>
              </a:rPr>
              <a:t>Physical Address (56bits)</a:t>
            </a:r>
            <a:endParaRPr lang="zh-CN" altLang="en-US" dirty="0">
              <a:latin typeface="JetBrains Mono Medium" panose="02000009000000000000" pitchFamily="49" charset="0"/>
              <a:cs typeface="JetBrains Mono Medium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6391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58DAB52-FA7E-4041-8A5F-5992D95E5BE1}"/>
              </a:ext>
            </a:extLst>
          </p:cNvPr>
          <p:cNvSpPr/>
          <p:nvPr/>
        </p:nvSpPr>
        <p:spPr>
          <a:xfrm>
            <a:off x="5415280" y="500380"/>
            <a:ext cx="1361440" cy="54586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13903E3-0CC7-4DBD-93DB-F103AB3220B1}"/>
              </a:ext>
            </a:extLst>
          </p:cNvPr>
          <p:cNvSpPr txBox="1"/>
          <p:nvPr/>
        </p:nvSpPr>
        <p:spPr>
          <a:xfrm>
            <a:off x="4993000" y="131048"/>
            <a:ext cx="3566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JetBrains Mono ExtraBold" panose="02000009000000000000" pitchFamily="49" charset="0"/>
                <a:cs typeface="JetBrains Mono ExtraBold" panose="02000009000000000000" pitchFamily="49" charset="0"/>
              </a:rPr>
              <a:t>Physical Memory</a:t>
            </a:r>
            <a:endParaRPr lang="zh-CN" altLang="en-US" dirty="0">
              <a:latin typeface="JetBrains Mono ExtraBold" panose="02000009000000000000" pitchFamily="49" charset="0"/>
              <a:cs typeface="JetBrains Mono ExtraBold" panose="02000009000000000000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8991091-15A5-4A6E-8E0A-99A45213ED03}"/>
              </a:ext>
            </a:extLst>
          </p:cNvPr>
          <p:cNvSpPr txBox="1"/>
          <p:nvPr/>
        </p:nvSpPr>
        <p:spPr>
          <a:xfrm>
            <a:off x="3759200" y="5774412"/>
            <a:ext cx="1747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JetBrains Mono Medium" panose="02000009000000000000" pitchFamily="49" charset="0"/>
                <a:cs typeface="JetBrains Mono Medium" panose="02000009000000000000" pitchFamily="49" charset="0"/>
              </a:rPr>
              <a:t>Low Address</a:t>
            </a:r>
            <a:endParaRPr lang="zh-CN" altLang="en-US" dirty="0">
              <a:latin typeface="JetBrains Mono Medium" panose="02000009000000000000" pitchFamily="49" charset="0"/>
              <a:cs typeface="JetBrains Mono Medium" panose="02000009000000000000" pitchFamily="49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69CEC29-CA3C-4FD5-8910-9BFE22800424}"/>
              </a:ext>
            </a:extLst>
          </p:cNvPr>
          <p:cNvSpPr txBox="1"/>
          <p:nvPr/>
        </p:nvSpPr>
        <p:spPr>
          <a:xfrm>
            <a:off x="3667760" y="344924"/>
            <a:ext cx="1838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JetBrains Mono Medium" panose="02000009000000000000" pitchFamily="49" charset="0"/>
                <a:cs typeface="JetBrains Mono Medium" panose="02000009000000000000" pitchFamily="49" charset="0"/>
              </a:rPr>
              <a:t>High Address</a:t>
            </a:r>
            <a:endParaRPr lang="zh-CN" altLang="en-US" dirty="0">
              <a:latin typeface="JetBrains Mono Medium" panose="02000009000000000000" pitchFamily="49" charset="0"/>
              <a:cs typeface="JetBrains Mono Medium" panose="02000009000000000000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6CC94635-3AD4-44F8-97CD-E6CDF99B1D9E}"/>
                  </a:ext>
                </a:extLst>
              </p:cNvPr>
              <p:cNvSpPr txBox="1"/>
              <p:nvPr/>
            </p:nvSpPr>
            <p:spPr>
              <a:xfrm>
                <a:off x="4074160" y="4915654"/>
                <a:ext cx="1524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base</m:t>
                      </m:r>
                      <m:r>
                        <m:rPr>
                          <m:nor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m:rPr>
                          <m:nor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addr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6CC94635-3AD4-44F8-97CD-E6CDF99B1D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4160" y="4915654"/>
                <a:ext cx="1524000" cy="369332"/>
              </a:xfrm>
              <a:prstGeom prst="rect">
                <a:avLst/>
              </a:prstGeom>
              <a:blipFill>
                <a:blip r:embed="rId2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335058BA-2E76-46E1-87CA-6338699F4689}"/>
                  </a:ext>
                </a:extLst>
              </p:cNvPr>
              <p:cNvSpPr txBox="1"/>
              <p:nvPr/>
            </p:nvSpPr>
            <p:spPr>
              <a:xfrm>
                <a:off x="3982720" y="4407654"/>
                <a:ext cx="14217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base</m:t>
                      </m:r>
                      <m:r>
                        <m:rPr>
                          <m:nor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m:rPr>
                          <m:nor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addr</m:t>
                      </m:r>
                      <m:r>
                        <m:rPr>
                          <m:nor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+8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335058BA-2E76-46E1-87CA-6338699F46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2720" y="4407654"/>
                <a:ext cx="1421760" cy="369332"/>
              </a:xfrm>
              <a:prstGeom prst="rect">
                <a:avLst/>
              </a:prstGeom>
              <a:blipFill>
                <a:blip r:embed="rId3"/>
                <a:stretch>
                  <a:fillRect l="-427" r="-3846" b="-32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E58EB4A0-9B53-49A6-8D42-504868BF979C}"/>
                  </a:ext>
                </a:extLst>
              </p:cNvPr>
              <p:cNvSpPr txBox="1"/>
              <p:nvPr/>
            </p:nvSpPr>
            <p:spPr>
              <a:xfrm>
                <a:off x="3876360" y="3899654"/>
                <a:ext cx="14217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base</m:t>
                      </m:r>
                      <m:r>
                        <m:rPr>
                          <m:nor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m:rPr>
                          <m:nor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addr</m:t>
                      </m:r>
                      <m:r>
                        <m:rPr>
                          <m:nor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+16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E58EB4A0-9B53-49A6-8D42-504868BF97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6360" y="3899654"/>
                <a:ext cx="1421760" cy="369332"/>
              </a:xfrm>
              <a:prstGeom prst="rect">
                <a:avLst/>
              </a:prstGeom>
              <a:blipFill>
                <a:blip r:embed="rId4"/>
                <a:stretch>
                  <a:fillRect l="-429" r="-13305" b="-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95FF2DB4-6813-4C7F-806E-17D2BFC75DB0}"/>
                  </a:ext>
                </a:extLst>
              </p:cNvPr>
              <p:cNvSpPr txBox="1"/>
              <p:nvPr/>
            </p:nvSpPr>
            <p:spPr>
              <a:xfrm>
                <a:off x="3876360" y="2800350"/>
                <a:ext cx="14217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base</m:t>
                      </m:r>
                      <m:r>
                        <m:rPr>
                          <m:nor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m:rPr>
                          <m:nor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addr</m:t>
                      </m:r>
                      <m:r>
                        <m:rPr>
                          <m:nor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+8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95FF2DB4-6813-4C7F-806E-17D2BFC75D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6360" y="2800350"/>
                <a:ext cx="1421760" cy="369332"/>
              </a:xfrm>
              <a:prstGeom prst="rect">
                <a:avLst/>
              </a:prstGeom>
              <a:blipFill>
                <a:blip r:embed="rId5"/>
                <a:stretch>
                  <a:fillRect l="-429" r="-8584" b="-32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右大括号 14">
            <a:extLst>
              <a:ext uri="{FF2B5EF4-FFF2-40B4-BE49-F238E27FC236}">
                <a16:creationId xmlns:a16="http://schemas.microsoft.com/office/drawing/2014/main" id="{683D22A4-CFC5-4915-B8B5-60B2BE1E6196}"/>
              </a:ext>
            </a:extLst>
          </p:cNvPr>
          <p:cNvSpPr/>
          <p:nvPr/>
        </p:nvSpPr>
        <p:spPr>
          <a:xfrm>
            <a:off x="6776080" y="1473200"/>
            <a:ext cx="375920" cy="362712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D10EA79-6B00-4D5B-B54C-F90913DF35AF}"/>
              </a:ext>
            </a:extLst>
          </p:cNvPr>
          <p:cNvSpPr txBox="1"/>
          <p:nvPr/>
        </p:nvSpPr>
        <p:spPr>
          <a:xfrm>
            <a:off x="7273280" y="3113802"/>
            <a:ext cx="194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JetBrains Mono Medium" panose="02000009000000000000" pitchFamily="49" charset="0"/>
                <a:cs typeface="JetBrains Mono Medium" panose="02000009000000000000" pitchFamily="49" charset="0"/>
              </a:rPr>
              <a:t>A Page Table</a:t>
            </a:r>
            <a:endParaRPr lang="zh-CN" altLang="en-US" dirty="0">
              <a:latin typeface="JetBrains Mono Medium" panose="02000009000000000000" pitchFamily="49" charset="0"/>
              <a:cs typeface="JetBrains Mono Medium" panose="02000009000000000000" pitchFamily="49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4FF622B2-D85A-4B79-B046-F614B33A09F3}"/>
              </a:ext>
            </a:extLst>
          </p:cNvPr>
          <p:cNvSpPr/>
          <p:nvPr/>
        </p:nvSpPr>
        <p:spPr>
          <a:xfrm>
            <a:off x="5414960" y="1473200"/>
            <a:ext cx="1360800" cy="3627120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D2D8F987-177C-4D8E-AD4C-3C952074740F}"/>
                  </a:ext>
                </a:extLst>
              </p:cNvPr>
              <p:cNvSpPr/>
              <p:nvPr/>
            </p:nvSpPr>
            <p:spPr>
              <a:xfrm>
                <a:off x="5415280" y="4592320"/>
                <a:ext cx="1360800" cy="508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JetBrains Mono Medium" panose="02000009000000000000" pitchFamily="49" charset="0"/>
                        </a:rPr>
                        <m:t>VPN</m:t>
                      </m:r>
                      <m:r>
                        <m:rPr>
                          <m:nor/>
                        </m:rPr>
                        <a:rPr lang="en-US" altLang="zh-CN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JetBrains Mono Medium" panose="02000009000000000000" pitchFamily="49" charset="0"/>
                        </a:rPr>
                        <m:t>0 </m:t>
                      </m:r>
                      <m:r>
                        <m:rPr>
                          <m:nor/>
                        </m:rPr>
                        <a:rPr lang="en-US" altLang="zh-CN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JetBrains Mono Medium" panose="02000009000000000000" pitchFamily="49" charset="0"/>
                        </a:rPr>
                        <m:t>PTE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  <a:latin typeface="JetBrains Mono Medium" panose="02000009000000000000" pitchFamily="49" charset="0"/>
                  <a:cs typeface="JetBrains Mono Medium" panose="02000009000000000000" pitchFamily="49" charset="0"/>
                </a:endParaRPr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D2D8F987-177C-4D8E-AD4C-3C95207474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5280" y="4592320"/>
                <a:ext cx="1360800" cy="5080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FE79CDE5-2166-4875-A0CE-4CC9CF997343}"/>
                  </a:ext>
                </a:extLst>
              </p:cNvPr>
              <p:cNvSpPr/>
              <p:nvPr/>
            </p:nvSpPr>
            <p:spPr>
              <a:xfrm>
                <a:off x="5415280" y="4084320"/>
                <a:ext cx="1360800" cy="508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JetBrains Mono Medium" panose="02000009000000000000" pitchFamily="49" charset="0"/>
                        </a:rPr>
                        <m:t>VPN</m:t>
                      </m:r>
                      <m:r>
                        <m:rPr>
                          <m:nor/>
                        </m:rPr>
                        <a:rPr lang="en-US" altLang="zh-CN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JetBrains Mono Medium" panose="02000009000000000000" pitchFamily="49" charset="0"/>
                        </a:rPr>
                        <m:t>1 </m:t>
                      </m:r>
                      <m:r>
                        <m:rPr>
                          <m:nor/>
                        </m:rPr>
                        <a:rPr lang="en-US" altLang="zh-CN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JetBrains Mono Medium" panose="02000009000000000000" pitchFamily="49" charset="0"/>
                        </a:rPr>
                        <m:t>PTE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  <a:latin typeface="JetBrains Mono Medium" panose="02000009000000000000" pitchFamily="49" charset="0"/>
                  <a:cs typeface="JetBrains Mono Medium" panose="02000009000000000000" pitchFamily="49" charset="0"/>
                </a:endParaRPr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FE79CDE5-2166-4875-A0CE-4CC9CF9973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5280" y="4084320"/>
                <a:ext cx="1360800" cy="5080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837EC853-2B03-4EDB-9A67-902ED0B440CA}"/>
                  </a:ext>
                </a:extLst>
              </p:cNvPr>
              <p:cNvSpPr/>
              <p:nvPr/>
            </p:nvSpPr>
            <p:spPr>
              <a:xfrm>
                <a:off x="5414960" y="3575169"/>
                <a:ext cx="1360800" cy="508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JetBrains Mono Medium" panose="02000009000000000000" pitchFamily="49" charset="0"/>
                        </a:rPr>
                        <m:t>VPN</m:t>
                      </m:r>
                      <m:r>
                        <m:rPr>
                          <m:nor/>
                        </m:rPr>
                        <a:rPr lang="en-US" altLang="zh-CN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JetBrains Mono Medium" panose="02000009000000000000" pitchFamily="49" charset="0"/>
                        </a:rPr>
                        <m:t>2 </m:t>
                      </m:r>
                      <m:r>
                        <m:rPr>
                          <m:nor/>
                        </m:rPr>
                        <a:rPr lang="en-US" altLang="zh-CN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JetBrains Mono Medium" panose="02000009000000000000" pitchFamily="49" charset="0"/>
                        </a:rPr>
                        <m:t>PTE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  <a:latin typeface="JetBrains Mono Medium" panose="02000009000000000000" pitchFamily="49" charset="0"/>
                  <a:cs typeface="JetBrains Mono Medium" panose="02000009000000000000" pitchFamily="49" charset="0"/>
                </a:endParaRPr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837EC853-2B03-4EDB-9A67-902ED0B440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4960" y="3575169"/>
                <a:ext cx="1360800" cy="5080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文本框 15">
            <a:extLst>
              <a:ext uri="{FF2B5EF4-FFF2-40B4-BE49-F238E27FC236}">
                <a16:creationId xmlns:a16="http://schemas.microsoft.com/office/drawing/2014/main" id="{ECAD42C9-E4CD-479A-9CB3-EA3D638218C2}"/>
              </a:ext>
            </a:extLst>
          </p:cNvPr>
          <p:cNvSpPr txBox="1"/>
          <p:nvPr/>
        </p:nvSpPr>
        <p:spPr>
          <a:xfrm>
            <a:off x="5506080" y="3085743"/>
            <a:ext cx="1178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JetBrains Mono Light" panose="02000009000000000000" pitchFamily="49" charset="0"/>
                <a:cs typeface="JetBrains Mono Light" panose="02000009000000000000" pitchFamily="49" charset="0"/>
              </a:rPr>
              <a:t>. . . </a:t>
            </a:r>
            <a:endParaRPr lang="zh-CN" altLang="en-US" dirty="0">
              <a:latin typeface="JetBrains Mono Light" panose="02000009000000000000" pitchFamily="49" charset="0"/>
              <a:cs typeface="JetBrains Mono Light" panose="02000009000000000000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2E241FC9-BF49-4BE9-9BEE-B2815BD52E9C}"/>
                  </a:ext>
                </a:extLst>
              </p:cNvPr>
              <p:cNvSpPr/>
              <p:nvPr/>
            </p:nvSpPr>
            <p:spPr>
              <a:xfrm>
                <a:off x="5414960" y="2482334"/>
                <a:ext cx="1361440" cy="508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JetBrains Mono Medium" panose="02000009000000000000" pitchFamily="49" charset="0"/>
                        </a:rPr>
                        <m:t>VPN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JetBrains Mono Medium" panose="02000009000000000000" pitchFamily="49" charset="0"/>
                        </a:rPr>
                        <m:t>𝑖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JetBrains Mono Medium" panose="02000009000000000000" pitchFamily="49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CN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JetBrains Mono Medium" panose="02000009000000000000" pitchFamily="49" charset="0"/>
                        </a:rPr>
                        <m:t>PTE</m:t>
                      </m:r>
                    </m:oMath>
                  </m:oMathPara>
                </a14:m>
                <a:endParaRPr lang="zh-CN" altLang="en-US" dirty="0">
                  <a:solidFill>
                    <a:schemeClr val="tx1"/>
                  </a:solidFill>
                  <a:latin typeface="JetBrains Mono Medium" panose="02000009000000000000" pitchFamily="49" charset="0"/>
                  <a:cs typeface="JetBrains Mono Medium" panose="02000009000000000000" pitchFamily="49" charset="0"/>
                </a:endParaRPr>
              </a:p>
            </p:txBody>
          </p:sp>
        </mc:Choice>
        <mc:Fallback xmlns=""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2E241FC9-BF49-4BE9-9BEE-B2815BD52E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4960" y="2482334"/>
                <a:ext cx="1361440" cy="50800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本框 11">
            <a:extLst>
              <a:ext uri="{FF2B5EF4-FFF2-40B4-BE49-F238E27FC236}">
                <a16:creationId xmlns:a16="http://schemas.microsoft.com/office/drawing/2014/main" id="{2A73A089-E361-4B1C-B895-32000C6E20B5}"/>
              </a:ext>
            </a:extLst>
          </p:cNvPr>
          <p:cNvSpPr txBox="1"/>
          <p:nvPr/>
        </p:nvSpPr>
        <p:spPr>
          <a:xfrm>
            <a:off x="5506080" y="1793101"/>
            <a:ext cx="1178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JetBrains Mono Light" panose="02000009000000000000" pitchFamily="49" charset="0"/>
                <a:cs typeface="JetBrains Mono Light" panose="02000009000000000000" pitchFamily="49" charset="0"/>
              </a:rPr>
              <a:t>. . .</a:t>
            </a:r>
            <a:endParaRPr lang="zh-CN" altLang="en-US" dirty="0">
              <a:latin typeface="JetBrains Mono Light" panose="02000009000000000000" pitchFamily="49" charset="0"/>
              <a:cs typeface="JetBrains Mono Light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31987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B9517825-1554-463A-A0A1-C6F391A939E0}"/>
              </a:ext>
            </a:extLst>
          </p:cNvPr>
          <p:cNvSpPr/>
          <p:nvPr/>
        </p:nvSpPr>
        <p:spPr>
          <a:xfrm>
            <a:off x="5425440" y="416560"/>
            <a:ext cx="1290320" cy="741680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JetBrains Mono Medium" panose="02000009000000000000" pitchFamily="49" charset="0"/>
                <a:cs typeface="JetBrains Mono Medium" panose="02000009000000000000" pitchFamily="49" charset="0"/>
              </a:rPr>
              <a:t>root</a:t>
            </a:r>
            <a:endParaRPr lang="zh-CN" altLang="en-US" dirty="0">
              <a:solidFill>
                <a:schemeClr val="tx1"/>
              </a:solidFill>
              <a:latin typeface="JetBrains Mono Medium" panose="02000009000000000000" pitchFamily="49" charset="0"/>
              <a:cs typeface="JetBrains Mono Medium" panose="02000009000000000000" pitchFamily="49" charset="0"/>
            </a:endParaRP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B3FD552B-B135-4A34-A118-703D9DAA3FF5}"/>
              </a:ext>
            </a:extLst>
          </p:cNvPr>
          <p:cNvSpPr/>
          <p:nvPr/>
        </p:nvSpPr>
        <p:spPr>
          <a:xfrm>
            <a:off x="1483360" y="1513840"/>
            <a:ext cx="1290320" cy="741680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JetBrains Mono Medium" panose="02000009000000000000" pitchFamily="49" charset="0"/>
                <a:cs typeface="JetBrains Mono Medium" panose="02000009000000000000" pitchFamily="49" charset="0"/>
              </a:rPr>
              <a:t>a</a:t>
            </a:r>
            <a:endParaRPr lang="zh-CN" altLang="en-US" dirty="0">
              <a:solidFill>
                <a:schemeClr val="tx1"/>
              </a:solidFill>
              <a:latin typeface="JetBrains Mono Medium" panose="02000009000000000000" pitchFamily="49" charset="0"/>
              <a:cs typeface="JetBrains Mono Medium" panose="02000009000000000000" pitchFamily="49" charset="0"/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43E25CCC-1A87-4D09-88C1-195903F3E4A9}"/>
              </a:ext>
            </a:extLst>
          </p:cNvPr>
          <p:cNvSpPr/>
          <p:nvPr/>
        </p:nvSpPr>
        <p:spPr>
          <a:xfrm>
            <a:off x="5425440" y="1513840"/>
            <a:ext cx="1290320" cy="741680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JetBrains Mono Medium" panose="02000009000000000000" pitchFamily="49" charset="0"/>
                <a:cs typeface="JetBrains Mono Medium" panose="02000009000000000000" pitchFamily="49" charset="0"/>
              </a:rPr>
              <a:t>b</a:t>
            </a:r>
            <a:endParaRPr lang="zh-CN" altLang="en-US" dirty="0">
              <a:solidFill>
                <a:schemeClr val="tx1"/>
              </a:solidFill>
              <a:latin typeface="JetBrains Mono Medium" panose="02000009000000000000" pitchFamily="49" charset="0"/>
              <a:cs typeface="JetBrains Mono Medium" panose="02000009000000000000" pitchFamily="49" charset="0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9F8011C4-7D82-4BA6-B2EC-13907E2863E7}"/>
              </a:ext>
            </a:extLst>
          </p:cNvPr>
          <p:cNvSpPr/>
          <p:nvPr/>
        </p:nvSpPr>
        <p:spPr>
          <a:xfrm>
            <a:off x="9367520" y="1513840"/>
            <a:ext cx="1290320" cy="741680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JetBrains Mono Medium" panose="02000009000000000000" pitchFamily="49" charset="0"/>
                <a:cs typeface="JetBrains Mono Medium" panose="02000009000000000000" pitchFamily="49" charset="0"/>
              </a:rPr>
              <a:t>c</a:t>
            </a:r>
            <a:endParaRPr lang="zh-CN" altLang="en-US" dirty="0">
              <a:solidFill>
                <a:schemeClr val="tx1"/>
              </a:solidFill>
              <a:latin typeface="JetBrains Mono Medium" panose="02000009000000000000" pitchFamily="49" charset="0"/>
              <a:cs typeface="JetBrains Mono Medium" panose="02000009000000000000" pitchFamily="49" charset="0"/>
            </a:endParaRP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51228E7F-DF11-452E-B281-DEAA59DB2B56}"/>
              </a:ext>
            </a:extLst>
          </p:cNvPr>
          <p:cNvCxnSpPr>
            <a:stCxn id="2" idx="3"/>
            <a:endCxn id="3" idx="0"/>
          </p:cNvCxnSpPr>
          <p:nvPr/>
        </p:nvCxnSpPr>
        <p:spPr>
          <a:xfrm flipH="1">
            <a:off x="2128520" y="1049623"/>
            <a:ext cx="3485883" cy="464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8685F70F-DC68-4750-82C2-C2B6EE504871}"/>
              </a:ext>
            </a:extLst>
          </p:cNvPr>
          <p:cNvCxnSpPr>
            <a:stCxn id="2" idx="4"/>
            <a:endCxn id="4" idx="0"/>
          </p:cNvCxnSpPr>
          <p:nvPr/>
        </p:nvCxnSpPr>
        <p:spPr>
          <a:xfrm>
            <a:off x="6070600" y="1158240"/>
            <a:ext cx="0" cy="355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FFE5A89F-8E68-4CF7-91AA-228DB1F7C318}"/>
              </a:ext>
            </a:extLst>
          </p:cNvPr>
          <p:cNvCxnSpPr>
            <a:stCxn id="2" idx="5"/>
            <a:endCxn id="5" idx="0"/>
          </p:cNvCxnSpPr>
          <p:nvPr/>
        </p:nvCxnSpPr>
        <p:spPr>
          <a:xfrm>
            <a:off x="6526797" y="1049623"/>
            <a:ext cx="3485883" cy="464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椭圆 14">
            <a:extLst>
              <a:ext uri="{FF2B5EF4-FFF2-40B4-BE49-F238E27FC236}">
                <a16:creationId xmlns:a16="http://schemas.microsoft.com/office/drawing/2014/main" id="{805FAE63-F941-40A7-872D-FA0B6ADE6681}"/>
              </a:ext>
            </a:extLst>
          </p:cNvPr>
          <p:cNvSpPr/>
          <p:nvPr/>
        </p:nvSpPr>
        <p:spPr>
          <a:xfrm>
            <a:off x="193040" y="2719737"/>
            <a:ext cx="1290320" cy="741680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JetBrains Mono Medium" panose="02000009000000000000" pitchFamily="49" charset="0"/>
                <a:cs typeface="JetBrains Mono Medium" panose="02000009000000000000" pitchFamily="49" charset="0"/>
              </a:rPr>
              <a:t>aa</a:t>
            </a:r>
            <a:endParaRPr lang="zh-CN" altLang="en-US" dirty="0">
              <a:solidFill>
                <a:schemeClr val="tx1"/>
              </a:solidFill>
              <a:latin typeface="JetBrains Mono Medium" panose="02000009000000000000" pitchFamily="49" charset="0"/>
              <a:cs typeface="JetBrains Mono Medium" panose="02000009000000000000" pitchFamily="49" charset="0"/>
            </a:endParaRP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48607C80-3114-4530-A74B-7DAEC795405F}"/>
              </a:ext>
            </a:extLst>
          </p:cNvPr>
          <p:cNvCxnSpPr>
            <a:stCxn id="3" idx="3"/>
            <a:endCxn id="15" idx="0"/>
          </p:cNvCxnSpPr>
          <p:nvPr/>
        </p:nvCxnSpPr>
        <p:spPr>
          <a:xfrm flipH="1">
            <a:off x="838200" y="2146903"/>
            <a:ext cx="834123" cy="572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A06D29B2-4C9B-4BDD-AD9D-9DA5900D4407}"/>
              </a:ext>
            </a:extLst>
          </p:cNvPr>
          <p:cNvCxnSpPr>
            <a:cxnSpLocks/>
            <a:stCxn id="3" idx="4"/>
          </p:cNvCxnSpPr>
          <p:nvPr/>
        </p:nvCxnSpPr>
        <p:spPr>
          <a:xfrm>
            <a:off x="2128520" y="2255520"/>
            <a:ext cx="0" cy="464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D7092E98-2081-405A-8ECF-5CBCACD6599B}"/>
              </a:ext>
            </a:extLst>
          </p:cNvPr>
          <p:cNvCxnSpPr>
            <a:cxnSpLocks/>
            <a:stCxn id="3" idx="5"/>
          </p:cNvCxnSpPr>
          <p:nvPr/>
        </p:nvCxnSpPr>
        <p:spPr>
          <a:xfrm>
            <a:off x="2584717" y="2146903"/>
            <a:ext cx="834123" cy="591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A01C5774-9E2F-4864-97BF-7BF586EFA961}"/>
              </a:ext>
            </a:extLst>
          </p:cNvPr>
          <p:cNvCxnSpPr>
            <a:cxnSpLocks/>
            <a:stCxn id="4" idx="3"/>
          </p:cNvCxnSpPr>
          <p:nvPr/>
        </p:nvCxnSpPr>
        <p:spPr>
          <a:xfrm flipH="1">
            <a:off x="4780280" y="2146903"/>
            <a:ext cx="834123" cy="591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D993F74F-A2D6-4A7C-8248-F100C64E90C9}"/>
              </a:ext>
            </a:extLst>
          </p:cNvPr>
          <p:cNvCxnSpPr>
            <a:cxnSpLocks/>
            <a:stCxn id="4" idx="5"/>
          </p:cNvCxnSpPr>
          <p:nvPr/>
        </p:nvCxnSpPr>
        <p:spPr>
          <a:xfrm>
            <a:off x="6526797" y="2146903"/>
            <a:ext cx="834123" cy="591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4D92A576-252E-45ED-8833-244E617EDCB7}"/>
              </a:ext>
            </a:extLst>
          </p:cNvPr>
          <p:cNvCxnSpPr>
            <a:cxnSpLocks/>
            <a:stCxn id="5" idx="3"/>
          </p:cNvCxnSpPr>
          <p:nvPr/>
        </p:nvCxnSpPr>
        <p:spPr>
          <a:xfrm flipH="1">
            <a:off x="8722360" y="2146903"/>
            <a:ext cx="834123" cy="572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6E44BA76-D67E-48BF-BBB4-1B610D6213F6}"/>
              </a:ext>
            </a:extLst>
          </p:cNvPr>
          <p:cNvCxnSpPr>
            <a:cxnSpLocks/>
            <a:stCxn id="5" idx="4"/>
          </p:cNvCxnSpPr>
          <p:nvPr/>
        </p:nvCxnSpPr>
        <p:spPr>
          <a:xfrm>
            <a:off x="10012680" y="2255520"/>
            <a:ext cx="0" cy="482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2CE1A5F7-7EAB-451D-998F-3B5E8E644850}"/>
              </a:ext>
            </a:extLst>
          </p:cNvPr>
          <p:cNvCxnSpPr>
            <a:cxnSpLocks/>
            <a:stCxn id="5" idx="5"/>
          </p:cNvCxnSpPr>
          <p:nvPr/>
        </p:nvCxnSpPr>
        <p:spPr>
          <a:xfrm>
            <a:off x="10468877" y="2146903"/>
            <a:ext cx="834123" cy="591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7A46781E-F6EA-4B9C-92F7-6936B0244D0B}"/>
              </a:ext>
            </a:extLst>
          </p:cNvPr>
          <p:cNvSpPr txBox="1"/>
          <p:nvPr/>
        </p:nvSpPr>
        <p:spPr>
          <a:xfrm>
            <a:off x="3870960" y="1097065"/>
            <a:ext cx="528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JetBrains Mono Medium" panose="02000009000000000000" pitchFamily="49" charset="0"/>
                <a:cs typeface="JetBrains Mono Medium" panose="02000009000000000000" pitchFamily="49" charset="0"/>
              </a:rPr>
              <a:t>a</a:t>
            </a:r>
            <a:endParaRPr lang="zh-CN" altLang="en-US" dirty="0">
              <a:latin typeface="JetBrains Mono Medium" panose="02000009000000000000" pitchFamily="49" charset="0"/>
              <a:cs typeface="JetBrains Mono Medium" panose="02000009000000000000" pitchFamily="49" charset="0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9A7619ED-0C76-4E84-AE59-A041C6D3CEC4}"/>
              </a:ext>
            </a:extLst>
          </p:cNvPr>
          <p:cNvSpPr txBox="1"/>
          <p:nvPr/>
        </p:nvSpPr>
        <p:spPr>
          <a:xfrm>
            <a:off x="1204963" y="2205022"/>
            <a:ext cx="528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JetBrains Mono Medium" panose="02000009000000000000" pitchFamily="49" charset="0"/>
                <a:cs typeface="JetBrains Mono Medium" panose="02000009000000000000" pitchFamily="49" charset="0"/>
              </a:rPr>
              <a:t>a</a:t>
            </a:r>
            <a:endParaRPr lang="zh-CN" altLang="en-US" dirty="0">
              <a:latin typeface="JetBrains Mono Medium" panose="02000009000000000000" pitchFamily="49" charset="0"/>
              <a:cs typeface="JetBrains Mono Medium" panose="02000009000000000000" pitchFamily="49" charset="0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2A7DE7CF-15F0-4053-B784-9EC7E4DADB20}"/>
              </a:ext>
            </a:extLst>
          </p:cNvPr>
          <p:cNvSpPr txBox="1"/>
          <p:nvPr/>
        </p:nvSpPr>
        <p:spPr>
          <a:xfrm>
            <a:off x="5125720" y="2208896"/>
            <a:ext cx="528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JetBrains Mono Medium" panose="02000009000000000000" pitchFamily="49" charset="0"/>
                <a:cs typeface="JetBrains Mono Medium" panose="02000009000000000000" pitchFamily="49" charset="0"/>
              </a:rPr>
              <a:t>a</a:t>
            </a:r>
            <a:endParaRPr lang="zh-CN" altLang="en-US" dirty="0">
              <a:latin typeface="JetBrains Mono Medium" panose="02000009000000000000" pitchFamily="49" charset="0"/>
              <a:cs typeface="JetBrains Mono Medium" panose="02000009000000000000" pitchFamily="49" charset="0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EBB0EFB0-2C2F-4CF7-A65D-48CA7CC5FB4F}"/>
              </a:ext>
            </a:extLst>
          </p:cNvPr>
          <p:cNvSpPr txBox="1"/>
          <p:nvPr/>
        </p:nvSpPr>
        <p:spPr>
          <a:xfrm>
            <a:off x="8957043" y="2248654"/>
            <a:ext cx="528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JetBrains Mono Medium" panose="02000009000000000000" pitchFamily="49" charset="0"/>
                <a:cs typeface="JetBrains Mono Medium" panose="02000009000000000000" pitchFamily="49" charset="0"/>
              </a:rPr>
              <a:t>a</a:t>
            </a:r>
            <a:endParaRPr lang="zh-CN" altLang="en-US" dirty="0">
              <a:latin typeface="JetBrains Mono Medium" panose="02000009000000000000" pitchFamily="49" charset="0"/>
              <a:cs typeface="JetBrains Mono Medium" panose="02000009000000000000" pitchFamily="49" charset="0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ED7B7EBF-FC45-46E0-9A55-D20505A4C4E8}"/>
              </a:ext>
            </a:extLst>
          </p:cNvPr>
          <p:cNvSpPr txBox="1"/>
          <p:nvPr/>
        </p:nvSpPr>
        <p:spPr>
          <a:xfrm>
            <a:off x="5927359" y="1097065"/>
            <a:ext cx="528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JetBrains Mono Medium" panose="02000009000000000000" pitchFamily="49" charset="0"/>
                <a:cs typeface="JetBrains Mono Medium" panose="02000009000000000000" pitchFamily="49" charset="0"/>
              </a:rPr>
              <a:t>b</a:t>
            </a:r>
            <a:endParaRPr lang="zh-CN" altLang="en-US" dirty="0">
              <a:latin typeface="JetBrains Mono Medium" panose="02000009000000000000" pitchFamily="49" charset="0"/>
              <a:cs typeface="JetBrains Mono Medium" panose="02000009000000000000" pitchFamily="49" charset="0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3CD059F8-F217-44C5-A65F-C9289A145D2D}"/>
              </a:ext>
            </a:extLst>
          </p:cNvPr>
          <p:cNvSpPr txBox="1"/>
          <p:nvPr/>
        </p:nvSpPr>
        <p:spPr>
          <a:xfrm>
            <a:off x="2009140" y="2216237"/>
            <a:ext cx="528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JetBrains Mono Medium" panose="02000009000000000000" pitchFamily="49" charset="0"/>
                <a:cs typeface="JetBrains Mono Medium" panose="02000009000000000000" pitchFamily="49" charset="0"/>
              </a:rPr>
              <a:t>b</a:t>
            </a:r>
            <a:endParaRPr lang="zh-CN" altLang="en-US" dirty="0">
              <a:latin typeface="JetBrains Mono Medium" panose="02000009000000000000" pitchFamily="49" charset="0"/>
              <a:cs typeface="JetBrains Mono Medium" panose="02000009000000000000" pitchFamily="49" charset="0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FAEB527F-8209-458F-86EA-4843E96C14F1}"/>
              </a:ext>
            </a:extLst>
          </p:cNvPr>
          <p:cNvSpPr txBox="1"/>
          <p:nvPr/>
        </p:nvSpPr>
        <p:spPr>
          <a:xfrm>
            <a:off x="5914123" y="2257028"/>
            <a:ext cx="528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JetBrains Mono Medium" panose="02000009000000000000" pitchFamily="49" charset="0"/>
                <a:cs typeface="JetBrains Mono Medium" panose="02000009000000000000" pitchFamily="49" charset="0"/>
              </a:rPr>
              <a:t>b</a:t>
            </a:r>
            <a:endParaRPr lang="zh-CN" altLang="en-US" dirty="0">
              <a:latin typeface="JetBrains Mono Medium" panose="02000009000000000000" pitchFamily="49" charset="0"/>
              <a:cs typeface="JetBrains Mono Medium" panose="02000009000000000000" pitchFamily="49" charset="0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9C45A7BD-B78B-4DDB-B1A8-ACFFE31E4A11}"/>
              </a:ext>
            </a:extLst>
          </p:cNvPr>
          <p:cNvSpPr txBox="1"/>
          <p:nvPr/>
        </p:nvSpPr>
        <p:spPr>
          <a:xfrm>
            <a:off x="9867900" y="2257028"/>
            <a:ext cx="528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JetBrains Mono Medium" panose="02000009000000000000" pitchFamily="49" charset="0"/>
                <a:cs typeface="JetBrains Mono Medium" panose="02000009000000000000" pitchFamily="49" charset="0"/>
              </a:rPr>
              <a:t>b</a:t>
            </a:r>
            <a:endParaRPr lang="zh-CN" altLang="en-US" dirty="0">
              <a:latin typeface="JetBrains Mono Medium" panose="02000009000000000000" pitchFamily="49" charset="0"/>
              <a:cs typeface="JetBrains Mono Medium" panose="02000009000000000000" pitchFamily="49" charset="0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35ED4E2B-1640-416E-95D5-45A76E15F503}"/>
              </a:ext>
            </a:extLst>
          </p:cNvPr>
          <p:cNvSpPr txBox="1"/>
          <p:nvPr/>
        </p:nvSpPr>
        <p:spPr>
          <a:xfrm>
            <a:off x="8204200" y="1144508"/>
            <a:ext cx="528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JetBrains Mono Medium" panose="02000009000000000000" pitchFamily="49" charset="0"/>
                <a:cs typeface="JetBrains Mono Medium" panose="02000009000000000000" pitchFamily="49" charset="0"/>
              </a:rPr>
              <a:t>c</a:t>
            </a:r>
            <a:endParaRPr lang="zh-CN" altLang="en-US" dirty="0">
              <a:latin typeface="JetBrains Mono Medium" panose="02000009000000000000" pitchFamily="49" charset="0"/>
              <a:cs typeface="JetBrains Mono Medium" panose="02000009000000000000" pitchFamily="49" charset="0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D90D7852-234D-4B21-885E-EBA0CF0D35F7}"/>
              </a:ext>
            </a:extLst>
          </p:cNvPr>
          <p:cNvSpPr txBox="1"/>
          <p:nvPr/>
        </p:nvSpPr>
        <p:spPr>
          <a:xfrm>
            <a:off x="2817896" y="2205022"/>
            <a:ext cx="528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JetBrains Mono Medium" panose="02000009000000000000" pitchFamily="49" charset="0"/>
                <a:cs typeface="JetBrains Mono Medium" panose="02000009000000000000" pitchFamily="49" charset="0"/>
              </a:rPr>
              <a:t>c</a:t>
            </a:r>
            <a:endParaRPr lang="zh-CN" altLang="en-US" dirty="0">
              <a:latin typeface="JetBrains Mono Medium" panose="02000009000000000000" pitchFamily="49" charset="0"/>
              <a:cs typeface="JetBrains Mono Medium" panose="02000009000000000000" pitchFamily="49" charset="0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9413DA77-9DD5-4B87-844B-D7CFAF404342}"/>
              </a:ext>
            </a:extLst>
          </p:cNvPr>
          <p:cNvSpPr txBox="1"/>
          <p:nvPr/>
        </p:nvSpPr>
        <p:spPr>
          <a:xfrm>
            <a:off x="6686283" y="2216237"/>
            <a:ext cx="528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JetBrains Mono Medium" panose="02000009000000000000" pitchFamily="49" charset="0"/>
                <a:cs typeface="JetBrains Mono Medium" panose="02000009000000000000" pitchFamily="49" charset="0"/>
              </a:rPr>
              <a:t>c</a:t>
            </a:r>
            <a:endParaRPr lang="zh-CN" altLang="en-US" dirty="0">
              <a:latin typeface="JetBrains Mono Medium" panose="02000009000000000000" pitchFamily="49" charset="0"/>
              <a:cs typeface="JetBrains Mono Medium" panose="02000009000000000000" pitchFamily="49" charset="0"/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58AA0630-BF55-4459-9996-762A51DE5E44}"/>
              </a:ext>
            </a:extLst>
          </p:cNvPr>
          <p:cNvSpPr txBox="1"/>
          <p:nvPr/>
        </p:nvSpPr>
        <p:spPr>
          <a:xfrm>
            <a:off x="10666229" y="2221166"/>
            <a:ext cx="528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JetBrains Mono Medium" panose="02000009000000000000" pitchFamily="49" charset="0"/>
                <a:cs typeface="JetBrains Mono Medium" panose="02000009000000000000" pitchFamily="49" charset="0"/>
              </a:rPr>
              <a:t>c</a:t>
            </a:r>
            <a:endParaRPr lang="zh-CN" altLang="en-US" dirty="0">
              <a:latin typeface="JetBrains Mono Medium" panose="02000009000000000000" pitchFamily="49" charset="0"/>
              <a:cs typeface="JetBrains Mono Medium" panose="02000009000000000000" pitchFamily="49" charset="0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4D5F89EA-0CBE-4600-9397-C9C113B0E58B}"/>
              </a:ext>
            </a:extLst>
          </p:cNvPr>
          <p:cNvSpPr txBox="1"/>
          <p:nvPr/>
        </p:nvSpPr>
        <p:spPr>
          <a:xfrm>
            <a:off x="330368" y="3942080"/>
            <a:ext cx="1015663" cy="89408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>
                <a:latin typeface="JetBrains Mono Medium" panose="02000009000000000000" pitchFamily="49" charset="0"/>
                <a:cs typeface="JetBrains Mono Medium" panose="02000009000000000000" pitchFamily="49" charset="0"/>
              </a:rPr>
              <a:t>C(aac)</a:t>
            </a:r>
          </a:p>
          <a:p>
            <a:r>
              <a:rPr lang="en-US" altLang="zh-CN" dirty="0">
                <a:latin typeface="JetBrains Mono Medium" panose="02000009000000000000" pitchFamily="49" charset="0"/>
                <a:cs typeface="JetBrains Mono Medium" panose="02000009000000000000" pitchFamily="49" charset="0"/>
              </a:rPr>
              <a:t>C(aab)</a:t>
            </a:r>
          </a:p>
          <a:p>
            <a:r>
              <a:rPr lang="en-US" altLang="zh-CN" dirty="0">
                <a:latin typeface="JetBrains Mono Medium" panose="02000009000000000000" pitchFamily="49" charset="0"/>
                <a:cs typeface="JetBrains Mono Medium" panose="02000009000000000000" pitchFamily="49" charset="0"/>
              </a:rPr>
              <a:t>C(aaa)</a:t>
            </a:r>
          </a:p>
        </p:txBody>
      </p: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20726F3F-E73F-4625-98C2-760329F24CB7}"/>
              </a:ext>
            </a:extLst>
          </p:cNvPr>
          <p:cNvCxnSpPr>
            <a:cxnSpLocks/>
            <a:stCxn id="15" idx="4"/>
            <a:endCxn id="57" idx="0"/>
          </p:cNvCxnSpPr>
          <p:nvPr/>
        </p:nvCxnSpPr>
        <p:spPr>
          <a:xfrm>
            <a:off x="838200" y="3461417"/>
            <a:ext cx="0" cy="480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B282645C-5E26-4361-B631-8346CA71441F}"/>
              </a:ext>
            </a:extLst>
          </p:cNvPr>
          <p:cNvCxnSpPr>
            <a:cxnSpLocks/>
            <a:stCxn id="15" idx="3"/>
          </p:cNvCxnSpPr>
          <p:nvPr/>
        </p:nvCxnSpPr>
        <p:spPr>
          <a:xfrm>
            <a:off x="382003" y="3352800"/>
            <a:ext cx="176464" cy="589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C5EF1679-08DE-4467-A880-E1968A0F4EB5}"/>
              </a:ext>
            </a:extLst>
          </p:cNvPr>
          <p:cNvCxnSpPr>
            <a:stCxn id="15" idx="5"/>
          </p:cNvCxnSpPr>
          <p:nvPr/>
        </p:nvCxnSpPr>
        <p:spPr>
          <a:xfrm flipH="1">
            <a:off x="1117600" y="3352800"/>
            <a:ext cx="176797" cy="589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文本框 64">
            <a:extLst>
              <a:ext uri="{FF2B5EF4-FFF2-40B4-BE49-F238E27FC236}">
                <a16:creationId xmlns:a16="http://schemas.microsoft.com/office/drawing/2014/main" id="{7C1ADEF5-E4ED-4D56-A843-351F340A2ADF}"/>
              </a:ext>
            </a:extLst>
          </p:cNvPr>
          <p:cNvSpPr txBox="1"/>
          <p:nvPr/>
        </p:nvSpPr>
        <p:spPr>
          <a:xfrm>
            <a:off x="266700" y="3422134"/>
            <a:ext cx="528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JetBrains Mono Medium" panose="02000009000000000000" pitchFamily="49" charset="0"/>
                <a:cs typeface="JetBrains Mono Medium" panose="02000009000000000000" pitchFamily="49" charset="0"/>
              </a:rPr>
              <a:t>a</a:t>
            </a:r>
            <a:endParaRPr lang="zh-CN" altLang="en-US" dirty="0">
              <a:latin typeface="JetBrains Mono Medium" panose="02000009000000000000" pitchFamily="49" charset="0"/>
              <a:cs typeface="JetBrains Mono Medium" panose="02000009000000000000" pitchFamily="49" charset="0"/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F1F664B3-14F7-4387-8604-C77CE6D6E312}"/>
              </a:ext>
            </a:extLst>
          </p:cNvPr>
          <p:cNvSpPr txBox="1"/>
          <p:nvPr/>
        </p:nvSpPr>
        <p:spPr>
          <a:xfrm>
            <a:off x="675307" y="3437525"/>
            <a:ext cx="528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JetBrains Mono Medium" panose="02000009000000000000" pitchFamily="49" charset="0"/>
                <a:cs typeface="JetBrains Mono Medium" panose="02000009000000000000" pitchFamily="49" charset="0"/>
              </a:rPr>
              <a:t>b</a:t>
            </a:r>
            <a:endParaRPr lang="zh-CN" altLang="en-US" dirty="0">
              <a:latin typeface="JetBrains Mono Medium" panose="02000009000000000000" pitchFamily="49" charset="0"/>
              <a:cs typeface="JetBrains Mono Medium" panose="02000009000000000000" pitchFamily="49" charset="0"/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051CCCFA-CE11-41A7-B30A-95CA960C8D6D}"/>
              </a:ext>
            </a:extLst>
          </p:cNvPr>
          <p:cNvSpPr txBox="1"/>
          <p:nvPr/>
        </p:nvSpPr>
        <p:spPr>
          <a:xfrm>
            <a:off x="1079833" y="3422134"/>
            <a:ext cx="528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JetBrains Mono Medium" panose="02000009000000000000" pitchFamily="49" charset="0"/>
                <a:cs typeface="JetBrains Mono Medium" panose="02000009000000000000" pitchFamily="49" charset="0"/>
              </a:rPr>
              <a:t>c</a:t>
            </a:r>
            <a:endParaRPr lang="zh-CN" altLang="en-US" dirty="0">
              <a:latin typeface="JetBrains Mono Medium" panose="02000009000000000000" pitchFamily="49" charset="0"/>
              <a:cs typeface="JetBrains Mono Medium" panose="02000009000000000000" pitchFamily="49" charset="0"/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50E573B0-B475-4C7D-B87F-249C37E9652E}"/>
              </a:ext>
            </a:extLst>
          </p:cNvPr>
          <p:cNvSpPr/>
          <p:nvPr/>
        </p:nvSpPr>
        <p:spPr>
          <a:xfrm>
            <a:off x="382003" y="3942080"/>
            <a:ext cx="912394" cy="894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椭圆 84">
            <a:extLst>
              <a:ext uri="{FF2B5EF4-FFF2-40B4-BE49-F238E27FC236}">
                <a16:creationId xmlns:a16="http://schemas.microsoft.com/office/drawing/2014/main" id="{ED0452EF-AC21-4E4C-B4AE-539468B4A533}"/>
              </a:ext>
            </a:extLst>
          </p:cNvPr>
          <p:cNvSpPr/>
          <p:nvPr/>
        </p:nvSpPr>
        <p:spPr>
          <a:xfrm>
            <a:off x="1483360" y="2738120"/>
            <a:ext cx="1290320" cy="741680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JetBrains Mono Medium" panose="02000009000000000000" pitchFamily="49" charset="0"/>
                <a:cs typeface="JetBrains Mono Medium" panose="02000009000000000000" pitchFamily="49" charset="0"/>
              </a:rPr>
              <a:t>ab</a:t>
            </a:r>
            <a:endParaRPr lang="zh-CN" altLang="en-US" dirty="0">
              <a:solidFill>
                <a:schemeClr val="tx1"/>
              </a:solidFill>
              <a:latin typeface="JetBrains Mono Medium" panose="02000009000000000000" pitchFamily="49" charset="0"/>
              <a:cs typeface="JetBrains Mono Medium" panose="02000009000000000000" pitchFamily="49" charset="0"/>
            </a:endParaRP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0FE6E66E-F999-471D-B9A0-2AFB747F0167}"/>
              </a:ext>
            </a:extLst>
          </p:cNvPr>
          <p:cNvSpPr txBox="1"/>
          <p:nvPr/>
        </p:nvSpPr>
        <p:spPr>
          <a:xfrm>
            <a:off x="1620688" y="3960463"/>
            <a:ext cx="1015663" cy="89408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>
                <a:latin typeface="JetBrains Mono Medium" panose="02000009000000000000" pitchFamily="49" charset="0"/>
                <a:cs typeface="JetBrains Mono Medium" panose="02000009000000000000" pitchFamily="49" charset="0"/>
              </a:rPr>
              <a:t>C(abc)</a:t>
            </a:r>
          </a:p>
          <a:p>
            <a:r>
              <a:rPr lang="en-US" altLang="zh-CN" dirty="0">
                <a:latin typeface="JetBrains Mono Medium" panose="02000009000000000000" pitchFamily="49" charset="0"/>
                <a:cs typeface="JetBrains Mono Medium" panose="02000009000000000000" pitchFamily="49" charset="0"/>
              </a:rPr>
              <a:t>C(abb)</a:t>
            </a:r>
          </a:p>
          <a:p>
            <a:r>
              <a:rPr lang="en-US" altLang="zh-CN" dirty="0">
                <a:latin typeface="JetBrains Mono Medium" panose="02000009000000000000" pitchFamily="49" charset="0"/>
                <a:cs typeface="JetBrains Mono Medium" panose="02000009000000000000" pitchFamily="49" charset="0"/>
              </a:rPr>
              <a:t>C(aba)</a:t>
            </a:r>
          </a:p>
        </p:txBody>
      </p: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EE0D5369-5DC6-4D41-AF03-4D24516B3E99}"/>
              </a:ext>
            </a:extLst>
          </p:cNvPr>
          <p:cNvCxnSpPr>
            <a:cxnSpLocks/>
            <a:stCxn id="85" idx="4"/>
            <a:endCxn id="86" idx="0"/>
          </p:cNvCxnSpPr>
          <p:nvPr/>
        </p:nvCxnSpPr>
        <p:spPr>
          <a:xfrm>
            <a:off x="2128520" y="3479800"/>
            <a:ext cx="0" cy="480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6E84E791-B63F-4C9C-BC69-9CED586B6017}"/>
              </a:ext>
            </a:extLst>
          </p:cNvPr>
          <p:cNvCxnSpPr>
            <a:cxnSpLocks/>
            <a:stCxn id="85" idx="3"/>
          </p:cNvCxnSpPr>
          <p:nvPr/>
        </p:nvCxnSpPr>
        <p:spPr>
          <a:xfrm>
            <a:off x="1672323" y="3371183"/>
            <a:ext cx="176464" cy="589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直接箭头连接符 88">
            <a:extLst>
              <a:ext uri="{FF2B5EF4-FFF2-40B4-BE49-F238E27FC236}">
                <a16:creationId xmlns:a16="http://schemas.microsoft.com/office/drawing/2014/main" id="{51E4861A-B586-4CBA-A4A5-516122C52792}"/>
              </a:ext>
            </a:extLst>
          </p:cNvPr>
          <p:cNvCxnSpPr>
            <a:stCxn id="85" idx="5"/>
          </p:cNvCxnSpPr>
          <p:nvPr/>
        </p:nvCxnSpPr>
        <p:spPr>
          <a:xfrm flipH="1">
            <a:off x="2407920" y="3371183"/>
            <a:ext cx="176797" cy="589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文本框 89">
            <a:extLst>
              <a:ext uri="{FF2B5EF4-FFF2-40B4-BE49-F238E27FC236}">
                <a16:creationId xmlns:a16="http://schemas.microsoft.com/office/drawing/2014/main" id="{29CBE778-6620-46F4-8570-6F0DA042C8A3}"/>
              </a:ext>
            </a:extLst>
          </p:cNvPr>
          <p:cNvSpPr txBox="1"/>
          <p:nvPr/>
        </p:nvSpPr>
        <p:spPr>
          <a:xfrm>
            <a:off x="1557020" y="3440517"/>
            <a:ext cx="528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JetBrains Mono Medium" panose="02000009000000000000" pitchFamily="49" charset="0"/>
                <a:cs typeface="JetBrains Mono Medium" panose="02000009000000000000" pitchFamily="49" charset="0"/>
              </a:rPr>
              <a:t>a</a:t>
            </a:r>
            <a:endParaRPr lang="zh-CN" altLang="en-US" dirty="0">
              <a:latin typeface="JetBrains Mono Medium" panose="02000009000000000000" pitchFamily="49" charset="0"/>
              <a:cs typeface="JetBrains Mono Medium" panose="02000009000000000000" pitchFamily="49" charset="0"/>
            </a:endParaRPr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5C4B37AB-F300-4EB4-90AB-9CEB4ECEEEE0}"/>
              </a:ext>
            </a:extLst>
          </p:cNvPr>
          <p:cNvSpPr txBox="1"/>
          <p:nvPr/>
        </p:nvSpPr>
        <p:spPr>
          <a:xfrm>
            <a:off x="1965627" y="3455908"/>
            <a:ext cx="528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JetBrains Mono Medium" panose="02000009000000000000" pitchFamily="49" charset="0"/>
                <a:cs typeface="JetBrains Mono Medium" panose="02000009000000000000" pitchFamily="49" charset="0"/>
              </a:rPr>
              <a:t>b</a:t>
            </a:r>
            <a:endParaRPr lang="zh-CN" altLang="en-US" dirty="0">
              <a:latin typeface="JetBrains Mono Medium" panose="02000009000000000000" pitchFamily="49" charset="0"/>
              <a:cs typeface="JetBrains Mono Medium" panose="02000009000000000000" pitchFamily="49" charset="0"/>
            </a:endParaRP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D0679742-74C5-4A7D-8219-664B81B0D1A3}"/>
              </a:ext>
            </a:extLst>
          </p:cNvPr>
          <p:cNvSpPr txBox="1"/>
          <p:nvPr/>
        </p:nvSpPr>
        <p:spPr>
          <a:xfrm>
            <a:off x="2370153" y="3440517"/>
            <a:ext cx="528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JetBrains Mono Medium" panose="02000009000000000000" pitchFamily="49" charset="0"/>
                <a:cs typeface="JetBrains Mono Medium" panose="02000009000000000000" pitchFamily="49" charset="0"/>
              </a:rPr>
              <a:t>c</a:t>
            </a:r>
            <a:endParaRPr lang="zh-CN" altLang="en-US" dirty="0">
              <a:latin typeface="JetBrains Mono Medium" panose="02000009000000000000" pitchFamily="49" charset="0"/>
              <a:cs typeface="JetBrains Mono Medium" panose="02000009000000000000" pitchFamily="49" charset="0"/>
            </a:endParaRPr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99F7B8D7-F040-48F2-B853-2844CBFB6627}"/>
              </a:ext>
            </a:extLst>
          </p:cNvPr>
          <p:cNvSpPr/>
          <p:nvPr/>
        </p:nvSpPr>
        <p:spPr>
          <a:xfrm>
            <a:off x="1672323" y="3960463"/>
            <a:ext cx="912394" cy="894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椭圆 93">
            <a:extLst>
              <a:ext uri="{FF2B5EF4-FFF2-40B4-BE49-F238E27FC236}">
                <a16:creationId xmlns:a16="http://schemas.microsoft.com/office/drawing/2014/main" id="{D3803DC6-C6AF-4CDF-B774-5D5EAB2184FF}"/>
              </a:ext>
            </a:extLst>
          </p:cNvPr>
          <p:cNvSpPr/>
          <p:nvPr/>
        </p:nvSpPr>
        <p:spPr>
          <a:xfrm>
            <a:off x="2773679" y="2738120"/>
            <a:ext cx="1290320" cy="741680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JetBrains Mono Medium" panose="02000009000000000000" pitchFamily="49" charset="0"/>
                <a:cs typeface="JetBrains Mono Medium" panose="02000009000000000000" pitchFamily="49" charset="0"/>
              </a:rPr>
              <a:t>ac</a:t>
            </a:r>
            <a:endParaRPr lang="zh-CN" altLang="en-US" dirty="0">
              <a:solidFill>
                <a:schemeClr val="tx1"/>
              </a:solidFill>
              <a:latin typeface="JetBrains Mono Medium" panose="02000009000000000000" pitchFamily="49" charset="0"/>
              <a:cs typeface="JetBrains Mono Medium" panose="02000009000000000000" pitchFamily="49" charset="0"/>
            </a:endParaRPr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FBF41A6E-69AA-4DC4-8A2C-1A91811A807F}"/>
              </a:ext>
            </a:extLst>
          </p:cNvPr>
          <p:cNvSpPr txBox="1"/>
          <p:nvPr/>
        </p:nvSpPr>
        <p:spPr>
          <a:xfrm>
            <a:off x="2911007" y="3960463"/>
            <a:ext cx="1015663" cy="89408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>
                <a:latin typeface="JetBrains Mono Medium" panose="02000009000000000000" pitchFamily="49" charset="0"/>
                <a:cs typeface="JetBrains Mono Medium" panose="02000009000000000000" pitchFamily="49" charset="0"/>
              </a:rPr>
              <a:t>C(acc)</a:t>
            </a:r>
          </a:p>
          <a:p>
            <a:r>
              <a:rPr lang="en-US" altLang="zh-CN" dirty="0">
                <a:latin typeface="JetBrains Mono Medium" panose="02000009000000000000" pitchFamily="49" charset="0"/>
                <a:cs typeface="JetBrains Mono Medium" panose="02000009000000000000" pitchFamily="49" charset="0"/>
              </a:rPr>
              <a:t>C(acb)</a:t>
            </a:r>
          </a:p>
          <a:p>
            <a:r>
              <a:rPr lang="en-US" altLang="zh-CN" dirty="0">
                <a:latin typeface="JetBrains Mono Medium" panose="02000009000000000000" pitchFamily="49" charset="0"/>
                <a:cs typeface="JetBrains Mono Medium" panose="02000009000000000000" pitchFamily="49" charset="0"/>
              </a:rPr>
              <a:t>C(aca)</a:t>
            </a:r>
          </a:p>
        </p:txBody>
      </p: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8FB684BD-8687-46E2-90F3-5108DC117A99}"/>
              </a:ext>
            </a:extLst>
          </p:cNvPr>
          <p:cNvCxnSpPr>
            <a:cxnSpLocks/>
            <a:stCxn id="94" idx="4"/>
            <a:endCxn id="95" idx="0"/>
          </p:cNvCxnSpPr>
          <p:nvPr/>
        </p:nvCxnSpPr>
        <p:spPr>
          <a:xfrm>
            <a:off x="3418839" y="3479800"/>
            <a:ext cx="0" cy="480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直接箭头连接符 96">
            <a:extLst>
              <a:ext uri="{FF2B5EF4-FFF2-40B4-BE49-F238E27FC236}">
                <a16:creationId xmlns:a16="http://schemas.microsoft.com/office/drawing/2014/main" id="{36E40679-98EF-4F9E-A69C-47391915EE5E}"/>
              </a:ext>
            </a:extLst>
          </p:cNvPr>
          <p:cNvCxnSpPr>
            <a:cxnSpLocks/>
            <a:stCxn id="94" idx="3"/>
          </p:cNvCxnSpPr>
          <p:nvPr/>
        </p:nvCxnSpPr>
        <p:spPr>
          <a:xfrm>
            <a:off x="2962642" y="3371183"/>
            <a:ext cx="176464" cy="589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直接箭头连接符 97">
            <a:extLst>
              <a:ext uri="{FF2B5EF4-FFF2-40B4-BE49-F238E27FC236}">
                <a16:creationId xmlns:a16="http://schemas.microsoft.com/office/drawing/2014/main" id="{9A9681B6-FD77-4179-BE8B-4CA741C6D095}"/>
              </a:ext>
            </a:extLst>
          </p:cNvPr>
          <p:cNvCxnSpPr>
            <a:stCxn id="94" idx="5"/>
          </p:cNvCxnSpPr>
          <p:nvPr/>
        </p:nvCxnSpPr>
        <p:spPr>
          <a:xfrm flipH="1">
            <a:off x="3698239" y="3371183"/>
            <a:ext cx="176797" cy="589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文本框 98">
            <a:extLst>
              <a:ext uri="{FF2B5EF4-FFF2-40B4-BE49-F238E27FC236}">
                <a16:creationId xmlns:a16="http://schemas.microsoft.com/office/drawing/2014/main" id="{CF3009FA-C923-4B79-AFA2-BACEA9A13ACD}"/>
              </a:ext>
            </a:extLst>
          </p:cNvPr>
          <p:cNvSpPr txBox="1"/>
          <p:nvPr/>
        </p:nvSpPr>
        <p:spPr>
          <a:xfrm>
            <a:off x="2847339" y="3440517"/>
            <a:ext cx="528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JetBrains Mono Medium" panose="02000009000000000000" pitchFamily="49" charset="0"/>
                <a:cs typeface="JetBrains Mono Medium" panose="02000009000000000000" pitchFamily="49" charset="0"/>
              </a:rPr>
              <a:t>a</a:t>
            </a:r>
            <a:endParaRPr lang="zh-CN" altLang="en-US" dirty="0">
              <a:latin typeface="JetBrains Mono Medium" panose="02000009000000000000" pitchFamily="49" charset="0"/>
              <a:cs typeface="JetBrains Mono Medium" panose="02000009000000000000" pitchFamily="49" charset="0"/>
            </a:endParaRPr>
          </a:p>
        </p:txBody>
      </p:sp>
      <p:sp>
        <p:nvSpPr>
          <p:cNvPr id="100" name="文本框 99">
            <a:extLst>
              <a:ext uri="{FF2B5EF4-FFF2-40B4-BE49-F238E27FC236}">
                <a16:creationId xmlns:a16="http://schemas.microsoft.com/office/drawing/2014/main" id="{EA5D63BA-39EB-4AC5-8B8B-5BF585B984F0}"/>
              </a:ext>
            </a:extLst>
          </p:cNvPr>
          <p:cNvSpPr txBox="1"/>
          <p:nvPr/>
        </p:nvSpPr>
        <p:spPr>
          <a:xfrm>
            <a:off x="3255946" y="3455908"/>
            <a:ext cx="528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JetBrains Mono Medium" panose="02000009000000000000" pitchFamily="49" charset="0"/>
                <a:cs typeface="JetBrains Mono Medium" panose="02000009000000000000" pitchFamily="49" charset="0"/>
              </a:rPr>
              <a:t>b</a:t>
            </a:r>
            <a:endParaRPr lang="zh-CN" altLang="en-US" dirty="0">
              <a:latin typeface="JetBrains Mono Medium" panose="02000009000000000000" pitchFamily="49" charset="0"/>
              <a:cs typeface="JetBrains Mono Medium" panose="02000009000000000000" pitchFamily="49" charset="0"/>
            </a:endParaRPr>
          </a:p>
        </p:txBody>
      </p:sp>
      <p:sp>
        <p:nvSpPr>
          <p:cNvPr id="101" name="文本框 100">
            <a:extLst>
              <a:ext uri="{FF2B5EF4-FFF2-40B4-BE49-F238E27FC236}">
                <a16:creationId xmlns:a16="http://schemas.microsoft.com/office/drawing/2014/main" id="{592E55FA-D6EF-4DB3-8FB2-8111F66FCA7A}"/>
              </a:ext>
            </a:extLst>
          </p:cNvPr>
          <p:cNvSpPr txBox="1"/>
          <p:nvPr/>
        </p:nvSpPr>
        <p:spPr>
          <a:xfrm>
            <a:off x="3660472" y="3440517"/>
            <a:ext cx="528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JetBrains Mono Medium" panose="02000009000000000000" pitchFamily="49" charset="0"/>
                <a:cs typeface="JetBrains Mono Medium" panose="02000009000000000000" pitchFamily="49" charset="0"/>
              </a:rPr>
              <a:t>c</a:t>
            </a:r>
            <a:endParaRPr lang="zh-CN" altLang="en-US" dirty="0">
              <a:latin typeface="JetBrains Mono Medium" panose="02000009000000000000" pitchFamily="49" charset="0"/>
              <a:cs typeface="JetBrains Mono Medium" panose="02000009000000000000" pitchFamily="49" charset="0"/>
            </a:endParaRPr>
          </a:p>
        </p:txBody>
      </p:sp>
      <p:sp>
        <p:nvSpPr>
          <p:cNvPr id="102" name="矩形 101">
            <a:extLst>
              <a:ext uri="{FF2B5EF4-FFF2-40B4-BE49-F238E27FC236}">
                <a16:creationId xmlns:a16="http://schemas.microsoft.com/office/drawing/2014/main" id="{531D2247-19D5-47BA-AE88-F29CA7771DF6}"/>
              </a:ext>
            </a:extLst>
          </p:cNvPr>
          <p:cNvSpPr/>
          <p:nvPr/>
        </p:nvSpPr>
        <p:spPr>
          <a:xfrm>
            <a:off x="2962642" y="3960463"/>
            <a:ext cx="912394" cy="894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" name="椭圆 103">
            <a:extLst>
              <a:ext uri="{FF2B5EF4-FFF2-40B4-BE49-F238E27FC236}">
                <a16:creationId xmlns:a16="http://schemas.microsoft.com/office/drawing/2014/main" id="{431A893E-B227-4480-8A6F-6C1D7D28686B}"/>
              </a:ext>
            </a:extLst>
          </p:cNvPr>
          <p:cNvSpPr/>
          <p:nvPr/>
        </p:nvSpPr>
        <p:spPr>
          <a:xfrm>
            <a:off x="4127601" y="2738120"/>
            <a:ext cx="1290320" cy="741680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JetBrains Mono Medium" panose="02000009000000000000" pitchFamily="49" charset="0"/>
                <a:cs typeface="JetBrains Mono Medium" panose="02000009000000000000" pitchFamily="49" charset="0"/>
              </a:rPr>
              <a:t>ba</a:t>
            </a:r>
            <a:endParaRPr lang="zh-CN" altLang="en-US" dirty="0">
              <a:solidFill>
                <a:schemeClr val="tx1"/>
              </a:solidFill>
              <a:latin typeface="JetBrains Mono Medium" panose="02000009000000000000" pitchFamily="49" charset="0"/>
              <a:cs typeface="JetBrains Mono Medium" panose="02000009000000000000" pitchFamily="49" charset="0"/>
            </a:endParaRPr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C2387DFB-7C6F-4F82-ACEF-6748FFB79239}"/>
              </a:ext>
            </a:extLst>
          </p:cNvPr>
          <p:cNvSpPr txBox="1"/>
          <p:nvPr/>
        </p:nvSpPr>
        <p:spPr>
          <a:xfrm>
            <a:off x="4264929" y="3960463"/>
            <a:ext cx="1015663" cy="89408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>
                <a:latin typeface="JetBrains Mono Medium" panose="02000009000000000000" pitchFamily="49" charset="0"/>
                <a:cs typeface="JetBrains Mono Medium" panose="02000009000000000000" pitchFamily="49" charset="0"/>
              </a:rPr>
              <a:t>C(bac)</a:t>
            </a:r>
          </a:p>
          <a:p>
            <a:r>
              <a:rPr lang="en-US" altLang="zh-CN" dirty="0">
                <a:latin typeface="JetBrains Mono Medium" panose="02000009000000000000" pitchFamily="49" charset="0"/>
                <a:cs typeface="JetBrains Mono Medium" panose="02000009000000000000" pitchFamily="49" charset="0"/>
              </a:rPr>
              <a:t>C(bab)</a:t>
            </a:r>
          </a:p>
          <a:p>
            <a:r>
              <a:rPr lang="en-US" altLang="zh-CN" dirty="0">
                <a:latin typeface="JetBrains Mono Medium" panose="02000009000000000000" pitchFamily="49" charset="0"/>
                <a:cs typeface="JetBrains Mono Medium" panose="02000009000000000000" pitchFamily="49" charset="0"/>
              </a:rPr>
              <a:t>C(baa)</a:t>
            </a:r>
          </a:p>
        </p:txBody>
      </p:sp>
      <p:cxnSp>
        <p:nvCxnSpPr>
          <p:cNvPr id="106" name="直接箭头连接符 105">
            <a:extLst>
              <a:ext uri="{FF2B5EF4-FFF2-40B4-BE49-F238E27FC236}">
                <a16:creationId xmlns:a16="http://schemas.microsoft.com/office/drawing/2014/main" id="{3262293B-A46C-4A86-971E-8122D0333719}"/>
              </a:ext>
            </a:extLst>
          </p:cNvPr>
          <p:cNvCxnSpPr>
            <a:cxnSpLocks/>
            <a:stCxn id="104" idx="4"/>
            <a:endCxn id="105" idx="0"/>
          </p:cNvCxnSpPr>
          <p:nvPr/>
        </p:nvCxnSpPr>
        <p:spPr>
          <a:xfrm>
            <a:off x="4772761" y="3479800"/>
            <a:ext cx="0" cy="480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直接箭头连接符 106">
            <a:extLst>
              <a:ext uri="{FF2B5EF4-FFF2-40B4-BE49-F238E27FC236}">
                <a16:creationId xmlns:a16="http://schemas.microsoft.com/office/drawing/2014/main" id="{E6F2B2A9-E847-4EB5-B0F0-9B04B0C96442}"/>
              </a:ext>
            </a:extLst>
          </p:cNvPr>
          <p:cNvCxnSpPr>
            <a:cxnSpLocks/>
            <a:stCxn id="104" idx="3"/>
          </p:cNvCxnSpPr>
          <p:nvPr/>
        </p:nvCxnSpPr>
        <p:spPr>
          <a:xfrm>
            <a:off x="4316564" y="3371183"/>
            <a:ext cx="176464" cy="589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直接箭头连接符 107">
            <a:extLst>
              <a:ext uri="{FF2B5EF4-FFF2-40B4-BE49-F238E27FC236}">
                <a16:creationId xmlns:a16="http://schemas.microsoft.com/office/drawing/2014/main" id="{C2C5A3D3-BB85-4772-BB9B-674E969ECB9B}"/>
              </a:ext>
            </a:extLst>
          </p:cNvPr>
          <p:cNvCxnSpPr>
            <a:stCxn id="104" idx="5"/>
          </p:cNvCxnSpPr>
          <p:nvPr/>
        </p:nvCxnSpPr>
        <p:spPr>
          <a:xfrm flipH="1">
            <a:off x="5052161" y="3371183"/>
            <a:ext cx="176797" cy="589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文本框 108">
            <a:extLst>
              <a:ext uri="{FF2B5EF4-FFF2-40B4-BE49-F238E27FC236}">
                <a16:creationId xmlns:a16="http://schemas.microsoft.com/office/drawing/2014/main" id="{4A41C071-5AA1-48F1-8122-698758012159}"/>
              </a:ext>
            </a:extLst>
          </p:cNvPr>
          <p:cNvSpPr txBox="1"/>
          <p:nvPr/>
        </p:nvSpPr>
        <p:spPr>
          <a:xfrm>
            <a:off x="4201261" y="3440517"/>
            <a:ext cx="528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JetBrains Mono Medium" panose="02000009000000000000" pitchFamily="49" charset="0"/>
                <a:cs typeface="JetBrains Mono Medium" panose="02000009000000000000" pitchFamily="49" charset="0"/>
              </a:rPr>
              <a:t>a</a:t>
            </a:r>
            <a:endParaRPr lang="zh-CN" altLang="en-US" dirty="0">
              <a:latin typeface="JetBrains Mono Medium" panose="02000009000000000000" pitchFamily="49" charset="0"/>
              <a:cs typeface="JetBrains Mono Medium" panose="02000009000000000000" pitchFamily="49" charset="0"/>
            </a:endParaRPr>
          </a:p>
        </p:txBody>
      </p:sp>
      <p:sp>
        <p:nvSpPr>
          <p:cNvPr id="110" name="文本框 109">
            <a:extLst>
              <a:ext uri="{FF2B5EF4-FFF2-40B4-BE49-F238E27FC236}">
                <a16:creationId xmlns:a16="http://schemas.microsoft.com/office/drawing/2014/main" id="{9B64E575-9977-4AC7-8BE8-4F3710BA2208}"/>
              </a:ext>
            </a:extLst>
          </p:cNvPr>
          <p:cNvSpPr txBox="1"/>
          <p:nvPr/>
        </p:nvSpPr>
        <p:spPr>
          <a:xfrm>
            <a:off x="4609868" y="3455908"/>
            <a:ext cx="528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JetBrains Mono Medium" panose="02000009000000000000" pitchFamily="49" charset="0"/>
                <a:cs typeface="JetBrains Mono Medium" panose="02000009000000000000" pitchFamily="49" charset="0"/>
              </a:rPr>
              <a:t>b</a:t>
            </a:r>
            <a:endParaRPr lang="zh-CN" altLang="en-US" dirty="0">
              <a:latin typeface="JetBrains Mono Medium" panose="02000009000000000000" pitchFamily="49" charset="0"/>
              <a:cs typeface="JetBrains Mono Medium" panose="02000009000000000000" pitchFamily="49" charset="0"/>
            </a:endParaRPr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30E8E787-7EB4-409B-92E8-A7D78F748B4B}"/>
              </a:ext>
            </a:extLst>
          </p:cNvPr>
          <p:cNvSpPr txBox="1"/>
          <p:nvPr/>
        </p:nvSpPr>
        <p:spPr>
          <a:xfrm>
            <a:off x="5014394" y="3440517"/>
            <a:ext cx="528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JetBrains Mono Medium" panose="02000009000000000000" pitchFamily="49" charset="0"/>
                <a:cs typeface="JetBrains Mono Medium" panose="02000009000000000000" pitchFamily="49" charset="0"/>
              </a:rPr>
              <a:t>c</a:t>
            </a:r>
            <a:endParaRPr lang="zh-CN" altLang="en-US" dirty="0">
              <a:latin typeface="JetBrains Mono Medium" panose="02000009000000000000" pitchFamily="49" charset="0"/>
              <a:cs typeface="JetBrains Mono Medium" panose="02000009000000000000" pitchFamily="49" charset="0"/>
            </a:endParaRPr>
          </a:p>
        </p:txBody>
      </p:sp>
      <p:sp>
        <p:nvSpPr>
          <p:cNvPr id="112" name="矩形 111">
            <a:extLst>
              <a:ext uri="{FF2B5EF4-FFF2-40B4-BE49-F238E27FC236}">
                <a16:creationId xmlns:a16="http://schemas.microsoft.com/office/drawing/2014/main" id="{9F9BAC8A-826E-4472-94A7-814183FF08F4}"/>
              </a:ext>
            </a:extLst>
          </p:cNvPr>
          <p:cNvSpPr/>
          <p:nvPr/>
        </p:nvSpPr>
        <p:spPr>
          <a:xfrm>
            <a:off x="4316564" y="3960463"/>
            <a:ext cx="912394" cy="894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" name="椭圆 112">
            <a:extLst>
              <a:ext uri="{FF2B5EF4-FFF2-40B4-BE49-F238E27FC236}">
                <a16:creationId xmlns:a16="http://schemas.microsoft.com/office/drawing/2014/main" id="{019EE7D9-1BA4-4D6A-A686-4CFFB46991B7}"/>
              </a:ext>
            </a:extLst>
          </p:cNvPr>
          <p:cNvSpPr/>
          <p:nvPr/>
        </p:nvSpPr>
        <p:spPr>
          <a:xfrm>
            <a:off x="5434164" y="2719737"/>
            <a:ext cx="1290320" cy="741680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JetBrains Mono Medium" panose="02000009000000000000" pitchFamily="49" charset="0"/>
                <a:cs typeface="JetBrains Mono Medium" panose="02000009000000000000" pitchFamily="49" charset="0"/>
              </a:rPr>
              <a:t>bb</a:t>
            </a:r>
            <a:endParaRPr lang="zh-CN" altLang="en-US" dirty="0">
              <a:solidFill>
                <a:schemeClr val="tx1"/>
              </a:solidFill>
              <a:latin typeface="JetBrains Mono Medium" panose="02000009000000000000" pitchFamily="49" charset="0"/>
              <a:cs typeface="JetBrains Mono Medium" panose="02000009000000000000" pitchFamily="49" charset="0"/>
            </a:endParaRPr>
          </a:p>
        </p:txBody>
      </p:sp>
      <p:sp>
        <p:nvSpPr>
          <p:cNvPr id="114" name="文本框 113">
            <a:extLst>
              <a:ext uri="{FF2B5EF4-FFF2-40B4-BE49-F238E27FC236}">
                <a16:creationId xmlns:a16="http://schemas.microsoft.com/office/drawing/2014/main" id="{BA02AF6A-77FE-4CEA-8EDE-6F4961516460}"/>
              </a:ext>
            </a:extLst>
          </p:cNvPr>
          <p:cNvSpPr txBox="1"/>
          <p:nvPr/>
        </p:nvSpPr>
        <p:spPr>
          <a:xfrm>
            <a:off x="5571492" y="3942080"/>
            <a:ext cx="1015663" cy="89408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>
                <a:latin typeface="JetBrains Mono Medium" panose="02000009000000000000" pitchFamily="49" charset="0"/>
                <a:cs typeface="JetBrains Mono Medium" panose="02000009000000000000" pitchFamily="49" charset="0"/>
              </a:rPr>
              <a:t>C(bbc)</a:t>
            </a:r>
          </a:p>
          <a:p>
            <a:r>
              <a:rPr lang="en-US" altLang="zh-CN" dirty="0">
                <a:latin typeface="JetBrains Mono Medium" panose="02000009000000000000" pitchFamily="49" charset="0"/>
                <a:cs typeface="JetBrains Mono Medium" panose="02000009000000000000" pitchFamily="49" charset="0"/>
              </a:rPr>
              <a:t>C(bbb)</a:t>
            </a:r>
          </a:p>
          <a:p>
            <a:r>
              <a:rPr lang="en-US" altLang="zh-CN" dirty="0">
                <a:latin typeface="JetBrains Mono Medium" panose="02000009000000000000" pitchFamily="49" charset="0"/>
                <a:cs typeface="JetBrains Mono Medium" panose="02000009000000000000" pitchFamily="49" charset="0"/>
              </a:rPr>
              <a:t>C(bba)</a:t>
            </a:r>
          </a:p>
        </p:txBody>
      </p:sp>
      <p:cxnSp>
        <p:nvCxnSpPr>
          <p:cNvPr id="115" name="直接箭头连接符 114">
            <a:extLst>
              <a:ext uri="{FF2B5EF4-FFF2-40B4-BE49-F238E27FC236}">
                <a16:creationId xmlns:a16="http://schemas.microsoft.com/office/drawing/2014/main" id="{0513F1DB-7909-4DD3-9CC8-EBCC7474F30D}"/>
              </a:ext>
            </a:extLst>
          </p:cNvPr>
          <p:cNvCxnSpPr>
            <a:cxnSpLocks/>
            <a:stCxn id="113" idx="4"/>
            <a:endCxn id="114" idx="0"/>
          </p:cNvCxnSpPr>
          <p:nvPr/>
        </p:nvCxnSpPr>
        <p:spPr>
          <a:xfrm>
            <a:off x="6079324" y="3461417"/>
            <a:ext cx="0" cy="480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直接箭头连接符 115">
            <a:extLst>
              <a:ext uri="{FF2B5EF4-FFF2-40B4-BE49-F238E27FC236}">
                <a16:creationId xmlns:a16="http://schemas.microsoft.com/office/drawing/2014/main" id="{EB1866F4-7745-4B8E-92A2-85F6A177713D}"/>
              </a:ext>
            </a:extLst>
          </p:cNvPr>
          <p:cNvCxnSpPr>
            <a:cxnSpLocks/>
            <a:stCxn id="113" idx="3"/>
          </p:cNvCxnSpPr>
          <p:nvPr/>
        </p:nvCxnSpPr>
        <p:spPr>
          <a:xfrm>
            <a:off x="5623127" y="3352800"/>
            <a:ext cx="176464" cy="589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直接箭头连接符 116">
            <a:extLst>
              <a:ext uri="{FF2B5EF4-FFF2-40B4-BE49-F238E27FC236}">
                <a16:creationId xmlns:a16="http://schemas.microsoft.com/office/drawing/2014/main" id="{0DE2C7F4-3913-4C11-9656-F9FECBF86DF6}"/>
              </a:ext>
            </a:extLst>
          </p:cNvPr>
          <p:cNvCxnSpPr>
            <a:stCxn id="113" idx="5"/>
          </p:cNvCxnSpPr>
          <p:nvPr/>
        </p:nvCxnSpPr>
        <p:spPr>
          <a:xfrm flipH="1">
            <a:off x="6358724" y="3352800"/>
            <a:ext cx="176797" cy="589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文本框 117">
            <a:extLst>
              <a:ext uri="{FF2B5EF4-FFF2-40B4-BE49-F238E27FC236}">
                <a16:creationId xmlns:a16="http://schemas.microsoft.com/office/drawing/2014/main" id="{C202B5E3-C175-432B-8E2B-5AC5A05A404D}"/>
              </a:ext>
            </a:extLst>
          </p:cNvPr>
          <p:cNvSpPr txBox="1"/>
          <p:nvPr/>
        </p:nvSpPr>
        <p:spPr>
          <a:xfrm>
            <a:off x="5507824" y="3422134"/>
            <a:ext cx="528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JetBrains Mono Medium" panose="02000009000000000000" pitchFamily="49" charset="0"/>
                <a:cs typeface="JetBrains Mono Medium" panose="02000009000000000000" pitchFamily="49" charset="0"/>
              </a:rPr>
              <a:t>a</a:t>
            </a:r>
            <a:endParaRPr lang="zh-CN" altLang="en-US" dirty="0">
              <a:latin typeface="JetBrains Mono Medium" panose="02000009000000000000" pitchFamily="49" charset="0"/>
              <a:cs typeface="JetBrains Mono Medium" panose="02000009000000000000" pitchFamily="49" charset="0"/>
            </a:endParaRPr>
          </a:p>
        </p:txBody>
      </p:sp>
      <p:sp>
        <p:nvSpPr>
          <p:cNvPr id="119" name="文本框 118">
            <a:extLst>
              <a:ext uri="{FF2B5EF4-FFF2-40B4-BE49-F238E27FC236}">
                <a16:creationId xmlns:a16="http://schemas.microsoft.com/office/drawing/2014/main" id="{09357733-0657-4A10-B85F-86D3EE41A0C9}"/>
              </a:ext>
            </a:extLst>
          </p:cNvPr>
          <p:cNvSpPr txBox="1"/>
          <p:nvPr/>
        </p:nvSpPr>
        <p:spPr>
          <a:xfrm>
            <a:off x="5916431" y="3437525"/>
            <a:ext cx="528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JetBrains Mono Medium" panose="02000009000000000000" pitchFamily="49" charset="0"/>
                <a:cs typeface="JetBrains Mono Medium" panose="02000009000000000000" pitchFamily="49" charset="0"/>
              </a:rPr>
              <a:t>b</a:t>
            </a:r>
            <a:endParaRPr lang="zh-CN" altLang="en-US" dirty="0">
              <a:latin typeface="JetBrains Mono Medium" panose="02000009000000000000" pitchFamily="49" charset="0"/>
              <a:cs typeface="JetBrains Mono Medium" panose="02000009000000000000" pitchFamily="49" charset="0"/>
            </a:endParaRPr>
          </a:p>
        </p:txBody>
      </p:sp>
      <p:sp>
        <p:nvSpPr>
          <p:cNvPr id="120" name="文本框 119">
            <a:extLst>
              <a:ext uri="{FF2B5EF4-FFF2-40B4-BE49-F238E27FC236}">
                <a16:creationId xmlns:a16="http://schemas.microsoft.com/office/drawing/2014/main" id="{662B673C-4A7E-4065-B035-7BEDB24CFB7B}"/>
              </a:ext>
            </a:extLst>
          </p:cNvPr>
          <p:cNvSpPr txBox="1"/>
          <p:nvPr/>
        </p:nvSpPr>
        <p:spPr>
          <a:xfrm>
            <a:off x="6320957" y="3422134"/>
            <a:ext cx="528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JetBrains Mono Medium" panose="02000009000000000000" pitchFamily="49" charset="0"/>
                <a:cs typeface="JetBrains Mono Medium" panose="02000009000000000000" pitchFamily="49" charset="0"/>
              </a:rPr>
              <a:t>c</a:t>
            </a:r>
            <a:endParaRPr lang="zh-CN" altLang="en-US" dirty="0">
              <a:latin typeface="JetBrains Mono Medium" panose="02000009000000000000" pitchFamily="49" charset="0"/>
              <a:cs typeface="JetBrains Mono Medium" panose="02000009000000000000" pitchFamily="49" charset="0"/>
            </a:endParaRPr>
          </a:p>
        </p:txBody>
      </p:sp>
      <p:sp>
        <p:nvSpPr>
          <p:cNvPr id="121" name="矩形 120">
            <a:extLst>
              <a:ext uri="{FF2B5EF4-FFF2-40B4-BE49-F238E27FC236}">
                <a16:creationId xmlns:a16="http://schemas.microsoft.com/office/drawing/2014/main" id="{B508E0E1-C1AE-407D-AAFE-95D04A1C6596}"/>
              </a:ext>
            </a:extLst>
          </p:cNvPr>
          <p:cNvSpPr/>
          <p:nvPr/>
        </p:nvSpPr>
        <p:spPr>
          <a:xfrm>
            <a:off x="5623127" y="3942080"/>
            <a:ext cx="912394" cy="894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4" name="直接箭头连接符 123">
            <a:extLst>
              <a:ext uri="{FF2B5EF4-FFF2-40B4-BE49-F238E27FC236}">
                <a16:creationId xmlns:a16="http://schemas.microsoft.com/office/drawing/2014/main" id="{04B00977-C26D-41E8-BAB9-201BED779C72}"/>
              </a:ext>
            </a:extLst>
          </p:cNvPr>
          <p:cNvCxnSpPr>
            <a:stCxn id="4" idx="4"/>
            <a:endCxn id="113" idx="0"/>
          </p:cNvCxnSpPr>
          <p:nvPr/>
        </p:nvCxnSpPr>
        <p:spPr>
          <a:xfrm>
            <a:off x="6070600" y="2255520"/>
            <a:ext cx="8724" cy="464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5" name="椭圆 124">
            <a:extLst>
              <a:ext uri="{FF2B5EF4-FFF2-40B4-BE49-F238E27FC236}">
                <a16:creationId xmlns:a16="http://schemas.microsoft.com/office/drawing/2014/main" id="{8C30603A-89F5-4AAB-80AA-6ADC30D06964}"/>
              </a:ext>
            </a:extLst>
          </p:cNvPr>
          <p:cNvSpPr/>
          <p:nvPr/>
        </p:nvSpPr>
        <p:spPr>
          <a:xfrm>
            <a:off x="6724484" y="2738120"/>
            <a:ext cx="1290320" cy="741680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JetBrains Mono Medium" panose="02000009000000000000" pitchFamily="49" charset="0"/>
                <a:cs typeface="JetBrains Mono Medium" panose="02000009000000000000" pitchFamily="49" charset="0"/>
              </a:rPr>
              <a:t>bc</a:t>
            </a:r>
            <a:endParaRPr lang="zh-CN" altLang="en-US" dirty="0">
              <a:solidFill>
                <a:schemeClr val="tx1"/>
              </a:solidFill>
              <a:latin typeface="JetBrains Mono Medium" panose="02000009000000000000" pitchFamily="49" charset="0"/>
              <a:cs typeface="JetBrains Mono Medium" panose="02000009000000000000" pitchFamily="49" charset="0"/>
            </a:endParaRPr>
          </a:p>
        </p:txBody>
      </p:sp>
      <p:sp>
        <p:nvSpPr>
          <p:cNvPr id="126" name="文本框 125">
            <a:extLst>
              <a:ext uri="{FF2B5EF4-FFF2-40B4-BE49-F238E27FC236}">
                <a16:creationId xmlns:a16="http://schemas.microsoft.com/office/drawing/2014/main" id="{6AB0D11D-BB90-4D18-9BD3-0895C0F7762B}"/>
              </a:ext>
            </a:extLst>
          </p:cNvPr>
          <p:cNvSpPr txBox="1"/>
          <p:nvPr/>
        </p:nvSpPr>
        <p:spPr>
          <a:xfrm>
            <a:off x="6861812" y="3960463"/>
            <a:ext cx="1015663" cy="89408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>
                <a:latin typeface="JetBrains Mono Medium" panose="02000009000000000000" pitchFamily="49" charset="0"/>
                <a:cs typeface="JetBrains Mono Medium" panose="02000009000000000000" pitchFamily="49" charset="0"/>
              </a:rPr>
              <a:t>C(bcc)</a:t>
            </a:r>
          </a:p>
          <a:p>
            <a:r>
              <a:rPr lang="en-US" altLang="zh-CN" dirty="0">
                <a:latin typeface="JetBrains Mono Medium" panose="02000009000000000000" pitchFamily="49" charset="0"/>
                <a:cs typeface="JetBrains Mono Medium" panose="02000009000000000000" pitchFamily="49" charset="0"/>
              </a:rPr>
              <a:t>C(bcb)</a:t>
            </a:r>
          </a:p>
          <a:p>
            <a:r>
              <a:rPr lang="en-US" altLang="zh-CN" dirty="0">
                <a:latin typeface="JetBrains Mono Medium" panose="02000009000000000000" pitchFamily="49" charset="0"/>
                <a:cs typeface="JetBrains Mono Medium" panose="02000009000000000000" pitchFamily="49" charset="0"/>
              </a:rPr>
              <a:t>C(bca)</a:t>
            </a:r>
          </a:p>
        </p:txBody>
      </p:sp>
      <p:cxnSp>
        <p:nvCxnSpPr>
          <p:cNvPr id="127" name="直接箭头连接符 126">
            <a:extLst>
              <a:ext uri="{FF2B5EF4-FFF2-40B4-BE49-F238E27FC236}">
                <a16:creationId xmlns:a16="http://schemas.microsoft.com/office/drawing/2014/main" id="{4937B6AC-3F57-421C-892A-59A21EFEC404}"/>
              </a:ext>
            </a:extLst>
          </p:cNvPr>
          <p:cNvCxnSpPr>
            <a:cxnSpLocks/>
            <a:stCxn id="125" idx="4"/>
            <a:endCxn id="126" idx="0"/>
          </p:cNvCxnSpPr>
          <p:nvPr/>
        </p:nvCxnSpPr>
        <p:spPr>
          <a:xfrm>
            <a:off x="7369644" y="3479800"/>
            <a:ext cx="0" cy="480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直接箭头连接符 127">
            <a:extLst>
              <a:ext uri="{FF2B5EF4-FFF2-40B4-BE49-F238E27FC236}">
                <a16:creationId xmlns:a16="http://schemas.microsoft.com/office/drawing/2014/main" id="{965470ED-1CB7-4141-BAB3-A74692F4A3B0}"/>
              </a:ext>
            </a:extLst>
          </p:cNvPr>
          <p:cNvCxnSpPr>
            <a:cxnSpLocks/>
            <a:stCxn id="125" idx="3"/>
          </p:cNvCxnSpPr>
          <p:nvPr/>
        </p:nvCxnSpPr>
        <p:spPr>
          <a:xfrm>
            <a:off x="6913447" y="3371183"/>
            <a:ext cx="176464" cy="589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直接箭头连接符 128">
            <a:extLst>
              <a:ext uri="{FF2B5EF4-FFF2-40B4-BE49-F238E27FC236}">
                <a16:creationId xmlns:a16="http://schemas.microsoft.com/office/drawing/2014/main" id="{636A8AEC-6E0F-455F-AD1E-1435CE1689AD}"/>
              </a:ext>
            </a:extLst>
          </p:cNvPr>
          <p:cNvCxnSpPr>
            <a:stCxn id="125" idx="5"/>
          </p:cNvCxnSpPr>
          <p:nvPr/>
        </p:nvCxnSpPr>
        <p:spPr>
          <a:xfrm flipH="1">
            <a:off x="7649044" y="3371183"/>
            <a:ext cx="176797" cy="589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文本框 129">
            <a:extLst>
              <a:ext uri="{FF2B5EF4-FFF2-40B4-BE49-F238E27FC236}">
                <a16:creationId xmlns:a16="http://schemas.microsoft.com/office/drawing/2014/main" id="{825D21F0-4028-4191-B442-605AF81B7E0C}"/>
              </a:ext>
            </a:extLst>
          </p:cNvPr>
          <p:cNvSpPr txBox="1"/>
          <p:nvPr/>
        </p:nvSpPr>
        <p:spPr>
          <a:xfrm>
            <a:off x="6798144" y="3440517"/>
            <a:ext cx="528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JetBrains Mono Medium" panose="02000009000000000000" pitchFamily="49" charset="0"/>
                <a:cs typeface="JetBrains Mono Medium" panose="02000009000000000000" pitchFamily="49" charset="0"/>
              </a:rPr>
              <a:t>a</a:t>
            </a:r>
            <a:endParaRPr lang="zh-CN" altLang="en-US" dirty="0">
              <a:latin typeface="JetBrains Mono Medium" panose="02000009000000000000" pitchFamily="49" charset="0"/>
              <a:cs typeface="JetBrains Mono Medium" panose="02000009000000000000" pitchFamily="49" charset="0"/>
            </a:endParaRPr>
          </a:p>
        </p:txBody>
      </p:sp>
      <p:sp>
        <p:nvSpPr>
          <p:cNvPr id="131" name="文本框 130">
            <a:extLst>
              <a:ext uri="{FF2B5EF4-FFF2-40B4-BE49-F238E27FC236}">
                <a16:creationId xmlns:a16="http://schemas.microsoft.com/office/drawing/2014/main" id="{5C385E25-DD2D-4384-BFE3-B669854DCC76}"/>
              </a:ext>
            </a:extLst>
          </p:cNvPr>
          <p:cNvSpPr txBox="1"/>
          <p:nvPr/>
        </p:nvSpPr>
        <p:spPr>
          <a:xfrm>
            <a:off x="7206751" y="3455908"/>
            <a:ext cx="528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JetBrains Mono Medium" panose="02000009000000000000" pitchFamily="49" charset="0"/>
                <a:cs typeface="JetBrains Mono Medium" panose="02000009000000000000" pitchFamily="49" charset="0"/>
              </a:rPr>
              <a:t>b</a:t>
            </a:r>
            <a:endParaRPr lang="zh-CN" altLang="en-US" dirty="0">
              <a:latin typeface="JetBrains Mono Medium" panose="02000009000000000000" pitchFamily="49" charset="0"/>
              <a:cs typeface="JetBrains Mono Medium" panose="02000009000000000000" pitchFamily="49" charset="0"/>
            </a:endParaRPr>
          </a:p>
        </p:txBody>
      </p:sp>
      <p:sp>
        <p:nvSpPr>
          <p:cNvPr id="132" name="文本框 131">
            <a:extLst>
              <a:ext uri="{FF2B5EF4-FFF2-40B4-BE49-F238E27FC236}">
                <a16:creationId xmlns:a16="http://schemas.microsoft.com/office/drawing/2014/main" id="{308FBF74-FD37-487B-B6BC-EF88EF85DC6D}"/>
              </a:ext>
            </a:extLst>
          </p:cNvPr>
          <p:cNvSpPr txBox="1"/>
          <p:nvPr/>
        </p:nvSpPr>
        <p:spPr>
          <a:xfrm>
            <a:off x="7611277" y="3440517"/>
            <a:ext cx="528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JetBrains Mono Medium" panose="02000009000000000000" pitchFamily="49" charset="0"/>
                <a:cs typeface="JetBrains Mono Medium" panose="02000009000000000000" pitchFamily="49" charset="0"/>
              </a:rPr>
              <a:t>c</a:t>
            </a:r>
            <a:endParaRPr lang="zh-CN" altLang="en-US" dirty="0">
              <a:latin typeface="JetBrains Mono Medium" panose="02000009000000000000" pitchFamily="49" charset="0"/>
              <a:cs typeface="JetBrains Mono Medium" panose="02000009000000000000" pitchFamily="49" charset="0"/>
            </a:endParaRPr>
          </a:p>
        </p:txBody>
      </p:sp>
      <p:sp>
        <p:nvSpPr>
          <p:cNvPr id="133" name="矩形 132">
            <a:extLst>
              <a:ext uri="{FF2B5EF4-FFF2-40B4-BE49-F238E27FC236}">
                <a16:creationId xmlns:a16="http://schemas.microsoft.com/office/drawing/2014/main" id="{7A1B3FB3-3499-4350-B43C-462DFAF0CC41}"/>
              </a:ext>
            </a:extLst>
          </p:cNvPr>
          <p:cNvSpPr/>
          <p:nvPr/>
        </p:nvSpPr>
        <p:spPr>
          <a:xfrm>
            <a:off x="6913447" y="3960463"/>
            <a:ext cx="912394" cy="894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4" name="椭圆 133">
            <a:extLst>
              <a:ext uri="{FF2B5EF4-FFF2-40B4-BE49-F238E27FC236}">
                <a16:creationId xmlns:a16="http://schemas.microsoft.com/office/drawing/2014/main" id="{D7549F1B-BFA2-4920-9C08-07489EAEF063}"/>
              </a:ext>
            </a:extLst>
          </p:cNvPr>
          <p:cNvSpPr/>
          <p:nvPr/>
        </p:nvSpPr>
        <p:spPr>
          <a:xfrm>
            <a:off x="8077200" y="2719737"/>
            <a:ext cx="1290320" cy="741680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JetBrains Mono Medium" panose="02000009000000000000" pitchFamily="49" charset="0"/>
                <a:cs typeface="JetBrains Mono Medium" panose="02000009000000000000" pitchFamily="49" charset="0"/>
              </a:rPr>
              <a:t>ca</a:t>
            </a:r>
            <a:endParaRPr lang="zh-CN" altLang="en-US" dirty="0">
              <a:solidFill>
                <a:schemeClr val="tx1"/>
              </a:solidFill>
              <a:latin typeface="JetBrains Mono Medium" panose="02000009000000000000" pitchFamily="49" charset="0"/>
              <a:cs typeface="JetBrains Mono Medium" panose="02000009000000000000" pitchFamily="49" charset="0"/>
            </a:endParaRPr>
          </a:p>
        </p:txBody>
      </p:sp>
      <p:sp>
        <p:nvSpPr>
          <p:cNvPr id="135" name="文本框 134">
            <a:extLst>
              <a:ext uri="{FF2B5EF4-FFF2-40B4-BE49-F238E27FC236}">
                <a16:creationId xmlns:a16="http://schemas.microsoft.com/office/drawing/2014/main" id="{5E99ABF9-56DB-4FAF-8462-3AC87656C3C8}"/>
              </a:ext>
            </a:extLst>
          </p:cNvPr>
          <p:cNvSpPr txBox="1"/>
          <p:nvPr/>
        </p:nvSpPr>
        <p:spPr>
          <a:xfrm>
            <a:off x="8214528" y="3942080"/>
            <a:ext cx="1015663" cy="89408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>
                <a:latin typeface="JetBrains Mono Medium" panose="02000009000000000000" pitchFamily="49" charset="0"/>
                <a:cs typeface="JetBrains Mono Medium" panose="02000009000000000000" pitchFamily="49" charset="0"/>
              </a:rPr>
              <a:t>C(cac)</a:t>
            </a:r>
          </a:p>
          <a:p>
            <a:r>
              <a:rPr lang="en-US" altLang="zh-CN" dirty="0">
                <a:latin typeface="JetBrains Mono Medium" panose="02000009000000000000" pitchFamily="49" charset="0"/>
                <a:cs typeface="JetBrains Mono Medium" panose="02000009000000000000" pitchFamily="49" charset="0"/>
              </a:rPr>
              <a:t>C(cab)</a:t>
            </a:r>
          </a:p>
          <a:p>
            <a:r>
              <a:rPr lang="en-US" altLang="zh-CN" dirty="0">
                <a:latin typeface="JetBrains Mono Medium" panose="02000009000000000000" pitchFamily="49" charset="0"/>
                <a:cs typeface="JetBrains Mono Medium" panose="02000009000000000000" pitchFamily="49" charset="0"/>
              </a:rPr>
              <a:t>C(caa)</a:t>
            </a:r>
          </a:p>
        </p:txBody>
      </p:sp>
      <p:cxnSp>
        <p:nvCxnSpPr>
          <p:cNvPr id="136" name="直接箭头连接符 135">
            <a:extLst>
              <a:ext uri="{FF2B5EF4-FFF2-40B4-BE49-F238E27FC236}">
                <a16:creationId xmlns:a16="http://schemas.microsoft.com/office/drawing/2014/main" id="{6AE80EE9-358E-4550-AD85-9FB720AA0460}"/>
              </a:ext>
            </a:extLst>
          </p:cNvPr>
          <p:cNvCxnSpPr>
            <a:cxnSpLocks/>
            <a:stCxn id="134" idx="4"/>
            <a:endCxn id="135" idx="0"/>
          </p:cNvCxnSpPr>
          <p:nvPr/>
        </p:nvCxnSpPr>
        <p:spPr>
          <a:xfrm>
            <a:off x="8722360" y="3461417"/>
            <a:ext cx="0" cy="480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直接箭头连接符 136">
            <a:extLst>
              <a:ext uri="{FF2B5EF4-FFF2-40B4-BE49-F238E27FC236}">
                <a16:creationId xmlns:a16="http://schemas.microsoft.com/office/drawing/2014/main" id="{DF30A8A9-B5D7-49FA-8D75-AC11A85CDA70}"/>
              </a:ext>
            </a:extLst>
          </p:cNvPr>
          <p:cNvCxnSpPr>
            <a:cxnSpLocks/>
            <a:stCxn id="134" idx="3"/>
          </p:cNvCxnSpPr>
          <p:nvPr/>
        </p:nvCxnSpPr>
        <p:spPr>
          <a:xfrm>
            <a:off x="8266163" y="3352800"/>
            <a:ext cx="176464" cy="589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直接箭头连接符 137">
            <a:extLst>
              <a:ext uri="{FF2B5EF4-FFF2-40B4-BE49-F238E27FC236}">
                <a16:creationId xmlns:a16="http://schemas.microsoft.com/office/drawing/2014/main" id="{96F91449-1719-449C-9999-9C7486056780}"/>
              </a:ext>
            </a:extLst>
          </p:cNvPr>
          <p:cNvCxnSpPr>
            <a:stCxn id="134" idx="5"/>
          </p:cNvCxnSpPr>
          <p:nvPr/>
        </p:nvCxnSpPr>
        <p:spPr>
          <a:xfrm flipH="1">
            <a:off x="9001760" y="3352800"/>
            <a:ext cx="176797" cy="589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9" name="文本框 138">
            <a:extLst>
              <a:ext uri="{FF2B5EF4-FFF2-40B4-BE49-F238E27FC236}">
                <a16:creationId xmlns:a16="http://schemas.microsoft.com/office/drawing/2014/main" id="{D277BC8E-DDB9-401D-8BFB-CDB028D6745D}"/>
              </a:ext>
            </a:extLst>
          </p:cNvPr>
          <p:cNvSpPr txBox="1"/>
          <p:nvPr/>
        </p:nvSpPr>
        <p:spPr>
          <a:xfrm>
            <a:off x="8150860" y="3422134"/>
            <a:ext cx="528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JetBrains Mono Medium" panose="02000009000000000000" pitchFamily="49" charset="0"/>
                <a:cs typeface="JetBrains Mono Medium" panose="02000009000000000000" pitchFamily="49" charset="0"/>
              </a:rPr>
              <a:t>a</a:t>
            </a:r>
            <a:endParaRPr lang="zh-CN" altLang="en-US" dirty="0">
              <a:latin typeface="JetBrains Mono Medium" panose="02000009000000000000" pitchFamily="49" charset="0"/>
              <a:cs typeface="JetBrains Mono Medium" panose="02000009000000000000" pitchFamily="49" charset="0"/>
            </a:endParaRPr>
          </a:p>
        </p:txBody>
      </p:sp>
      <p:sp>
        <p:nvSpPr>
          <p:cNvPr id="140" name="文本框 139">
            <a:extLst>
              <a:ext uri="{FF2B5EF4-FFF2-40B4-BE49-F238E27FC236}">
                <a16:creationId xmlns:a16="http://schemas.microsoft.com/office/drawing/2014/main" id="{9821D541-1812-4EE0-B630-48A3E66BC2EB}"/>
              </a:ext>
            </a:extLst>
          </p:cNvPr>
          <p:cNvSpPr txBox="1"/>
          <p:nvPr/>
        </p:nvSpPr>
        <p:spPr>
          <a:xfrm>
            <a:off x="8559467" y="3437525"/>
            <a:ext cx="528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JetBrains Mono Medium" panose="02000009000000000000" pitchFamily="49" charset="0"/>
                <a:cs typeface="JetBrains Mono Medium" panose="02000009000000000000" pitchFamily="49" charset="0"/>
              </a:rPr>
              <a:t>b</a:t>
            </a:r>
            <a:endParaRPr lang="zh-CN" altLang="en-US" dirty="0">
              <a:latin typeface="JetBrains Mono Medium" panose="02000009000000000000" pitchFamily="49" charset="0"/>
              <a:cs typeface="JetBrains Mono Medium" panose="02000009000000000000" pitchFamily="49" charset="0"/>
            </a:endParaRPr>
          </a:p>
        </p:txBody>
      </p:sp>
      <p:sp>
        <p:nvSpPr>
          <p:cNvPr id="141" name="文本框 140">
            <a:extLst>
              <a:ext uri="{FF2B5EF4-FFF2-40B4-BE49-F238E27FC236}">
                <a16:creationId xmlns:a16="http://schemas.microsoft.com/office/drawing/2014/main" id="{F51E432D-FF74-4BEB-82D6-556C72C9BA33}"/>
              </a:ext>
            </a:extLst>
          </p:cNvPr>
          <p:cNvSpPr txBox="1"/>
          <p:nvPr/>
        </p:nvSpPr>
        <p:spPr>
          <a:xfrm>
            <a:off x="8963993" y="3422134"/>
            <a:ext cx="528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JetBrains Mono Medium" panose="02000009000000000000" pitchFamily="49" charset="0"/>
                <a:cs typeface="JetBrains Mono Medium" panose="02000009000000000000" pitchFamily="49" charset="0"/>
              </a:rPr>
              <a:t>c</a:t>
            </a:r>
            <a:endParaRPr lang="zh-CN" altLang="en-US" dirty="0">
              <a:latin typeface="JetBrains Mono Medium" panose="02000009000000000000" pitchFamily="49" charset="0"/>
              <a:cs typeface="JetBrains Mono Medium" panose="02000009000000000000" pitchFamily="49" charset="0"/>
            </a:endParaRPr>
          </a:p>
        </p:txBody>
      </p:sp>
      <p:sp>
        <p:nvSpPr>
          <p:cNvPr id="142" name="矩形 141">
            <a:extLst>
              <a:ext uri="{FF2B5EF4-FFF2-40B4-BE49-F238E27FC236}">
                <a16:creationId xmlns:a16="http://schemas.microsoft.com/office/drawing/2014/main" id="{5D6DB7C9-AD9C-4E63-8EFC-9C3EC7D78398}"/>
              </a:ext>
            </a:extLst>
          </p:cNvPr>
          <p:cNvSpPr/>
          <p:nvPr/>
        </p:nvSpPr>
        <p:spPr>
          <a:xfrm>
            <a:off x="8266163" y="3942080"/>
            <a:ext cx="912394" cy="894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3" name="椭圆 142">
            <a:extLst>
              <a:ext uri="{FF2B5EF4-FFF2-40B4-BE49-F238E27FC236}">
                <a16:creationId xmlns:a16="http://schemas.microsoft.com/office/drawing/2014/main" id="{8584F7CC-1D34-4DA7-80B9-547C7C79AAB7}"/>
              </a:ext>
            </a:extLst>
          </p:cNvPr>
          <p:cNvSpPr/>
          <p:nvPr/>
        </p:nvSpPr>
        <p:spPr>
          <a:xfrm>
            <a:off x="9367520" y="2738120"/>
            <a:ext cx="1290320" cy="741680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JetBrains Mono Medium" panose="02000009000000000000" pitchFamily="49" charset="0"/>
                <a:cs typeface="JetBrains Mono Medium" panose="02000009000000000000" pitchFamily="49" charset="0"/>
              </a:rPr>
              <a:t>cb</a:t>
            </a:r>
            <a:endParaRPr lang="zh-CN" altLang="en-US" dirty="0">
              <a:solidFill>
                <a:schemeClr val="tx1"/>
              </a:solidFill>
              <a:latin typeface="JetBrains Mono Medium" panose="02000009000000000000" pitchFamily="49" charset="0"/>
              <a:cs typeface="JetBrains Mono Medium" panose="02000009000000000000" pitchFamily="49" charset="0"/>
            </a:endParaRPr>
          </a:p>
        </p:txBody>
      </p:sp>
      <p:sp>
        <p:nvSpPr>
          <p:cNvPr id="144" name="文本框 143">
            <a:extLst>
              <a:ext uri="{FF2B5EF4-FFF2-40B4-BE49-F238E27FC236}">
                <a16:creationId xmlns:a16="http://schemas.microsoft.com/office/drawing/2014/main" id="{A10B83E8-7FAB-41FB-BA03-9343ACBBFF91}"/>
              </a:ext>
            </a:extLst>
          </p:cNvPr>
          <p:cNvSpPr txBox="1"/>
          <p:nvPr/>
        </p:nvSpPr>
        <p:spPr>
          <a:xfrm>
            <a:off x="9504848" y="3960463"/>
            <a:ext cx="1015663" cy="89408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>
                <a:latin typeface="JetBrains Mono Medium" panose="02000009000000000000" pitchFamily="49" charset="0"/>
                <a:cs typeface="JetBrains Mono Medium" panose="02000009000000000000" pitchFamily="49" charset="0"/>
              </a:rPr>
              <a:t>C(cbc)</a:t>
            </a:r>
          </a:p>
          <a:p>
            <a:r>
              <a:rPr lang="en-US" altLang="zh-CN" dirty="0">
                <a:latin typeface="JetBrains Mono Medium" panose="02000009000000000000" pitchFamily="49" charset="0"/>
                <a:cs typeface="JetBrains Mono Medium" panose="02000009000000000000" pitchFamily="49" charset="0"/>
              </a:rPr>
              <a:t>C(cbb)</a:t>
            </a:r>
          </a:p>
          <a:p>
            <a:r>
              <a:rPr lang="en-US" altLang="zh-CN" dirty="0">
                <a:latin typeface="JetBrains Mono Medium" panose="02000009000000000000" pitchFamily="49" charset="0"/>
                <a:cs typeface="JetBrains Mono Medium" panose="02000009000000000000" pitchFamily="49" charset="0"/>
              </a:rPr>
              <a:t>C(cba)</a:t>
            </a:r>
          </a:p>
        </p:txBody>
      </p:sp>
      <p:cxnSp>
        <p:nvCxnSpPr>
          <p:cNvPr id="145" name="直接箭头连接符 144">
            <a:extLst>
              <a:ext uri="{FF2B5EF4-FFF2-40B4-BE49-F238E27FC236}">
                <a16:creationId xmlns:a16="http://schemas.microsoft.com/office/drawing/2014/main" id="{9EE1C313-7960-4EC2-A680-48A7AA21AAA3}"/>
              </a:ext>
            </a:extLst>
          </p:cNvPr>
          <p:cNvCxnSpPr>
            <a:cxnSpLocks/>
            <a:stCxn id="143" idx="4"/>
            <a:endCxn id="144" idx="0"/>
          </p:cNvCxnSpPr>
          <p:nvPr/>
        </p:nvCxnSpPr>
        <p:spPr>
          <a:xfrm>
            <a:off x="10012680" y="3479800"/>
            <a:ext cx="0" cy="480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直接箭头连接符 145">
            <a:extLst>
              <a:ext uri="{FF2B5EF4-FFF2-40B4-BE49-F238E27FC236}">
                <a16:creationId xmlns:a16="http://schemas.microsoft.com/office/drawing/2014/main" id="{6DBE3884-B7DA-4031-A558-87A6EF88A24F}"/>
              </a:ext>
            </a:extLst>
          </p:cNvPr>
          <p:cNvCxnSpPr>
            <a:cxnSpLocks/>
            <a:stCxn id="143" idx="3"/>
          </p:cNvCxnSpPr>
          <p:nvPr/>
        </p:nvCxnSpPr>
        <p:spPr>
          <a:xfrm>
            <a:off x="9556483" y="3371183"/>
            <a:ext cx="176464" cy="589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直接箭头连接符 146">
            <a:extLst>
              <a:ext uri="{FF2B5EF4-FFF2-40B4-BE49-F238E27FC236}">
                <a16:creationId xmlns:a16="http://schemas.microsoft.com/office/drawing/2014/main" id="{CD025E99-D3B3-4A00-8034-3C378A6429AB}"/>
              </a:ext>
            </a:extLst>
          </p:cNvPr>
          <p:cNvCxnSpPr>
            <a:stCxn id="143" idx="5"/>
          </p:cNvCxnSpPr>
          <p:nvPr/>
        </p:nvCxnSpPr>
        <p:spPr>
          <a:xfrm flipH="1">
            <a:off x="10292080" y="3371183"/>
            <a:ext cx="176797" cy="589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8" name="文本框 147">
            <a:extLst>
              <a:ext uri="{FF2B5EF4-FFF2-40B4-BE49-F238E27FC236}">
                <a16:creationId xmlns:a16="http://schemas.microsoft.com/office/drawing/2014/main" id="{5AF1EB32-1CF9-4879-A87F-B7BB1B89C276}"/>
              </a:ext>
            </a:extLst>
          </p:cNvPr>
          <p:cNvSpPr txBox="1"/>
          <p:nvPr/>
        </p:nvSpPr>
        <p:spPr>
          <a:xfrm>
            <a:off x="9441180" y="3440517"/>
            <a:ext cx="528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JetBrains Mono Medium" panose="02000009000000000000" pitchFamily="49" charset="0"/>
                <a:cs typeface="JetBrains Mono Medium" panose="02000009000000000000" pitchFamily="49" charset="0"/>
              </a:rPr>
              <a:t>a</a:t>
            </a:r>
            <a:endParaRPr lang="zh-CN" altLang="en-US" dirty="0">
              <a:latin typeface="JetBrains Mono Medium" panose="02000009000000000000" pitchFamily="49" charset="0"/>
              <a:cs typeface="JetBrains Mono Medium" panose="02000009000000000000" pitchFamily="49" charset="0"/>
            </a:endParaRPr>
          </a:p>
        </p:txBody>
      </p:sp>
      <p:sp>
        <p:nvSpPr>
          <p:cNvPr id="149" name="文本框 148">
            <a:extLst>
              <a:ext uri="{FF2B5EF4-FFF2-40B4-BE49-F238E27FC236}">
                <a16:creationId xmlns:a16="http://schemas.microsoft.com/office/drawing/2014/main" id="{33514362-2839-43BE-9987-2C0AED560902}"/>
              </a:ext>
            </a:extLst>
          </p:cNvPr>
          <p:cNvSpPr txBox="1"/>
          <p:nvPr/>
        </p:nvSpPr>
        <p:spPr>
          <a:xfrm>
            <a:off x="9849787" y="3455908"/>
            <a:ext cx="528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JetBrains Mono Medium" panose="02000009000000000000" pitchFamily="49" charset="0"/>
                <a:cs typeface="JetBrains Mono Medium" panose="02000009000000000000" pitchFamily="49" charset="0"/>
              </a:rPr>
              <a:t>b</a:t>
            </a:r>
            <a:endParaRPr lang="zh-CN" altLang="en-US" dirty="0">
              <a:latin typeface="JetBrains Mono Medium" panose="02000009000000000000" pitchFamily="49" charset="0"/>
              <a:cs typeface="JetBrains Mono Medium" panose="02000009000000000000" pitchFamily="49" charset="0"/>
            </a:endParaRPr>
          </a:p>
        </p:txBody>
      </p:sp>
      <p:sp>
        <p:nvSpPr>
          <p:cNvPr id="150" name="文本框 149">
            <a:extLst>
              <a:ext uri="{FF2B5EF4-FFF2-40B4-BE49-F238E27FC236}">
                <a16:creationId xmlns:a16="http://schemas.microsoft.com/office/drawing/2014/main" id="{C1D48F4F-7914-4095-BE6B-B83581BB0754}"/>
              </a:ext>
            </a:extLst>
          </p:cNvPr>
          <p:cNvSpPr txBox="1"/>
          <p:nvPr/>
        </p:nvSpPr>
        <p:spPr>
          <a:xfrm>
            <a:off x="10254313" y="3440517"/>
            <a:ext cx="528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JetBrains Mono Medium" panose="02000009000000000000" pitchFamily="49" charset="0"/>
                <a:cs typeface="JetBrains Mono Medium" panose="02000009000000000000" pitchFamily="49" charset="0"/>
              </a:rPr>
              <a:t>c</a:t>
            </a:r>
            <a:endParaRPr lang="zh-CN" altLang="en-US" dirty="0">
              <a:latin typeface="JetBrains Mono Medium" panose="02000009000000000000" pitchFamily="49" charset="0"/>
              <a:cs typeface="JetBrains Mono Medium" panose="02000009000000000000" pitchFamily="49" charset="0"/>
            </a:endParaRPr>
          </a:p>
        </p:txBody>
      </p:sp>
      <p:sp>
        <p:nvSpPr>
          <p:cNvPr id="151" name="矩形 150">
            <a:extLst>
              <a:ext uri="{FF2B5EF4-FFF2-40B4-BE49-F238E27FC236}">
                <a16:creationId xmlns:a16="http://schemas.microsoft.com/office/drawing/2014/main" id="{F247EE28-E71F-4615-A07D-2B469B319F5E}"/>
              </a:ext>
            </a:extLst>
          </p:cNvPr>
          <p:cNvSpPr/>
          <p:nvPr/>
        </p:nvSpPr>
        <p:spPr>
          <a:xfrm>
            <a:off x="9556483" y="3960463"/>
            <a:ext cx="912394" cy="894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2" name="椭圆 151">
            <a:extLst>
              <a:ext uri="{FF2B5EF4-FFF2-40B4-BE49-F238E27FC236}">
                <a16:creationId xmlns:a16="http://schemas.microsoft.com/office/drawing/2014/main" id="{6CADA33E-D4D0-4C14-9A2D-A48323A5C606}"/>
              </a:ext>
            </a:extLst>
          </p:cNvPr>
          <p:cNvSpPr/>
          <p:nvPr/>
        </p:nvSpPr>
        <p:spPr>
          <a:xfrm>
            <a:off x="10645341" y="2738120"/>
            <a:ext cx="1290320" cy="741680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JetBrains Mono Medium" panose="02000009000000000000" pitchFamily="49" charset="0"/>
                <a:cs typeface="JetBrains Mono Medium" panose="02000009000000000000" pitchFamily="49" charset="0"/>
              </a:rPr>
              <a:t>cc</a:t>
            </a:r>
            <a:endParaRPr lang="zh-CN" altLang="en-US" dirty="0">
              <a:solidFill>
                <a:schemeClr val="tx1"/>
              </a:solidFill>
              <a:latin typeface="JetBrains Mono Medium" panose="02000009000000000000" pitchFamily="49" charset="0"/>
              <a:cs typeface="JetBrains Mono Medium" panose="02000009000000000000" pitchFamily="49" charset="0"/>
            </a:endParaRPr>
          </a:p>
        </p:txBody>
      </p:sp>
      <p:sp>
        <p:nvSpPr>
          <p:cNvPr id="153" name="文本框 152">
            <a:extLst>
              <a:ext uri="{FF2B5EF4-FFF2-40B4-BE49-F238E27FC236}">
                <a16:creationId xmlns:a16="http://schemas.microsoft.com/office/drawing/2014/main" id="{55682AEC-EBE0-41E8-A4ED-B74F9B233A23}"/>
              </a:ext>
            </a:extLst>
          </p:cNvPr>
          <p:cNvSpPr txBox="1"/>
          <p:nvPr/>
        </p:nvSpPr>
        <p:spPr>
          <a:xfrm>
            <a:off x="10782669" y="3960463"/>
            <a:ext cx="1015663" cy="89408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>
                <a:latin typeface="JetBrains Mono Medium" panose="02000009000000000000" pitchFamily="49" charset="0"/>
                <a:cs typeface="JetBrains Mono Medium" panose="02000009000000000000" pitchFamily="49" charset="0"/>
              </a:rPr>
              <a:t>C(ccc)</a:t>
            </a:r>
          </a:p>
          <a:p>
            <a:r>
              <a:rPr lang="en-US" altLang="zh-CN" dirty="0">
                <a:latin typeface="JetBrains Mono Medium" panose="02000009000000000000" pitchFamily="49" charset="0"/>
                <a:cs typeface="JetBrains Mono Medium" panose="02000009000000000000" pitchFamily="49" charset="0"/>
              </a:rPr>
              <a:t>C(ccb)</a:t>
            </a:r>
          </a:p>
          <a:p>
            <a:r>
              <a:rPr lang="en-US" altLang="zh-CN" dirty="0">
                <a:latin typeface="JetBrains Mono Medium" panose="02000009000000000000" pitchFamily="49" charset="0"/>
                <a:cs typeface="JetBrains Mono Medium" panose="02000009000000000000" pitchFamily="49" charset="0"/>
              </a:rPr>
              <a:t>C(cca)</a:t>
            </a:r>
          </a:p>
        </p:txBody>
      </p:sp>
      <p:cxnSp>
        <p:nvCxnSpPr>
          <p:cNvPr id="154" name="直接箭头连接符 153">
            <a:extLst>
              <a:ext uri="{FF2B5EF4-FFF2-40B4-BE49-F238E27FC236}">
                <a16:creationId xmlns:a16="http://schemas.microsoft.com/office/drawing/2014/main" id="{97B0AE01-C866-4070-9C6C-80B0AD16ABDA}"/>
              </a:ext>
            </a:extLst>
          </p:cNvPr>
          <p:cNvCxnSpPr>
            <a:cxnSpLocks/>
            <a:stCxn id="152" idx="4"/>
            <a:endCxn id="153" idx="0"/>
          </p:cNvCxnSpPr>
          <p:nvPr/>
        </p:nvCxnSpPr>
        <p:spPr>
          <a:xfrm>
            <a:off x="11290501" y="3479800"/>
            <a:ext cx="0" cy="480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直接箭头连接符 154">
            <a:extLst>
              <a:ext uri="{FF2B5EF4-FFF2-40B4-BE49-F238E27FC236}">
                <a16:creationId xmlns:a16="http://schemas.microsoft.com/office/drawing/2014/main" id="{DEFA0967-4468-4367-AA19-22CB38BA6745}"/>
              </a:ext>
            </a:extLst>
          </p:cNvPr>
          <p:cNvCxnSpPr>
            <a:cxnSpLocks/>
            <a:stCxn id="152" idx="3"/>
          </p:cNvCxnSpPr>
          <p:nvPr/>
        </p:nvCxnSpPr>
        <p:spPr>
          <a:xfrm>
            <a:off x="10834304" y="3371183"/>
            <a:ext cx="176464" cy="589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直接箭头连接符 155">
            <a:extLst>
              <a:ext uri="{FF2B5EF4-FFF2-40B4-BE49-F238E27FC236}">
                <a16:creationId xmlns:a16="http://schemas.microsoft.com/office/drawing/2014/main" id="{5FBACCFE-6706-47E5-AFD7-B7233E0D80D6}"/>
              </a:ext>
            </a:extLst>
          </p:cNvPr>
          <p:cNvCxnSpPr>
            <a:stCxn id="152" idx="5"/>
          </p:cNvCxnSpPr>
          <p:nvPr/>
        </p:nvCxnSpPr>
        <p:spPr>
          <a:xfrm flipH="1">
            <a:off x="11569901" y="3371183"/>
            <a:ext cx="176797" cy="589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7" name="文本框 156">
            <a:extLst>
              <a:ext uri="{FF2B5EF4-FFF2-40B4-BE49-F238E27FC236}">
                <a16:creationId xmlns:a16="http://schemas.microsoft.com/office/drawing/2014/main" id="{0C09354A-1DD6-4B7E-AAA4-DACCD31BD324}"/>
              </a:ext>
            </a:extLst>
          </p:cNvPr>
          <p:cNvSpPr txBox="1"/>
          <p:nvPr/>
        </p:nvSpPr>
        <p:spPr>
          <a:xfrm>
            <a:off x="10719001" y="3440517"/>
            <a:ext cx="528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JetBrains Mono Medium" panose="02000009000000000000" pitchFamily="49" charset="0"/>
                <a:cs typeface="JetBrains Mono Medium" panose="02000009000000000000" pitchFamily="49" charset="0"/>
              </a:rPr>
              <a:t>a</a:t>
            </a:r>
            <a:endParaRPr lang="zh-CN" altLang="en-US" dirty="0">
              <a:latin typeface="JetBrains Mono Medium" panose="02000009000000000000" pitchFamily="49" charset="0"/>
              <a:cs typeface="JetBrains Mono Medium" panose="02000009000000000000" pitchFamily="49" charset="0"/>
            </a:endParaRPr>
          </a:p>
        </p:txBody>
      </p:sp>
      <p:sp>
        <p:nvSpPr>
          <p:cNvPr id="158" name="文本框 157">
            <a:extLst>
              <a:ext uri="{FF2B5EF4-FFF2-40B4-BE49-F238E27FC236}">
                <a16:creationId xmlns:a16="http://schemas.microsoft.com/office/drawing/2014/main" id="{72AB3DC4-3075-47EA-A650-2D9B5B58794F}"/>
              </a:ext>
            </a:extLst>
          </p:cNvPr>
          <p:cNvSpPr txBox="1"/>
          <p:nvPr/>
        </p:nvSpPr>
        <p:spPr>
          <a:xfrm>
            <a:off x="11127608" y="3455908"/>
            <a:ext cx="528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JetBrains Mono Medium" panose="02000009000000000000" pitchFamily="49" charset="0"/>
                <a:cs typeface="JetBrains Mono Medium" panose="02000009000000000000" pitchFamily="49" charset="0"/>
              </a:rPr>
              <a:t>b</a:t>
            </a:r>
            <a:endParaRPr lang="zh-CN" altLang="en-US" dirty="0">
              <a:latin typeface="JetBrains Mono Medium" panose="02000009000000000000" pitchFamily="49" charset="0"/>
              <a:cs typeface="JetBrains Mono Medium" panose="02000009000000000000" pitchFamily="49" charset="0"/>
            </a:endParaRPr>
          </a:p>
        </p:txBody>
      </p:sp>
      <p:sp>
        <p:nvSpPr>
          <p:cNvPr id="159" name="文本框 158">
            <a:extLst>
              <a:ext uri="{FF2B5EF4-FFF2-40B4-BE49-F238E27FC236}">
                <a16:creationId xmlns:a16="http://schemas.microsoft.com/office/drawing/2014/main" id="{99E26FF8-D54A-4B23-9147-891A20F9F255}"/>
              </a:ext>
            </a:extLst>
          </p:cNvPr>
          <p:cNvSpPr txBox="1"/>
          <p:nvPr/>
        </p:nvSpPr>
        <p:spPr>
          <a:xfrm>
            <a:off x="11545837" y="3446050"/>
            <a:ext cx="528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JetBrains Mono Medium" panose="02000009000000000000" pitchFamily="49" charset="0"/>
                <a:cs typeface="JetBrains Mono Medium" panose="02000009000000000000" pitchFamily="49" charset="0"/>
              </a:rPr>
              <a:t>c</a:t>
            </a:r>
            <a:endParaRPr lang="zh-CN" altLang="en-US" dirty="0">
              <a:latin typeface="JetBrains Mono Medium" panose="02000009000000000000" pitchFamily="49" charset="0"/>
              <a:cs typeface="JetBrains Mono Medium" panose="02000009000000000000" pitchFamily="49" charset="0"/>
            </a:endParaRPr>
          </a:p>
        </p:txBody>
      </p:sp>
      <p:sp>
        <p:nvSpPr>
          <p:cNvPr id="160" name="矩形 159">
            <a:extLst>
              <a:ext uri="{FF2B5EF4-FFF2-40B4-BE49-F238E27FC236}">
                <a16:creationId xmlns:a16="http://schemas.microsoft.com/office/drawing/2014/main" id="{6A42970F-9776-4B01-BD9B-34F3E7C08AD9}"/>
              </a:ext>
            </a:extLst>
          </p:cNvPr>
          <p:cNvSpPr/>
          <p:nvPr/>
        </p:nvSpPr>
        <p:spPr>
          <a:xfrm>
            <a:off x="10834304" y="3960463"/>
            <a:ext cx="912394" cy="894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8694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F4756C08-B0E5-4FB7-9BF7-1E98DBC0B632}"/>
              </a:ext>
            </a:extLst>
          </p:cNvPr>
          <p:cNvSpPr/>
          <p:nvPr/>
        </p:nvSpPr>
        <p:spPr>
          <a:xfrm>
            <a:off x="1462707" y="2554034"/>
            <a:ext cx="1290320" cy="741680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JetBrains Mono Medium" panose="02000009000000000000" pitchFamily="49" charset="0"/>
                <a:cs typeface="JetBrains Mono Medium" panose="02000009000000000000" pitchFamily="49" charset="0"/>
              </a:rPr>
              <a:t>root</a:t>
            </a:r>
            <a:endParaRPr lang="zh-CN" altLang="en-US" dirty="0">
              <a:solidFill>
                <a:schemeClr val="tx1"/>
              </a:solidFill>
              <a:latin typeface="JetBrains Mono Medium" panose="02000009000000000000" pitchFamily="49" charset="0"/>
              <a:cs typeface="JetBrains Mono Medium" panose="02000009000000000000" pitchFamily="49" charset="0"/>
            </a:endParaRPr>
          </a:p>
        </p:txBody>
      </p:sp>
      <p:sp>
        <p:nvSpPr>
          <p:cNvPr id="111" name="椭圆 110">
            <a:extLst>
              <a:ext uri="{FF2B5EF4-FFF2-40B4-BE49-F238E27FC236}">
                <a16:creationId xmlns:a16="http://schemas.microsoft.com/office/drawing/2014/main" id="{4E090FA1-802E-4CE5-B8CA-DDF092530021}"/>
              </a:ext>
            </a:extLst>
          </p:cNvPr>
          <p:cNvSpPr/>
          <p:nvPr/>
        </p:nvSpPr>
        <p:spPr>
          <a:xfrm>
            <a:off x="10688320" y="396240"/>
            <a:ext cx="1290320" cy="741680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JetBrains Mono Medium" panose="02000009000000000000" pitchFamily="49" charset="0"/>
                <a:cs typeface="JetBrains Mono Medium" panose="02000009000000000000" pitchFamily="49" charset="0"/>
              </a:rPr>
              <a:t>root</a:t>
            </a:r>
            <a:endParaRPr lang="zh-CN" altLang="en-US" dirty="0">
              <a:solidFill>
                <a:schemeClr val="tx1"/>
              </a:solidFill>
              <a:latin typeface="JetBrains Mono Medium" panose="02000009000000000000" pitchFamily="49" charset="0"/>
              <a:cs typeface="JetBrains Mono Medium" panose="02000009000000000000" pitchFamily="49" charset="0"/>
            </a:endParaRPr>
          </a:p>
        </p:txBody>
      </p:sp>
      <p:sp>
        <p:nvSpPr>
          <p:cNvPr id="112" name="椭圆 111">
            <a:extLst>
              <a:ext uri="{FF2B5EF4-FFF2-40B4-BE49-F238E27FC236}">
                <a16:creationId xmlns:a16="http://schemas.microsoft.com/office/drawing/2014/main" id="{9600E03B-7167-4673-9CAE-67F76CD264D9}"/>
              </a:ext>
            </a:extLst>
          </p:cNvPr>
          <p:cNvSpPr/>
          <p:nvPr/>
        </p:nvSpPr>
        <p:spPr>
          <a:xfrm>
            <a:off x="6746240" y="1493520"/>
            <a:ext cx="1290320" cy="741680"/>
          </a:xfrm>
          <a:prstGeom prst="ellipse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JetBrains Mono Medium" panose="02000009000000000000" pitchFamily="49" charset="0"/>
                <a:cs typeface="JetBrains Mono Medium" panose="02000009000000000000" pitchFamily="49" charset="0"/>
              </a:rPr>
              <a:t>a</a:t>
            </a:r>
            <a:endParaRPr lang="zh-CN" altLang="en-US" dirty="0">
              <a:solidFill>
                <a:schemeClr val="tx1"/>
              </a:solidFill>
              <a:latin typeface="JetBrains Mono Medium" panose="02000009000000000000" pitchFamily="49" charset="0"/>
              <a:cs typeface="JetBrains Mono Medium" panose="02000009000000000000" pitchFamily="49" charset="0"/>
            </a:endParaRPr>
          </a:p>
        </p:txBody>
      </p:sp>
      <p:cxnSp>
        <p:nvCxnSpPr>
          <p:cNvPr id="115" name="直接箭头连接符 114">
            <a:extLst>
              <a:ext uri="{FF2B5EF4-FFF2-40B4-BE49-F238E27FC236}">
                <a16:creationId xmlns:a16="http://schemas.microsoft.com/office/drawing/2014/main" id="{BDC9BC73-97F9-4B9B-A852-E1070BD929EB}"/>
              </a:ext>
            </a:extLst>
          </p:cNvPr>
          <p:cNvCxnSpPr>
            <a:stCxn id="111" idx="3"/>
            <a:endCxn id="112" idx="0"/>
          </p:cNvCxnSpPr>
          <p:nvPr/>
        </p:nvCxnSpPr>
        <p:spPr>
          <a:xfrm flipH="1">
            <a:off x="7391400" y="1029303"/>
            <a:ext cx="3485883" cy="464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直接箭头连接符 120">
            <a:extLst>
              <a:ext uri="{FF2B5EF4-FFF2-40B4-BE49-F238E27FC236}">
                <a16:creationId xmlns:a16="http://schemas.microsoft.com/office/drawing/2014/main" id="{CC05FD76-811F-4C29-8D83-52B0074E8A77}"/>
              </a:ext>
            </a:extLst>
          </p:cNvPr>
          <p:cNvCxnSpPr>
            <a:cxnSpLocks/>
            <a:stCxn id="112" idx="5"/>
          </p:cNvCxnSpPr>
          <p:nvPr/>
        </p:nvCxnSpPr>
        <p:spPr>
          <a:xfrm>
            <a:off x="7847597" y="2126583"/>
            <a:ext cx="834123" cy="591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7" name="文本框 126">
            <a:extLst>
              <a:ext uri="{FF2B5EF4-FFF2-40B4-BE49-F238E27FC236}">
                <a16:creationId xmlns:a16="http://schemas.microsoft.com/office/drawing/2014/main" id="{89420BDC-75B3-44D2-9E73-9CEC4015639E}"/>
              </a:ext>
            </a:extLst>
          </p:cNvPr>
          <p:cNvSpPr txBox="1"/>
          <p:nvPr/>
        </p:nvSpPr>
        <p:spPr>
          <a:xfrm>
            <a:off x="9133840" y="1076745"/>
            <a:ext cx="528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JetBrains Mono Medium" panose="02000009000000000000" pitchFamily="49" charset="0"/>
                <a:cs typeface="JetBrains Mono Medium" panose="02000009000000000000" pitchFamily="49" charset="0"/>
              </a:rPr>
              <a:t>a</a:t>
            </a:r>
            <a:endParaRPr lang="zh-CN" altLang="en-US" dirty="0">
              <a:latin typeface="JetBrains Mono Medium" panose="02000009000000000000" pitchFamily="49" charset="0"/>
              <a:cs typeface="JetBrains Mono Medium" panose="02000009000000000000" pitchFamily="49" charset="0"/>
            </a:endParaRPr>
          </a:p>
        </p:txBody>
      </p:sp>
      <p:sp>
        <p:nvSpPr>
          <p:cNvPr id="136" name="文本框 135">
            <a:extLst>
              <a:ext uri="{FF2B5EF4-FFF2-40B4-BE49-F238E27FC236}">
                <a16:creationId xmlns:a16="http://schemas.microsoft.com/office/drawing/2014/main" id="{5EBF1400-B2CD-451F-8D23-4F51DF3BF453}"/>
              </a:ext>
            </a:extLst>
          </p:cNvPr>
          <p:cNvSpPr txBox="1"/>
          <p:nvPr/>
        </p:nvSpPr>
        <p:spPr>
          <a:xfrm>
            <a:off x="8080776" y="2184702"/>
            <a:ext cx="528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JetBrains Mono Medium" panose="02000009000000000000" pitchFamily="49" charset="0"/>
                <a:cs typeface="JetBrains Mono Medium" panose="02000009000000000000" pitchFamily="49" charset="0"/>
              </a:rPr>
              <a:t>c</a:t>
            </a:r>
            <a:endParaRPr lang="zh-CN" altLang="en-US" dirty="0">
              <a:latin typeface="JetBrains Mono Medium" panose="02000009000000000000" pitchFamily="49" charset="0"/>
              <a:cs typeface="JetBrains Mono Medium" panose="02000009000000000000" pitchFamily="49" charset="0"/>
            </a:endParaRPr>
          </a:p>
        </p:txBody>
      </p:sp>
      <p:sp>
        <p:nvSpPr>
          <p:cNvPr id="156" name="椭圆 155">
            <a:extLst>
              <a:ext uri="{FF2B5EF4-FFF2-40B4-BE49-F238E27FC236}">
                <a16:creationId xmlns:a16="http://schemas.microsoft.com/office/drawing/2014/main" id="{668814FD-B758-4171-941B-1EC27F210DEA}"/>
              </a:ext>
            </a:extLst>
          </p:cNvPr>
          <p:cNvSpPr/>
          <p:nvPr/>
        </p:nvSpPr>
        <p:spPr>
          <a:xfrm>
            <a:off x="8036559" y="2717800"/>
            <a:ext cx="1290320" cy="741680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JetBrains Mono Medium" panose="02000009000000000000" pitchFamily="49" charset="0"/>
                <a:cs typeface="JetBrains Mono Medium" panose="02000009000000000000" pitchFamily="49" charset="0"/>
              </a:rPr>
              <a:t>ac</a:t>
            </a:r>
            <a:endParaRPr lang="zh-CN" altLang="en-US" dirty="0">
              <a:solidFill>
                <a:schemeClr val="tx1"/>
              </a:solidFill>
              <a:latin typeface="JetBrains Mono Medium" panose="02000009000000000000" pitchFamily="49" charset="0"/>
              <a:cs typeface="JetBrains Mono Medium" panose="02000009000000000000" pitchFamily="49" charset="0"/>
            </a:endParaRPr>
          </a:p>
        </p:txBody>
      </p:sp>
      <p:sp>
        <p:nvSpPr>
          <p:cNvPr id="157" name="文本框 156">
            <a:extLst>
              <a:ext uri="{FF2B5EF4-FFF2-40B4-BE49-F238E27FC236}">
                <a16:creationId xmlns:a16="http://schemas.microsoft.com/office/drawing/2014/main" id="{B1993886-C027-4445-9E98-1A22DBD8ECF1}"/>
              </a:ext>
            </a:extLst>
          </p:cNvPr>
          <p:cNvSpPr txBox="1"/>
          <p:nvPr/>
        </p:nvSpPr>
        <p:spPr>
          <a:xfrm>
            <a:off x="8173887" y="3940143"/>
            <a:ext cx="1015663" cy="131257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>
                <a:latin typeface="JetBrains Mono Medium" panose="02000009000000000000" pitchFamily="49" charset="0"/>
                <a:cs typeface="JetBrains Mono Medium" panose="02000009000000000000" pitchFamily="49" charset="0"/>
              </a:rPr>
              <a:t>C(acc)=0</a:t>
            </a:r>
          </a:p>
          <a:p>
            <a:r>
              <a:rPr lang="en-US" altLang="zh-CN" dirty="0">
                <a:latin typeface="JetBrains Mono Medium" panose="02000009000000000000" pitchFamily="49" charset="0"/>
                <a:cs typeface="JetBrains Mono Medium" panose="02000009000000000000" pitchFamily="49" charset="0"/>
              </a:rPr>
              <a:t>C(acb)=1</a:t>
            </a:r>
          </a:p>
          <a:p>
            <a:r>
              <a:rPr lang="en-US" altLang="zh-CN" dirty="0">
                <a:latin typeface="JetBrains Mono Medium" panose="02000009000000000000" pitchFamily="49" charset="0"/>
                <a:cs typeface="JetBrains Mono Medium" panose="02000009000000000000" pitchFamily="49" charset="0"/>
              </a:rPr>
              <a:t>C(aca)=0</a:t>
            </a:r>
          </a:p>
        </p:txBody>
      </p:sp>
      <p:cxnSp>
        <p:nvCxnSpPr>
          <p:cNvPr id="158" name="直接箭头连接符 157">
            <a:extLst>
              <a:ext uri="{FF2B5EF4-FFF2-40B4-BE49-F238E27FC236}">
                <a16:creationId xmlns:a16="http://schemas.microsoft.com/office/drawing/2014/main" id="{D0F9EE4D-697D-4255-91C9-D2251D3E2325}"/>
              </a:ext>
            </a:extLst>
          </p:cNvPr>
          <p:cNvCxnSpPr>
            <a:cxnSpLocks/>
            <a:stCxn id="156" idx="4"/>
            <a:endCxn id="157" idx="0"/>
          </p:cNvCxnSpPr>
          <p:nvPr/>
        </p:nvCxnSpPr>
        <p:spPr>
          <a:xfrm>
            <a:off x="8681719" y="3459480"/>
            <a:ext cx="0" cy="480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直接箭头连接符 158">
            <a:extLst>
              <a:ext uri="{FF2B5EF4-FFF2-40B4-BE49-F238E27FC236}">
                <a16:creationId xmlns:a16="http://schemas.microsoft.com/office/drawing/2014/main" id="{CD45C9EC-128A-4422-BE64-4EB9A476743C}"/>
              </a:ext>
            </a:extLst>
          </p:cNvPr>
          <p:cNvCxnSpPr>
            <a:cxnSpLocks/>
            <a:stCxn id="156" idx="3"/>
          </p:cNvCxnSpPr>
          <p:nvPr/>
        </p:nvCxnSpPr>
        <p:spPr>
          <a:xfrm>
            <a:off x="8225522" y="3350863"/>
            <a:ext cx="176464" cy="589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" name="直接箭头连接符 159">
            <a:extLst>
              <a:ext uri="{FF2B5EF4-FFF2-40B4-BE49-F238E27FC236}">
                <a16:creationId xmlns:a16="http://schemas.microsoft.com/office/drawing/2014/main" id="{2B51C56F-7057-4625-AA10-E140EFFC37FA}"/>
              </a:ext>
            </a:extLst>
          </p:cNvPr>
          <p:cNvCxnSpPr>
            <a:cxnSpLocks/>
            <a:stCxn id="156" idx="5"/>
          </p:cNvCxnSpPr>
          <p:nvPr/>
        </p:nvCxnSpPr>
        <p:spPr>
          <a:xfrm flipH="1">
            <a:off x="8961119" y="3350863"/>
            <a:ext cx="176797" cy="589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1" name="文本框 160">
            <a:extLst>
              <a:ext uri="{FF2B5EF4-FFF2-40B4-BE49-F238E27FC236}">
                <a16:creationId xmlns:a16="http://schemas.microsoft.com/office/drawing/2014/main" id="{6A4FA80C-BFCC-4EEC-8FF9-442F14C5FC1E}"/>
              </a:ext>
            </a:extLst>
          </p:cNvPr>
          <p:cNvSpPr txBox="1"/>
          <p:nvPr/>
        </p:nvSpPr>
        <p:spPr>
          <a:xfrm>
            <a:off x="8110219" y="3420197"/>
            <a:ext cx="528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JetBrains Mono Medium" panose="02000009000000000000" pitchFamily="49" charset="0"/>
                <a:cs typeface="JetBrains Mono Medium" panose="02000009000000000000" pitchFamily="49" charset="0"/>
              </a:rPr>
              <a:t>a</a:t>
            </a:r>
            <a:endParaRPr lang="zh-CN" altLang="en-US" dirty="0">
              <a:latin typeface="JetBrains Mono Medium" panose="02000009000000000000" pitchFamily="49" charset="0"/>
              <a:cs typeface="JetBrains Mono Medium" panose="02000009000000000000" pitchFamily="49" charset="0"/>
            </a:endParaRPr>
          </a:p>
        </p:txBody>
      </p:sp>
      <p:sp>
        <p:nvSpPr>
          <p:cNvPr id="162" name="文本框 161">
            <a:extLst>
              <a:ext uri="{FF2B5EF4-FFF2-40B4-BE49-F238E27FC236}">
                <a16:creationId xmlns:a16="http://schemas.microsoft.com/office/drawing/2014/main" id="{A124431B-56A3-4F6F-A949-0337865AFC80}"/>
              </a:ext>
            </a:extLst>
          </p:cNvPr>
          <p:cNvSpPr txBox="1"/>
          <p:nvPr/>
        </p:nvSpPr>
        <p:spPr>
          <a:xfrm>
            <a:off x="8518826" y="3435588"/>
            <a:ext cx="528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JetBrains Mono Medium" panose="02000009000000000000" pitchFamily="49" charset="0"/>
                <a:cs typeface="JetBrains Mono Medium" panose="02000009000000000000" pitchFamily="49" charset="0"/>
              </a:rPr>
              <a:t>b</a:t>
            </a:r>
            <a:endParaRPr lang="zh-CN" altLang="en-US" dirty="0">
              <a:latin typeface="JetBrains Mono Medium" panose="02000009000000000000" pitchFamily="49" charset="0"/>
              <a:cs typeface="JetBrains Mono Medium" panose="02000009000000000000" pitchFamily="49" charset="0"/>
            </a:endParaRPr>
          </a:p>
        </p:txBody>
      </p:sp>
      <p:sp>
        <p:nvSpPr>
          <p:cNvPr id="163" name="文本框 162">
            <a:extLst>
              <a:ext uri="{FF2B5EF4-FFF2-40B4-BE49-F238E27FC236}">
                <a16:creationId xmlns:a16="http://schemas.microsoft.com/office/drawing/2014/main" id="{0A7892DD-5C1E-4A71-8B18-C4EDA7EB737B}"/>
              </a:ext>
            </a:extLst>
          </p:cNvPr>
          <p:cNvSpPr txBox="1"/>
          <p:nvPr/>
        </p:nvSpPr>
        <p:spPr>
          <a:xfrm>
            <a:off x="8923352" y="3420197"/>
            <a:ext cx="528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JetBrains Mono Medium" panose="02000009000000000000" pitchFamily="49" charset="0"/>
                <a:cs typeface="JetBrains Mono Medium" panose="02000009000000000000" pitchFamily="49" charset="0"/>
              </a:rPr>
              <a:t>c</a:t>
            </a:r>
            <a:endParaRPr lang="zh-CN" altLang="en-US" dirty="0">
              <a:latin typeface="JetBrains Mono Medium" panose="02000009000000000000" pitchFamily="49" charset="0"/>
              <a:cs typeface="JetBrains Mono Medium" panose="02000009000000000000" pitchFamily="49" charset="0"/>
            </a:endParaRPr>
          </a:p>
        </p:txBody>
      </p:sp>
      <p:sp>
        <p:nvSpPr>
          <p:cNvPr id="164" name="矩形 163">
            <a:extLst>
              <a:ext uri="{FF2B5EF4-FFF2-40B4-BE49-F238E27FC236}">
                <a16:creationId xmlns:a16="http://schemas.microsoft.com/office/drawing/2014/main" id="{E6133C8B-436E-40AE-A724-E165DBB49218}"/>
              </a:ext>
            </a:extLst>
          </p:cNvPr>
          <p:cNvSpPr/>
          <p:nvPr/>
        </p:nvSpPr>
        <p:spPr>
          <a:xfrm>
            <a:off x="8225522" y="3940142"/>
            <a:ext cx="912394" cy="13125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1" name="箭头: 右 220">
            <a:extLst>
              <a:ext uri="{FF2B5EF4-FFF2-40B4-BE49-F238E27FC236}">
                <a16:creationId xmlns:a16="http://schemas.microsoft.com/office/drawing/2014/main" id="{73CEB7CC-F382-47BC-BF5B-9056FF15B404}"/>
              </a:ext>
            </a:extLst>
          </p:cNvPr>
          <p:cNvSpPr/>
          <p:nvPr/>
        </p:nvSpPr>
        <p:spPr>
          <a:xfrm>
            <a:off x="3733800" y="2822068"/>
            <a:ext cx="2509520" cy="20440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2" name="文本框 221">
            <a:extLst>
              <a:ext uri="{FF2B5EF4-FFF2-40B4-BE49-F238E27FC236}">
                <a16:creationId xmlns:a16="http://schemas.microsoft.com/office/drawing/2014/main" id="{AC56C900-DCE9-4D3D-B503-C7C846BC3215}"/>
              </a:ext>
            </a:extLst>
          </p:cNvPr>
          <p:cNvSpPr txBox="1"/>
          <p:nvPr/>
        </p:nvSpPr>
        <p:spPr>
          <a:xfrm>
            <a:off x="4024731" y="2452736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JetBrains Mono Medium" panose="02000009000000000000" pitchFamily="49" charset="0"/>
                <a:cs typeface="JetBrains Mono Medium" panose="02000009000000000000" pitchFamily="49" charset="0"/>
              </a:rPr>
              <a:t>Insert “acb”</a:t>
            </a:r>
            <a:endParaRPr lang="zh-CN" altLang="en-US" dirty="0">
              <a:latin typeface="JetBrains Mono Medium" panose="02000009000000000000" pitchFamily="49" charset="0"/>
              <a:cs typeface="JetBrains Mono Medium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36160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99D0D9A-A635-4507-8FBF-586842F2EB12}"/>
              </a:ext>
            </a:extLst>
          </p:cNvPr>
          <p:cNvSpPr/>
          <p:nvPr/>
        </p:nvSpPr>
        <p:spPr>
          <a:xfrm>
            <a:off x="2306320" y="699650"/>
            <a:ext cx="1361440" cy="60059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340B043-00A1-46A2-B2BD-00804F52D5FD}"/>
              </a:ext>
            </a:extLst>
          </p:cNvPr>
          <p:cNvSpPr txBox="1"/>
          <p:nvPr/>
        </p:nvSpPr>
        <p:spPr>
          <a:xfrm>
            <a:off x="1071880" y="243840"/>
            <a:ext cx="383032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JetBrains Mono Medium" panose="02000009000000000000" pitchFamily="49" charset="0"/>
                <a:cs typeface="JetBrains Mono Medium" panose="02000009000000000000" pitchFamily="49" charset="0"/>
              </a:rPr>
              <a:t>Kernel</a:t>
            </a:r>
            <a:r>
              <a:rPr lang="zh-CN" altLang="en-US" dirty="0">
                <a:latin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en-US" altLang="zh-CN" dirty="0">
                <a:latin typeface="JetBrains Mono Medium" panose="02000009000000000000" pitchFamily="49" charset="0"/>
                <a:cs typeface="JetBrains Mono Medium" panose="02000009000000000000" pitchFamily="49" charset="0"/>
              </a:rPr>
              <a:t>Address Space (High)</a:t>
            </a:r>
            <a:endParaRPr lang="zh-CN" altLang="en-US" dirty="0">
              <a:latin typeface="JetBrains Mono Medium" panose="02000009000000000000" pitchFamily="49" charset="0"/>
              <a:cs typeface="JetBrains Mono Medium" panose="02000009000000000000" pitchFamily="49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8FB087B-3F06-40BF-897A-E28B79460336}"/>
              </a:ext>
            </a:extLst>
          </p:cNvPr>
          <p:cNvSpPr/>
          <p:nvPr/>
        </p:nvSpPr>
        <p:spPr>
          <a:xfrm>
            <a:off x="2306320" y="699651"/>
            <a:ext cx="1361440" cy="651629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JetBrains Mono Medium" panose="02000009000000000000" pitchFamily="49" charset="0"/>
                <a:cs typeface="JetBrains Mono Medium" panose="02000009000000000000" pitchFamily="49" charset="0"/>
              </a:rPr>
              <a:t>Trampoline</a:t>
            </a:r>
            <a:endParaRPr lang="zh-CN" altLang="en-US" sz="1400" dirty="0">
              <a:solidFill>
                <a:schemeClr val="tx1"/>
              </a:solidFill>
              <a:latin typeface="JetBrains Mono Medium" panose="02000009000000000000" pitchFamily="49" charset="0"/>
              <a:cs typeface="JetBrains Mono Medium" panose="02000009000000000000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13554B0F-BED4-43D2-B933-1BF59860FB9C}"/>
                  </a:ext>
                </a:extLst>
              </p:cNvPr>
              <p:cNvSpPr txBox="1"/>
              <p:nvPr/>
            </p:nvSpPr>
            <p:spPr>
              <a:xfrm>
                <a:off x="3804920" y="516771"/>
                <a:ext cx="873760" cy="3657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64</m:t>
                          </m:r>
                        </m:sup>
                      </m:sSup>
                      <m:r>
                        <m:rPr>
                          <m:nor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B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13554B0F-BED4-43D2-B933-1BF59860FB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4920" y="516771"/>
                <a:ext cx="873760" cy="36576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93A95EA-BFF9-47C6-AFBE-B08DDEB8D18B}"/>
                  </a:ext>
                </a:extLst>
              </p:cNvPr>
              <p:cNvSpPr txBox="1"/>
              <p:nvPr/>
            </p:nvSpPr>
            <p:spPr>
              <a:xfrm>
                <a:off x="3667760" y="6520933"/>
                <a:ext cx="19202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64</m:t>
                          </m:r>
                        </m:sup>
                      </m:sSup>
                      <m:r>
                        <m:rPr>
                          <m:nor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−256</m:t>
                      </m:r>
                      <m:r>
                        <m:rPr>
                          <m:nor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GiB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93A95EA-BFF9-47C6-AFBE-B08DDEB8D1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7760" y="6520933"/>
                <a:ext cx="192024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DC0640FF-B959-42C0-9110-698342051BB9}"/>
                  </a:ext>
                </a:extLst>
              </p:cNvPr>
              <p:cNvSpPr txBox="1"/>
              <p:nvPr/>
            </p:nvSpPr>
            <p:spPr>
              <a:xfrm>
                <a:off x="3723640" y="1172905"/>
                <a:ext cx="15443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64</m:t>
                          </m:r>
                        </m:sup>
                      </m:sSup>
                      <m:r>
                        <m:rPr>
                          <m:nor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−4</m:t>
                      </m:r>
                      <m:r>
                        <m:rPr>
                          <m:nor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KiB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DC0640FF-B959-42C0-9110-698342051B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3640" y="1172905"/>
                <a:ext cx="154432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BCA09146-325E-4211-B006-7CF5AAA02C3E}"/>
                  </a:ext>
                </a:extLst>
              </p:cNvPr>
              <p:cNvSpPr/>
              <p:nvPr/>
            </p:nvSpPr>
            <p:spPr>
              <a:xfrm>
                <a:off x="2306320" y="1351281"/>
                <a:ext cx="1361440" cy="792000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chemeClr val="tx1">
                    <a:alpha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JetBrains Mono Medium" panose="02000009000000000000" pitchFamily="49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zh-CN" sz="1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JetBrains Mono Medium" panose="02000009000000000000" pitchFamily="49" charset="0"/>
                            </a:rPr>
                            <m:t>App</m:t>
                          </m:r>
                        </m:e>
                        <m:sub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JetBrains Mono Medium" panose="02000009000000000000" pitchFamily="49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altLang="zh-CN" sz="1400" dirty="0">
                  <a:solidFill>
                    <a:schemeClr val="tx1"/>
                  </a:solidFill>
                  <a:latin typeface="JetBrains Mono Medium" panose="02000009000000000000" pitchFamily="49" charset="0"/>
                  <a:cs typeface="JetBrains Mono Medium" panose="02000009000000000000" pitchFamily="49" charset="0"/>
                </a:endParaRPr>
              </a:p>
              <a:p>
                <a:pPr algn="ctr"/>
                <a:r>
                  <a:rPr lang="en-US" altLang="zh-CN" sz="1400" dirty="0">
                    <a:solidFill>
                      <a:schemeClr val="tx1"/>
                    </a:solidFill>
                    <a:latin typeface="JetBrains Mono Medium" panose="02000009000000000000" pitchFamily="49" charset="0"/>
                    <a:cs typeface="JetBrains Mono Medium" panose="02000009000000000000" pitchFamily="49" charset="0"/>
                  </a:rPr>
                  <a:t>Kernel</a:t>
                </a:r>
              </a:p>
              <a:p>
                <a:pPr algn="ctr"/>
                <a:r>
                  <a:rPr lang="en-US" altLang="zh-CN" sz="1400" dirty="0">
                    <a:solidFill>
                      <a:schemeClr val="tx1"/>
                    </a:solidFill>
                    <a:latin typeface="JetBrains Mono Medium" panose="02000009000000000000" pitchFamily="49" charset="0"/>
                    <a:cs typeface="JetBrains Mono Medium" panose="02000009000000000000" pitchFamily="49" charset="0"/>
                  </a:rPr>
                  <a:t>Stack</a:t>
                </a:r>
              </a:p>
            </p:txBody>
          </p:sp>
        </mc:Choice>
        <mc:Fallback xmlns=""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BCA09146-325E-4211-B006-7CF5AAA02C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6320" y="1351281"/>
                <a:ext cx="1361440" cy="792000"/>
              </a:xfrm>
              <a:prstGeom prst="rect">
                <a:avLst/>
              </a:prstGeom>
              <a:blipFill>
                <a:blip r:embed="rId5"/>
                <a:stretch>
                  <a:fillRect b="-3030"/>
                </a:stretch>
              </a:blipFill>
              <a:ln>
                <a:solidFill>
                  <a:schemeClr val="tx1">
                    <a:alpha val="9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DE7C21DA-605F-47EC-8D95-C307371BCF30}"/>
                  </a:ext>
                </a:extLst>
              </p:cNvPr>
              <p:cNvSpPr txBox="1"/>
              <p:nvPr/>
            </p:nvSpPr>
            <p:spPr>
              <a:xfrm>
                <a:off x="48260" y="1564098"/>
                <a:ext cx="14122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KERNEL</m:t>
                      </m:r>
                      <m:r>
                        <m:rPr>
                          <m:nor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m:rPr>
                          <m:nor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STACK</m:t>
                      </m:r>
                      <m:r>
                        <m:rPr>
                          <m:nor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m:rPr>
                          <m:nor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SIZE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DE7C21DA-605F-47EC-8D95-C307371BCF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60" y="1564098"/>
                <a:ext cx="1412240" cy="369332"/>
              </a:xfrm>
              <a:prstGeom prst="rect">
                <a:avLst/>
              </a:prstGeom>
              <a:blipFill>
                <a:blip r:embed="rId6"/>
                <a:stretch>
                  <a:fillRect l="-431" r="-62069" b="-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04BF18C4-B067-4E32-B695-FB32685469E4}"/>
                  </a:ext>
                </a:extLst>
              </p:cNvPr>
              <p:cNvSpPr txBox="1"/>
              <p:nvPr/>
            </p:nvSpPr>
            <p:spPr>
              <a:xfrm>
                <a:off x="716280" y="840799"/>
                <a:ext cx="13106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m:rPr>
                          <m:nor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KiB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04BF18C4-B067-4E32-B695-FB32685469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280" y="840799"/>
                <a:ext cx="131064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矩形 18">
            <a:extLst>
              <a:ext uri="{FF2B5EF4-FFF2-40B4-BE49-F238E27FC236}">
                <a16:creationId xmlns:a16="http://schemas.microsoft.com/office/drawing/2014/main" id="{E11DE54A-E7F7-47A2-81B4-BF9DBD45D772}"/>
              </a:ext>
            </a:extLst>
          </p:cNvPr>
          <p:cNvSpPr/>
          <p:nvPr/>
        </p:nvSpPr>
        <p:spPr>
          <a:xfrm>
            <a:off x="2306320" y="2143281"/>
            <a:ext cx="1361440" cy="65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JetBrains Mono Medium" panose="02000009000000000000" pitchFamily="49" charset="0"/>
                <a:cs typeface="JetBrains Mono Medium" panose="02000009000000000000" pitchFamily="49" charset="0"/>
              </a:rPr>
              <a:t>Guard Page</a:t>
            </a:r>
            <a:endParaRPr lang="zh-CN" altLang="en-US" sz="1400" dirty="0">
              <a:solidFill>
                <a:schemeClr val="tx1"/>
              </a:solidFill>
              <a:latin typeface="JetBrains Mono Medium" panose="02000009000000000000" pitchFamily="49" charset="0"/>
              <a:cs typeface="JetBrains Mono Medium" panose="02000009000000000000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25D1FE80-624A-4D6D-9A8B-1810D8D9ADA7}"/>
                  </a:ext>
                </a:extLst>
              </p:cNvPr>
              <p:cNvSpPr txBox="1"/>
              <p:nvPr/>
            </p:nvSpPr>
            <p:spPr>
              <a:xfrm>
                <a:off x="716280" y="2284429"/>
                <a:ext cx="13106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m:rPr>
                          <m:nor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KiB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25D1FE80-624A-4D6D-9A8B-1810D8D9AD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280" y="2284429"/>
                <a:ext cx="131064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81E1DD67-B549-4212-8BAD-D36943EE5BF6}"/>
                  </a:ext>
                </a:extLst>
              </p:cNvPr>
              <p:cNvSpPr/>
              <p:nvPr/>
            </p:nvSpPr>
            <p:spPr>
              <a:xfrm>
                <a:off x="2306320" y="2794910"/>
                <a:ext cx="1361440" cy="792000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JetBrains Mono Medium" panose="02000009000000000000" pitchFamily="49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zh-CN" sz="1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JetBrains Mono Medium" panose="02000009000000000000" pitchFamily="49" charset="0"/>
                            </a:rPr>
                            <m:t>App</m:t>
                          </m:r>
                        </m:e>
                        <m:sub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JetBrains Mono Medium" panose="02000009000000000000" pitchFamily="49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altLang="zh-CN" sz="1400" dirty="0">
                  <a:solidFill>
                    <a:schemeClr val="tx1"/>
                  </a:solidFill>
                  <a:latin typeface="JetBrains Mono Medium" panose="02000009000000000000" pitchFamily="49" charset="0"/>
                  <a:cs typeface="JetBrains Mono Medium" panose="02000009000000000000" pitchFamily="49" charset="0"/>
                </a:endParaRPr>
              </a:p>
              <a:p>
                <a:pPr algn="ctr"/>
                <a:r>
                  <a:rPr lang="en-US" altLang="zh-CN" sz="1400" dirty="0">
                    <a:solidFill>
                      <a:schemeClr val="tx1"/>
                    </a:solidFill>
                    <a:latin typeface="JetBrains Mono Medium" panose="02000009000000000000" pitchFamily="49" charset="0"/>
                    <a:cs typeface="JetBrains Mono Medium" panose="02000009000000000000" pitchFamily="49" charset="0"/>
                  </a:rPr>
                  <a:t>Kernel</a:t>
                </a:r>
              </a:p>
              <a:p>
                <a:pPr algn="ctr"/>
                <a:r>
                  <a:rPr lang="en-US" altLang="zh-CN" sz="1400" dirty="0">
                    <a:solidFill>
                      <a:schemeClr val="tx1"/>
                    </a:solidFill>
                    <a:latin typeface="JetBrains Mono Medium" panose="02000009000000000000" pitchFamily="49" charset="0"/>
                    <a:cs typeface="JetBrains Mono Medium" panose="02000009000000000000" pitchFamily="49" charset="0"/>
                  </a:rPr>
                  <a:t>Stack</a:t>
                </a:r>
              </a:p>
            </p:txBody>
          </p:sp>
        </mc:Choice>
        <mc:Fallback xmlns="">
          <p:sp>
            <p:nvSpPr>
              <p:cNvPr id="21" name="矩形 20">
                <a:extLst>
                  <a:ext uri="{FF2B5EF4-FFF2-40B4-BE49-F238E27FC236}">
                    <a16:creationId xmlns:a16="http://schemas.microsoft.com/office/drawing/2014/main" id="{81E1DD67-B549-4212-8BAD-D36943EE5B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6320" y="2794910"/>
                <a:ext cx="1361440" cy="792000"/>
              </a:xfrm>
              <a:prstGeom prst="rect">
                <a:avLst/>
              </a:prstGeom>
              <a:blipFill>
                <a:blip r:embed="rId9"/>
                <a:stretch>
                  <a:fillRect b="-378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矩形 21">
            <a:extLst>
              <a:ext uri="{FF2B5EF4-FFF2-40B4-BE49-F238E27FC236}">
                <a16:creationId xmlns:a16="http://schemas.microsoft.com/office/drawing/2014/main" id="{4989964C-6FD4-4D9C-92C7-CC548DB14FB9}"/>
              </a:ext>
            </a:extLst>
          </p:cNvPr>
          <p:cNvSpPr/>
          <p:nvPr/>
        </p:nvSpPr>
        <p:spPr>
          <a:xfrm>
            <a:off x="2306320" y="3586910"/>
            <a:ext cx="1361440" cy="65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JetBrains Mono Medium" panose="02000009000000000000" pitchFamily="49" charset="0"/>
                <a:cs typeface="JetBrains Mono Medium" panose="02000009000000000000" pitchFamily="49" charset="0"/>
              </a:rPr>
              <a:t>Guard Page</a:t>
            </a:r>
            <a:endParaRPr lang="zh-CN" altLang="en-US" sz="1400" dirty="0">
              <a:solidFill>
                <a:schemeClr val="tx1"/>
              </a:solidFill>
              <a:latin typeface="JetBrains Mono Medium" panose="02000009000000000000" pitchFamily="49" charset="0"/>
              <a:cs typeface="JetBrains Mono Medium" panose="02000009000000000000" pitchFamily="49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4693AC12-6FAE-4BD0-BDA7-D24DDA09C241}"/>
              </a:ext>
            </a:extLst>
          </p:cNvPr>
          <p:cNvSpPr/>
          <p:nvPr/>
        </p:nvSpPr>
        <p:spPr>
          <a:xfrm>
            <a:off x="2306320" y="4238539"/>
            <a:ext cx="1361440" cy="65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JetBrains Mono Medium" panose="02000009000000000000" pitchFamily="49" charset="0"/>
                <a:cs typeface="JetBrains Mono Medium" panose="02000009000000000000" pitchFamily="49" charset="0"/>
              </a:rPr>
              <a:t>. . .</a:t>
            </a:r>
            <a:endParaRPr lang="zh-CN" altLang="en-US" sz="1400" dirty="0">
              <a:solidFill>
                <a:schemeClr val="tx1"/>
              </a:solidFill>
              <a:latin typeface="JetBrains Mono Medium" panose="02000009000000000000" pitchFamily="49" charset="0"/>
              <a:cs typeface="JetBrains Mono Medium" panose="02000009000000000000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9EEF0839-8476-472C-B3C3-D723BE852BBD}"/>
                  </a:ext>
                </a:extLst>
              </p:cNvPr>
              <p:cNvSpPr txBox="1"/>
              <p:nvPr/>
            </p:nvSpPr>
            <p:spPr>
              <a:xfrm>
                <a:off x="48260" y="3004760"/>
                <a:ext cx="14122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KERNEL</m:t>
                      </m:r>
                      <m:r>
                        <m:rPr>
                          <m:nor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m:rPr>
                          <m:nor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STACK</m:t>
                      </m:r>
                      <m:r>
                        <m:rPr>
                          <m:nor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m:rPr>
                          <m:nor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SIZE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9EEF0839-8476-472C-B3C3-D723BE852B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60" y="3004760"/>
                <a:ext cx="1412240" cy="369332"/>
              </a:xfrm>
              <a:prstGeom prst="rect">
                <a:avLst/>
              </a:prstGeom>
              <a:blipFill>
                <a:blip r:embed="rId10"/>
                <a:stretch>
                  <a:fillRect l="-431" r="-62069" b="-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矩形 24">
            <a:extLst>
              <a:ext uri="{FF2B5EF4-FFF2-40B4-BE49-F238E27FC236}">
                <a16:creationId xmlns:a16="http://schemas.microsoft.com/office/drawing/2014/main" id="{C3FD1352-EE18-43D9-9F76-391306670285}"/>
              </a:ext>
            </a:extLst>
          </p:cNvPr>
          <p:cNvSpPr/>
          <p:nvPr/>
        </p:nvSpPr>
        <p:spPr>
          <a:xfrm>
            <a:off x="2306320" y="4890168"/>
            <a:ext cx="1361440" cy="65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  <a:latin typeface="JetBrains Mono Medium" panose="02000009000000000000" pitchFamily="49" charset="0"/>
                <a:cs typeface="JetBrains Mono Medium" panose="02000009000000000000" pitchFamily="49" charset="0"/>
              </a:rPr>
              <a:t>Guard Page</a:t>
            </a:r>
            <a:endParaRPr lang="zh-CN" altLang="en-US" sz="1400" dirty="0">
              <a:solidFill>
                <a:schemeClr val="tx1"/>
              </a:solidFill>
              <a:latin typeface="JetBrains Mono Medium" panose="02000009000000000000" pitchFamily="49" charset="0"/>
              <a:cs typeface="JetBrains Mono Medium" panose="02000009000000000000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CDB3180A-29A2-4371-9380-F265ACF8E053}"/>
                  </a:ext>
                </a:extLst>
              </p:cNvPr>
              <p:cNvSpPr/>
              <p:nvPr/>
            </p:nvSpPr>
            <p:spPr>
              <a:xfrm>
                <a:off x="2306320" y="5541797"/>
                <a:ext cx="1361440" cy="792000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JetBrains Mono Medium" panose="02000009000000000000" pitchFamily="49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altLang="zh-CN" sz="1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JetBrains Mono Medium" panose="02000009000000000000" pitchFamily="49" charset="0"/>
                            </a:rPr>
                            <m:t>App</m:t>
                          </m:r>
                        </m:e>
                        <m:sub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JetBrains Mono Medium" panose="02000009000000000000" pitchFamily="49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zh-CN" sz="1400" dirty="0">
                  <a:solidFill>
                    <a:schemeClr val="tx1"/>
                  </a:solidFill>
                  <a:latin typeface="JetBrains Mono Medium" panose="02000009000000000000" pitchFamily="49" charset="0"/>
                  <a:cs typeface="JetBrains Mono Medium" panose="02000009000000000000" pitchFamily="49" charset="0"/>
                </a:endParaRPr>
              </a:p>
              <a:p>
                <a:pPr algn="ctr"/>
                <a:r>
                  <a:rPr lang="en-US" altLang="zh-CN" sz="1400" dirty="0">
                    <a:solidFill>
                      <a:schemeClr val="tx1"/>
                    </a:solidFill>
                    <a:latin typeface="JetBrains Mono Medium" panose="02000009000000000000" pitchFamily="49" charset="0"/>
                    <a:cs typeface="JetBrains Mono Medium" panose="02000009000000000000" pitchFamily="49" charset="0"/>
                  </a:rPr>
                  <a:t>Kernel</a:t>
                </a:r>
              </a:p>
              <a:p>
                <a:pPr algn="ctr"/>
                <a:r>
                  <a:rPr lang="en-US" altLang="zh-CN" sz="1400" dirty="0">
                    <a:solidFill>
                      <a:schemeClr val="tx1"/>
                    </a:solidFill>
                    <a:latin typeface="JetBrains Mono Medium" panose="02000009000000000000" pitchFamily="49" charset="0"/>
                    <a:cs typeface="JetBrains Mono Medium" panose="02000009000000000000" pitchFamily="49" charset="0"/>
                  </a:rPr>
                  <a:t>Stack</a:t>
                </a:r>
              </a:p>
            </p:txBody>
          </p:sp>
        </mc:Choice>
        <mc:Fallback xmlns=""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CDB3180A-29A2-4371-9380-F265ACF8E0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6320" y="5541797"/>
                <a:ext cx="1361440" cy="792000"/>
              </a:xfrm>
              <a:prstGeom prst="rect">
                <a:avLst/>
              </a:prstGeom>
              <a:blipFill>
                <a:blip r:embed="rId11"/>
                <a:stretch>
                  <a:fillRect b="-378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8E28E7AB-42ED-4C3A-AA04-071FC4FFAA0E}"/>
                  </a:ext>
                </a:extLst>
              </p:cNvPr>
              <p:cNvSpPr txBox="1"/>
              <p:nvPr/>
            </p:nvSpPr>
            <p:spPr>
              <a:xfrm>
                <a:off x="3571240" y="5354661"/>
                <a:ext cx="45161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64</m:t>
                          </m:r>
                        </m:sup>
                      </m:sSup>
                      <m:r>
                        <m:rPr>
                          <m:nor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m:rPr>
                              <m:nor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KiB</m:t>
                          </m:r>
                          <m:r>
                            <m:rPr>
                              <m:nor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nor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KERNEL</m:t>
                          </m:r>
                          <m:r>
                            <m:rPr>
                              <m:nor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m:rPr>
                              <m:nor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STACK</m:t>
                          </m:r>
                          <m:r>
                            <m:rPr>
                              <m:nor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m:rPr>
                              <m:nor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SIZE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8E28E7AB-42ED-4C3A-AA04-071FC4FFAA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1240" y="5354661"/>
                <a:ext cx="4516120" cy="369332"/>
              </a:xfrm>
              <a:prstGeom prst="rect">
                <a:avLst/>
              </a:prstGeom>
              <a:blipFill>
                <a:blip r:embed="rId12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400CACA0-153E-4A8F-88DE-6FD3B3969A1C}"/>
                  </a:ext>
                </a:extLst>
              </p:cNvPr>
              <p:cNvSpPr txBox="1"/>
              <p:nvPr/>
            </p:nvSpPr>
            <p:spPr>
              <a:xfrm>
                <a:off x="716280" y="3728058"/>
                <a:ext cx="13106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m:rPr>
                          <m:nor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KiB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400CACA0-153E-4A8F-88DE-6FD3B3969A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280" y="3728058"/>
                <a:ext cx="1310640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FD935F58-239D-4422-AFE4-64C1AEA40496}"/>
                  </a:ext>
                </a:extLst>
              </p:cNvPr>
              <p:cNvSpPr txBox="1"/>
              <p:nvPr/>
            </p:nvSpPr>
            <p:spPr>
              <a:xfrm>
                <a:off x="716280" y="5031316"/>
                <a:ext cx="13106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m:rPr>
                          <m:nor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KiB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FD935F58-239D-4422-AFE4-64C1AEA404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280" y="5031316"/>
                <a:ext cx="1310640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DD3586A6-5C9A-4135-8E76-3CBF18A4B6E1}"/>
                  </a:ext>
                </a:extLst>
              </p:cNvPr>
              <p:cNvSpPr txBox="1"/>
              <p:nvPr/>
            </p:nvSpPr>
            <p:spPr>
              <a:xfrm>
                <a:off x="48260" y="5753131"/>
                <a:ext cx="14122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KERNEL</m:t>
                      </m:r>
                      <m:r>
                        <m:rPr>
                          <m:nor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m:rPr>
                          <m:nor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STACK</m:t>
                      </m:r>
                      <m:r>
                        <m:rPr>
                          <m:nor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m:rPr>
                          <m:nor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SIZE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DD3586A6-5C9A-4135-8E76-3CBF18A4B6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60" y="5753131"/>
                <a:ext cx="1412240" cy="369332"/>
              </a:xfrm>
              <a:prstGeom prst="rect">
                <a:avLst/>
              </a:prstGeom>
              <a:blipFill>
                <a:blip r:embed="rId15"/>
                <a:stretch>
                  <a:fillRect l="-431" r="-62069" b="-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文本框 30">
            <a:extLst>
              <a:ext uri="{FF2B5EF4-FFF2-40B4-BE49-F238E27FC236}">
                <a16:creationId xmlns:a16="http://schemas.microsoft.com/office/drawing/2014/main" id="{024026D5-3CD7-433D-8D2A-180CBFAA5B86}"/>
              </a:ext>
            </a:extLst>
          </p:cNvPr>
          <p:cNvSpPr txBox="1"/>
          <p:nvPr/>
        </p:nvSpPr>
        <p:spPr>
          <a:xfrm>
            <a:off x="3789680" y="856188"/>
            <a:ext cx="1965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JetBrains Mono Medium" panose="02000009000000000000" pitchFamily="49" charset="0"/>
                <a:cs typeface="JetBrains Mono Medium" panose="02000009000000000000" pitchFamily="49" charset="0"/>
              </a:rPr>
              <a:t>Linear,-r-x</a:t>
            </a:r>
            <a:endParaRPr lang="zh-CN" altLang="en-US" sz="1600" dirty="0">
              <a:latin typeface="JetBrains Mono Medium" panose="02000009000000000000" pitchFamily="49" charset="0"/>
              <a:cs typeface="JetBrains Mono Medium" panose="02000009000000000000" pitchFamily="49" charset="0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982D3B65-301C-4EC9-85C7-DE57D58A14EF}"/>
              </a:ext>
            </a:extLst>
          </p:cNvPr>
          <p:cNvSpPr txBox="1"/>
          <p:nvPr/>
        </p:nvSpPr>
        <p:spPr>
          <a:xfrm>
            <a:off x="3784600" y="1578004"/>
            <a:ext cx="1965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JetBrains Mono Medium" panose="02000009000000000000" pitchFamily="49" charset="0"/>
                <a:cs typeface="JetBrains Mono Medium" panose="02000009000000000000" pitchFamily="49" charset="0"/>
              </a:rPr>
              <a:t>Framed,-rw-</a:t>
            </a:r>
            <a:endParaRPr lang="zh-CN" altLang="en-US" sz="1600" dirty="0">
              <a:latin typeface="JetBrains Mono Medium" panose="02000009000000000000" pitchFamily="49" charset="0"/>
              <a:cs typeface="JetBrains Mono Medium" panose="02000009000000000000" pitchFamily="49" charset="0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1A3849DD-9134-4517-8AFB-C8461AD297D5}"/>
              </a:ext>
            </a:extLst>
          </p:cNvPr>
          <p:cNvSpPr txBox="1"/>
          <p:nvPr/>
        </p:nvSpPr>
        <p:spPr>
          <a:xfrm>
            <a:off x="3804920" y="3021633"/>
            <a:ext cx="1965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JetBrains Mono Medium" panose="02000009000000000000" pitchFamily="49" charset="0"/>
                <a:cs typeface="JetBrains Mono Medium" panose="02000009000000000000" pitchFamily="49" charset="0"/>
              </a:rPr>
              <a:t>Framed,-rw-</a:t>
            </a:r>
            <a:endParaRPr lang="zh-CN" altLang="en-US" sz="1600" dirty="0">
              <a:latin typeface="JetBrains Mono Medium" panose="02000009000000000000" pitchFamily="49" charset="0"/>
              <a:cs typeface="JetBrains Mono Medium" panose="02000009000000000000" pitchFamily="49" charset="0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6F3A96D0-06D5-4BDA-B5C5-63C378AE0C02}"/>
              </a:ext>
            </a:extLst>
          </p:cNvPr>
          <p:cNvSpPr txBox="1"/>
          <p:nvPr/>
        </p:nvSpPr>
        <p:spPr>
          <a:xfrm>
            <a:off x="3810000" y="5768520"/>
            <a:ext cx="19659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JetBrains Mono Medium" panose="02000009000000000000" pitchFamily="49" charset="0"/>
                <a:cs typeface="JetBrains Mono Medium" panose="02000009000000000000" pitchFamily="49" charset="0"/>
              </a:rPr>
              <a:t>Framed,-rw-</a:t>
            </a:r>
            <a:endParaRPr lang="zh-CN" altLang="en-US" sz="1600" dirty="0">
              <a:latin typeface="JetBrains Mono Medium" panose="02000009000000000000" pitchFamily="49" charset="0"/>
              <a:cs typeface="JetBrains Mono Medium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3685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4833</TotalTime>
  <Words>588</Words>
  <Application>Microsoft Office PowerPoint</Application>
  <PresentationFormat>宽屏</PresentationFormat>
  <Paragraphs>309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等线</vt:lpstr>
      <vt:lpstr>等线 Light</vt:lpstr>
      <vt:lpstr>Arial</vt:lpstr>
      <vt:lpstr>Cambria Math</vt:lpstr>
      <vt:lpstr>JetBrains Mono ExtraBold</vt:lpstr>
      <vt:lpstr>JetBrains Mono Light</vt:lpstr>
      <vt:lpstr>JetBrains Mono Medium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yifan wu</dc:creator>
  <cp:lastModifiedBy>yifan wu</cp:lastModifiedBy>
  <cp:revision>73</cp:revision>
  <dcterms:created xsi:type="dcterms:W3CDTF">2021-01-12T16:57:29Z</dcterms:created>
  <dcterms:modified xsi:type="dcterms:W3CDTF">2021-01-26T04:50:06Z</dcterms:modified>
</cp:coreProperties>
</file>