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4" r:id="rId4"/>
    <p:sldId id="265" r:id="rId5"/>
    <p:sldId id="269" r:id="rId6"/>
    <p:sldId id="283" r:id="rId7"/>
    <p:sldId id="266" r:id="rId8"/>
    <p:sldId id="267" r:id="rId9"/>
    <p:sldId id="268" r:id="rId10"/>
    <p:sldId id="284" r:id="rId11"/>
    <p:sldId id="270" r:id="rId12"/>
    <p:sldId id="271" r:id="rId13"/>
    <p:sldId id="273" r:id="rId14"/>
    <p:sldId id="275" r:id="rId15"/>
    <p:sldId id="276" r:id="rId16"/>
    <p:sldId id="258" r:id="rId17"/>
    <p:sldId id="277" r:id="rId18"/>
    <p:sldId id="282" r:id="rId19"/>
    <p:sldId id="259" r:id="rId20"/>
    <p:sldId id="264" r:id="rId21"/>
    <p:sldId id="287" r:id="rId22"/>
    <p:sldId id="285" r:id="rId23"/>
    <p:sldId id="280" r:id="rId24"/>
    <p:sldId id="278" r:id="rId25"/>
    <p:sldId id="279" r:id="rId26"/>
    <p:sldId id="286" r:id="rId27"/>
    <p:sldId id="281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27"/>
    <a:srgbClr val="8C1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77" d="100"/>
          <a:sy n="77" d="100"/>
        </p:scale>
        <p:origin x="97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DACB3A-E44B-4A02-A0E8-381481A06307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B00E29-37D6-4E11-BCB9-E450540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aulrichmond.shef.ac.uk/teaching/NVIDIA/rabat/FLAMEGPU_Tutorial.pdf" TargetMode="External"/><Relationship Id="rId2" Type="http://schemas.openxmlformats.org/officeDocument/2006/relationships/hyperlink" Target="https://www.anylogic.com/use-of-simulation/agent-based-model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cl.northwestern.edu/netlogo/docs/" TargetMode="External"/><Relationship Id="rId4" Type="http://schemas.openxmlformats.org/officeDocument/2006/relationships/hyperlink" Target="http://docs.flamegpu.com/en/master/flamegpu/introduc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res.research.asu.edu/research-computing/get-started/create-an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EBBC-9031-42E5-BAA9-4AE061B41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28979"/>
            <a:ext cx="8991600" cy="2000042"/>
          </a:xfrm>
          <a:solidFill>
            <a:srgbClr val="FFC627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Accelerating 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Agent-Based Modelling 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Agave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6D295-64D3-4076-BD33-B5CA71483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711148"/>
            <a:ext cx="6801612" cy="11013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Vincent Li</a:t>
            </a:r>
          </a:p>
        </p:txBody>
      </p:sp>
    </p:spTree>
    <p:extLst>
      <p:ext uri="{BB962C8B-B14F-4D97-AF65-F5344CB8AC3E}">
        <p14:creationId xmlns:p14="http://schemas.microsoft.com/office/powerpoint/2010/main" val="3103004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056-2DCA-454B-83D9-737E7939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vs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Silly Metaphor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91E410-F1F9-4FB5-88C7-C22A0E71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11" y="1940706"/>
            <a:ext cx="1301472" cy="1746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4174E-6317-46CD-8643-C6D7BC83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0" y="1940706"/>
            <a:ext cx="1746819" cy="174681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2B5FBA-1EF3-4246-A8F2-30B52EC07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687525"/>
            <a:ext cx="3864864" cy="24300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given command-by-command by user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probably simple enough to remember and type out every time you run them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view GUI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CA4259-05F7-4A84-933D-9F90F2DDE5BB}"/>
              </a:ext>
            </a:extLst>
          </p:cNvPr>
          <p:cNvSpPr txBox="1">
            <a:spLocks/>
          </p:cNvSpPr>
          <p:nvPr/>
        </p:nvSpPr>
        <p:spPr>
          <a:xfrm>
            <a:off x="6096000" y="3687525"/>
            <a:ext cx="3864864" cy="2430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given all-together through a script via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sbatchname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job can be more complicated since you’re not typing them out every time you run it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view GUI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an email notification for job status</a:t>
            </a:r>
          </a:p>
        </p:txBody>
      </p:sp>
    </p:spTree>
    <p:extLst>
      <p:ext uri="{BB962C8B-B14F-4D97-AF65-F5344CB8AC3E}">
        <p14:creationId xmlns:p14="http://schemas.microsoft.com/office/powerpoint/2010/main" val="389948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056-2DCA-454B-83D9-737E7939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Mode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BC12-F49B-407D-A106-B2F7480B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0726"/>
            <a:ext cx="7729728" cy="4516017"/>
          </a:xfrm>
        </p:spPr>
        <p:txBody>
          <a:bodyPr lIns="0" rIns="0">
            <a:noAutofit/>
          </a:bodyPr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[user@agave1:~/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Flocking_1024.out  Flocking_256.out   Flocking_512.out 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Flocking.nlogo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~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Flocking_2048.out  Flocking_4096.out 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Flocking.nlogo</a:t>
            </a:r>
            <a:endParaRPr lang="en-US" sz="1200" b="1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[userl@agave1:~/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interactive –p debug –n 2 –N 1 –t 0-00:10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Waiting for JOBID 1746533 to start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[user@cg17-8:~/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module purge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[user@cg17-8:~/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module load </a:t>
            </a:r>
            <a:r>
              <a:rPr lang="en-US" sz="1200" b="1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/6.0.4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[user@cg17-8:~/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module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Currently Loaded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Modulefiles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 1) java/latest     2)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/6.0.4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[user@cg17-8:~/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netlogo-headless.sh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200" b="1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--model </a:t>
            </a:r>
            <a:r>
              <a:rPr lang="en-US" sz="1200" b="1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Flocking.nlogo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200" b="1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--experiment 256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200" b="1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--table results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[user@cg17-8:~/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Flocking_1024.out  Flocking_256.out   Flocking_512.out 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Flocking.nlogo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~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Flocking_2048.out  Flocking_4096.out 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Flocking.nlogo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results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[user@cg17-8:~/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exit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exit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[screen is terminating]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Connection to cg17-8.agave.rc.asu.edu closed.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[user@agave1:~/</a:t>
            </a:r>
            <a:r>
              <a:rPr lang="en-US" sz="1200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NetLogoFiles</a:t>
            </a:r>
            <a:r>
              <a:rPr lang="en-US" sz="12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/Flocking]$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8A5D2-34D4-4EC5-AC59-7385CAD467B8}"/>
              </a:ext>
            </a:extLst>
          </p:cNvPr>
          <p:cNvSpPr txBox="1">
            <a:spLocks/>
          </p:cNvSpPr>
          <p:nvPr/>
        </p:nvSpPr>
        <p:spPr>
          <a:xfrm>
            <a:off x="2231136" y="1700784"/>
            <a:ext cx="7729728" cy="379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commands for running a NetLogo model on CPU’s in “headless” mode</a:t>
            </a:r>
          </a:p>
        </p:txBody>
      </p:sp>
    </p:spTree>
    <p:extLst>
      <p:ext uri="{BB962C8B-B14F-4D97-AF65-F5344CB8AC3E}">
        <p14:creationId xmlns:p14="http://schemas.microsoft.com/office/powerpoint/2010/main" val="232033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056-2DCA-454B-83D9-737E7939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8A27F3-F84E-4B13-8C10-BE972201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2001329"/>
            <a:ext cx="4870579" cy="4344607"/>
          </a:xfrm>
        </p:spPr>
        <p:txBody>
          <a:bodyPr lIns="0" rIns="0">
            <a:normAutofit/>
          </a:bodyPr>
          <a:lstStyle/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#!/bin/bash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B0F0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output and error file names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-o Boids_2D_exe.out</a:t>
            </a:r>
            <a:endParaRPr lang="en-US" sz="1400" dirty="0">
              <a:solidFill>
                <a:srgbClr val="0070C0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-e Boids_2D_exe.err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email notification for start, stop, fail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--mail-type=ALL 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--mail-user=user@asu.edu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B0F0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--</a:t>
            </a:r>
            <a:r>
              <a:rPr lang="en-US" sz="1400" b="1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gres</a:t>
            </a: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=gpu:4    	</a:t>
            </a: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request # of GPUs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B0F0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##SBATCH -p physicsgpu1 	</a:t>
            </a: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GTX1080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-p cidsegpu1    	</a:t>
            </a: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V100 16Gb RAM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##SBATCH -p rcgpu1      	</a:t>
            </a: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V100 32Gb RAM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-q wildfire	</a:t>
            </a: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wildfire QOS queue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0070C0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#SBATCH -t 0-00:15	</a:t>
            </a:r>
            <a:r>
              <a:rPr lang="en-US" sz="1400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wall time (D-HH:MM)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rgbClr val="0070C0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38DB06-2919-45B1-813B-A3745E9B5B79}"/>
              </a:ext>
            </a:extLst>
          </p:cNvPr>
          <p:cNvSpPr txBox="1">
            <a:spLocks/>
          </p:cNvSpPr>
          <p:nvPr/>
        </p:nvSpPr>
        <p:spPr>
          <a:xfrm>
            <a:off x="2231136" y="1700785"/>
            <a:ext cx="7729728" cy="300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for running 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on GPU’s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961061-08A5-43F8-A136-F164406D1EFE}"/>
              </a:ext>
            </a:extLst>
          </p:cNvPr>
          <p:cNvSpPr txBox="1">
            <a:spLocks/>
          </p:cNvSpPr>
          <p:nvPr/>
        </p:nvSpPr>
        <p:spPr>
          <a:xfrm>
            <a:off x="5318449" y="2001328"/>
            <a:ext cx="6425681" cy="43446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module purge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module load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cuda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/9.2.148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module load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/1.5.0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/1.5.0/ copied into home directory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EXECUTABLE_PATH=~/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FlameGPUFiles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/Boids_2D/Boids_2D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EXECUTABLE=~/1.5.0/bin/linux-x64/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Release_Console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/Boids_2D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INPUT_PATH=~/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FlameGPUFiles</a:t>
            </a: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/Boids_2D/iterations/0.xml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NUM_ITERATIONS=200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OUTPUT_FREQ=5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cd $EXECUTABLE_PATH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make clean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make console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for counter in {1..1}	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# counter to repeat runs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do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    $EXECUTABLE $INPUT_PATH $NUM_ITERATIONS 0 $OUTPUT_F</a:t>
            </a:r>
          </a:p>
          <a:p>
            <a:pPr marL="228600" lvl="1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30114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056-2DCA-454B-83D9-737E7939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 / Commands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C3AC97-EA88-4650-8482-FCCFC77B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0784"/>
            <a:ext cx="7729728" cy="40392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basic commands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Submitting a job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&lt;filename&gt;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status of jobs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-u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asurite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Canceling a running or queued job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scancel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jobID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info can be found on the Agave Cluster documentation page</a:t>
            </a:r>
          </a:p>
        </p:txBody>
      </p:sp>
    </p:spTree>
    <p:extLst>
      <p:ext uri="{BB962C8B-B14F-4D97-AF65-F5344CB8AC3E}">
        <p14:creationId xmlns:p14="http://schemas.microsoft.com/office/powerpoint/2010/main" val="278243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3DE-BD7C-40BA-88F7-2B6005B5DF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 ABM Packages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NetLogo, </a:t>
            </a:r>
            <a:r>
              <a:rPr lang="en-US" sz="2400" dirty="0" err="1">
                <a:solidFill>
                  <a:schemeClr val="bg1"/>
                </a:solidFill>
              </a:rPr>
              <a:t>FlameGPU</a:t>
            </a:r>
            <a:r>
              <a:rPr lang="en-US" sz="2400" dirty="0">
                <a:solidFill>
                  <a:schemeClr val="bg1"/>
                </a:solidFill>
              </a:rPr>
              <a:t>, Mesa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3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5DDB-8ACA-4026-9AFE-53A0B6A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6158-0024-47C1-83B0-7BA0671A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1700784"/>
            <a:ext cx="4435882" cy="42710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use (very subjective)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and code only (faster w/o GUI / viz)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Easiest – hardest to use/learn</a:t>
            </a:r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Mesa	(Python)</a:t>
            </a:r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NetLogo 	(Logo-style and some XML)</a:t>
            </a:r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(a lot of C and XML)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times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Fastest – slowest</a:t>
            </a:r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(GPU)</a:t>
            </a:r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NetLogo	(CPU)</a:t>
            </a:r>
          </a:p>
          <a:p>
            <a:pPr marL="5715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Mesa	(CPU)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8D1119-7EEC-4463-846C-8DF4E016F3C9}"/>
              </a:ext>
            </a:extLst>
          </p:cNvPr>
          <p:cNvSpPr txBox="1">
            <a:spLocks/>
          </p:cNvSpPr>
          <p:nvPr/>
        </p:nvSpPr>
        <p:spPr>
          <a:xfrm>
            <a:off x="7453459" y="1842856"/>
            <a:ext cx="1722501" cy="1941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900" dirty="0"/>
              <a:t>Ease of Use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Mesa: </a:t>
            </a:r>
            <a:r>
              <a:rPr lang="en-US" sz="3000" b="1" dirty="0"/>
              <a:t>😊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NetLogo: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😐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😵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097A65-6FCE-49C4-B3C4-00124672ECF8}"/>
              </a:ext>
            </a:extLst>
          </p:cNvPr>
          <p:cNvSpPr txBox="1">
            <a:spLocks/>
          </p:cNvSpPr>
          <p:nvPr/>
        </p:nvSpPr>
        <p:spPr>
          <a:xfrm>
            <a:off x="7451923" y="3888063"/>
            <a:ext cx="1724037" cy="1941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/>
              <a:t>Run Times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🛵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NetLogo: </a:t>
            </a:r>
            <a:r>
              <a:rPr lang="en-US" sz="2800" dirty="0"/>
              <a:t>🛩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/>
              <a:t>🚀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1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5DDB-8ACA-4026-9AFE-53A0B6A2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6158-0024-47C1-83B0-7BA0671A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0784"/>
            <a:ext cx="5209525" cy="4039243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application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in Java (better for CPU)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Headless mode runs models without the GUI in command line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BehaviorSpace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experiments automatically run in parallel if there are multiple CPU’s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sweeping, defined output file values and format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library includes numerous examples which can be modified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75282F-260A-42F6-BB8D-8768D7C0A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61" y="3429000"/>
            <a:ext cx="2520203" cy="23236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D2FBD58-9081-4C0C-96E5-F94FC078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15" y="1852845"/>
            <a:ext cx="1424093" cy="14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22D-D3FB-44A3-8480-F4408A7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NetLogo: I/O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B0F8-88A5-4EB8-86B2-BEE8BBA1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0784"/>
            <a:ext cx="7729728" cy="40392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types: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 model file in Logo-style syntax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and exit functions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variables and functions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specifying buttons, switches, model parameters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XML-formatted experiment setups inside the model file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created through the application’s UI or manually written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types: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headless mode: CSV spreadsheet or table showing specified output data from all iterations</a:t>
            </a:r>
          </a:p>
        </p:txBody>
      </p:sp>
    </p:spTree>
    <p:extLst>
      <p:ext uri="{BB962C8B-B14F-4D97-AF65-F5344CB8AC3E}">
        <p14:creationId xmlns:p14="http://schemas.microsoft.com/office/powerpoint/2010/main" val="142200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22D-D3FB-44A3-8480-F4408A7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NetLogo: On Agave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B0F8-88A5-4EB8-86B2-BEE8BBA1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1" y="1700784"/>
            <a:ext cx="4355689" cy="40392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commands: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interactive </a:t>
            </a:r>
            <a:r>
              <a:rPr lang="fr-FR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-p &lt;PARTITION&gt; -t &lt;DS-HR:MN&gt;</a:t>
            </a:r>
            <a:r>
              <a:rPr lang="fr-FR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-q &lt;QOS&gt;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just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interactive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Optional: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-n &lt;cores&gt;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-N &lt;nodes&gt;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load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netlogo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/6.0.4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{Load NetLogo}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recent version that can be run on the cluster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NetLogo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{Open the NetLogo}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use the headless commands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EA8A85-573B-4DCC-839D-4D23A601C6C2}"/>
              </a:ext>
            </a:extLst>
          </p:cNvPr>
          <p:cNvSpPr txBox="1">
            <a:spLocks/>
          </p:cNvSpPr>
          <p:nvPr/>
        </p:nvSpPr>
        <p:spPr>
          <a:xfrm>
            <a:off x="6096001" y="1700783"/>
            <a:ext cx="4355686" cy="40392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lines: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#SBATCH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lines (same details from interactive plus more)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load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netlogo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/6.0.4	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{Load NetLogo 6.0.4}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 headless commands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sbatch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&lt;job script name&gt;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 can be more complex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4E648A-0B73-43BA-A02A-83201606D232}"/>
              </a:ext>
            </a:extLst>
          </p:cNvPr>
          <p:cNvSpPr txBox="1">
            <a:spLocks/>
          </p:cNvSpPr>
          <p:nvPr/>
        </p:nvSpPr>
        <p:spPr>
          <a:xfrm>
            <a:off x="4163567" y="5740026"/>
            <a:ext cx="3864864" cy="432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NoMachine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09C-5D39-4C87-A492-17E6794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C117-9C6F-452B-AC43-2FDC4657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0784"/>
            <a:ext cx="5602679" cy="449529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Visual Studio or Linux console (to use on Agave)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GPU-based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Parallelized CUDA code and executable created from user-written XML and C files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does not need to know how to program in CUDA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Really fast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and visualization modes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and 3D models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visualization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examples which can be copied and modified (recommended)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C5E697-9697-475C-AA52-0796E3C2B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7" r="21702"/>
          <a:stretch/>
        </p:blipFill>
        <p:spPr>
          <a:xfrm>
            <a:off x="7833815" y="2439156"/>
            <a:ext cx="2127049" cy="7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7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8046-3C34-4225-8C0F-A7B41624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4D5-BA12-4636-8D7D-8EDA4038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1712334"/>
            <a:ext cx="7729728" cy="451118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Agave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 account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in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commands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Transferring files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packages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jobs on the cluster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mode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Workload Manager /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 packages on the cluster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</a:t>
            </a:r>
          </a:p>
        </p:txBody>
      </p:sp>
    </p:spTree>
    <p:extLst>
      <p:ext uri="{BB962C8B-B14F-4D97-AF65-F5344CB8AC3E}">
        <p14:creationId xmlns:p14="http://schemas.microsoft.com/office/powerpoint/2010/main" val="30430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3C4-4732-4CA9-B390-DDDBDFD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FLAMEGPU: I/O Types (P1)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3326-6D2E-4290-AED6-A65DE225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0784"/>
            <a:ext cx="7729728" cy="464515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XML model file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XMLModelFile.xml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constants 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names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graph data structures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variables, functions, and states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 discrete (cellular automata) or continuous (3D or abstract)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size: max number of instances 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(communication between agents)</a:t>
            </a:r>
          </a:p>
          <a:p>
            <a:pPr lvl="3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name, variables, partitioning type, buffer size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dependencies</a:t>
            </a:r>
          </a:p>
        </p:txBody>
      </p:sp>
    </p:spTree>
    <p:extLst>
      <p:ext uri="{BB962C8B-B14F-4D97-AF65-F5344CB8AC3E}">
        <p14:creationId xmlns:p14="http://schemas.microsoft.com/office/powerpoint/2010/main" val="74887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3C4-4732-4CA9-B390-DDDBDFD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FLAMEGPU: I/O Types (P2)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4B79A2-A740-4562-A05C-B32B9635347C}"/>
              </a:ext>
            </a:extLst>
          </p:cNvPr>
          <p:cNvSpPr txBox="1">
            <a:spLocks/>
          </p:cNvSpPr>
          <p:nvPr/>
        </p:nvSpPr>
        <p:spPr>
          <a:xfrm>
            <a:off x="2231137" y="1700783"/>
            <a:ext cx="7729727" cy="464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C function file 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functions.c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function definitions</a:t>
            </a:r>
          </a:p>
          <a:p>
            <a:pPr lvl="1"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Initial states file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0.xml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environmental constants from model file, initial config of agents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per combination of inputs (no parameter sweeping)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program to write one with random agents</a:t>
            </a:r>
          </a:p>
          <a:p>
            <a:pPr lvl="1"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XML output files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itno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&gt;.xml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format as the initial states file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1 or 5 iterations, or none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parse to analyze data</a:t>
            </a:r>
          </a:p>
        </p:txBody>
      </p:sp>
    </p:spTree>
    <p:extLst>
      <p:ext uri="{BB962C8B-B14F-4D97-AF65-F5344CB8AC3E}">
        <p14:creationId xmlns:p14="http://schemas.microsoft.com/office/powerpoint/2010/main" val="208890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3C4-4732-4CA9-B390-DDDBDFD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FLAMEGPU: Setup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3326-6D2E-4290-AED6-A65DE225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27" y="1700784"/>
            <a:ext cx="8976850" cy="438538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XMLModelFile.xml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functions.c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Makefile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visualization files if needed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the paths specified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Makefile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correct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to copy one from one of the examples</a:t>
            </a: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python tools/new_example.py –base &lt;Example&gt;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NewExample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the necessary directories and files for model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NewExample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57200" lvl="2" indent="0">
              <a:spcBef>
                <a:spcPts val="600"/>
              </a:spcBef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0.xml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separate program in your preferred scripting language for this purpose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script that takes in dimensions of a grid to create agents for a cellular automata.  Agent traits will be randomly determined.  Loops with print statements to a file.</a:t>
            </a:r>
          </a:p>
          <a:p>
            <a:pPr marL="5715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spcBef>
                <a:spcPts val="600"/>
              </a:spcBef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2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09C-5D39-4C87-A492-17E6794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 Agave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C117-9C6F-452B-AC43-2FDC4657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1700785"/>
            <a:ext cx="4601498" cy="191016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commands: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interactive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–p &lt;GPU partition&gt;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en-US" b="1" u="sng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gres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b="1" u="sng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gpu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:&lt;Num of GPU’s&gt;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-t &lt;DY-HR:MN&gt;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-q &lt;QOS&gt;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AEED8-F914-4D65-88DF-FE7DA353C5F3}"/>
              </a:ext>
            </a:extLst>
          </p:cNvPr>
          <p:cNvSpPr txBox="1">
            <a:spLocks/>
          </p:cNvSpPr>
          <p:nvPr/>
        </p:nvSpPr>
        <p:spPr>
          <a:xfrm>
            <a:off x="6096000" y="1700785"/>
            <a:ext cx="4601494" cy="19101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(recommended)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lines: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#SBATCH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en-US" b="1" u="sng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gres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b="1" u="sng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gpu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:&lt;Num of GPU’s&gt;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#SBATCH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-p &lt;GPU partition&gt;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#SBATCH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-q &lt;QOS&gt;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#SBATCH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-t &lt;DAYS-HRS:MIN&gt;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9999-EAC2-4D12-99B1-E4097B444214}"/>
              </a:ext>
            </a:extLst>
          </p:cNvPr>
          <p:cNvSpPr txBox="1">
            <a:spLocks/>
          </p:cNvSpPr>
          <p:nvPr/>
        </p:nvSpPr>
        <p:spPr>
          <a:xfrm>
            <a:off x="1494503" y="3610947"/>
            <a:ext cx="9202991" cy="30977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load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cuda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/9.2.148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{load CUDA}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load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flamegpu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/1.5.0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make clean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FlameGPU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console mode command: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make console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command}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&lt;path to executable&gt;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&lt;path to 0.xml&gt;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&lt;num of iterations&gt;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&lt;output frequency&gt;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 device ID: keep as 0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frequency: 0, 1, or 5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Inputted paths can be long.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with Bash variables recommended for this</a:t>
            </a:r>
          </a:p>
        </p:txBody>
      </p:sp>
    </p:spTree>
    <p:extLst>
      <p:ext uri="{BB962C8B-B14F-4D97-AF65-F5344CB8AC3E}">
        <p14:creationId xmlns:p14="http://schemas.microsoft.com/office/powerpoint/2010/main" val="290340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09C-5D39-4C87-A492-17E6794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C117-9C6F-452B-AC43-2FDC4657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55" y="1700784"/>
            <a:ext cx="7308700" cy="4645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Meant to be the Python version of NetLogo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take advantage of Anaconda, panda frames, other helpful Python libraries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Outputting graphs/plots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for CPU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on GPU isn’t that much faster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Browser-based UI that looks/works very similar to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NetLogo’s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program custom UI elements with JavaScript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use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NoMachine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see graphs/plots/UI if using a Windows machine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Haven’t seen 3D models yet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running allowed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2832E-FBB3-428A-8491-2DC6750E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55" y="1826023"/>
            <a:ext cx="2289390" cy="21813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2384C-BA25-4EE7-BFEB-71AC4BED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55" y="4238428"/>
            <a:ext cx="2289390" cy="18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90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09C-5D39-4C87-A492-17E6794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Mesa: I/O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C117-9C6F-452B-AC43-2FDC4657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0784"/>
            <a:ext cx="7729728" cy="452273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Python Model file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Mesa’s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Model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as a child class, and add agent-specific variables and functions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functions and a step function</a:t>
            </a:r>
          </a:p>
          <a:p>
            <a:pPr marL="228600" lvl="1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Python Agents file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Mesa’s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as a child class, and add agent-specific variables and functions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functions and a step function</a:t>
            </a:r>
          </a:p>
          <a:p>
            <a:pPr marL="228600" lvl="1" indent="0">
              <a:lnSpc>
                <a:spcPct val="11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Python UI file (optional)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Server.py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&lt;model&gt;_Viz.py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Python graphs/plots, pandas tools,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8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09C-5D39-4C87-A492-17E6794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C117-9C6F-452B-AC43-2FDC4657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88" y="1700784"/>
            <a:ext cx="8938726" cy="456005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the Python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Mesa’s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Model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 (inheritance), and add model-specific variables and functions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using visualization, write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server.py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&lt;model name&gt;_Viz.py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the model but invokes UI stuff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Recommended: write a Python script that instantiates, runs, and collects data from the model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can be more complex while being easy to manage change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Won’t have to type the same commands repeatedly in the Python console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simply 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python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scriptname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or in interactive mode</a:t>
            </a:r>
          </a:p>
        </p:txBody>
      </p:sp>
    </p:spTree>
    <p:extLst>
      <p:ext uri="{BB962C8B-B14F-4D97-AF65-F5344CB8AC3E}">
        <p14:creationId xmlns:p14="http://schemas.microsoft.com/office/powerpoint/2010/main" val="313327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709C-5D39-4C87-A492-17E6794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Mesa: On Agave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C117-9C6F-452B-AC43-2FDC4657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63" y="1700785"/>
            <a:ext cx="4369837" cy="172821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commands: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interactive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-p &lt;PARTITION&gt;     -t &lt;DAYS-HRS:MIN&gt;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-q &lt;QOS&gt;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just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interactive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4F5F57-F31E-434F-A276-FB28D8F57AE1}"/>
              </a:ext>
            </a:extLst>
          </p:cNvPr>
          <p:cNvSpPr txBox="1">
            <a:spLocks/>
          </p:cNvSpPr>
          <p:nvPr/>
        </p:nvSpPr>
        <p:spPr>
          <a:xfrm>
            <a:off x="6096000" y="1700783"/>
            <a:ext cx="4369836" cy="172821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lines: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#SBATCH lines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ones for a NetLogo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2F56C-D25E-4A49-9604-860BDB9856A7}"/>
              </a:ext>
            </a:extLst>
          </p:cNvPr>
          <p:cNvSpPr txBox="1">
            <a:spLocks/>
          </p:cNvSpPr>
          <p:nvPr/>
        </p:nvSpPr>
        <p:spPr>
          <a:xfrm>
            <a:off x="1726163" y="3429000"/>
            <a:ext cx="8739673" cy="11887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load python/3.7.1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{includes Mesa}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any other Python libraries you’d need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 Anaconda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12446C-50A2-4034-AAC1-5801FFB3054F}"/>
              </a:ext>
            </a:extLst>
          </p:cNvPr>
          <p:cNvSpPr txBox="1">
            <a:spLocks/>
          </p:cNvSpPr>
          <p:nvPr/>
        </p:nvSpPr>
        <p:spPr>
          <a:xfrm>
            <a:off x="1726163" y="4617720"/>
            <a:ext cx="4369837" cy="16057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Python console 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instantiate model, run it, and collect data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run a Python script with that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5C0CF1-EB0C-42D9-BF52-624DFA8D4BF3}"/>
              </a:ext>
            </a:extLst>
          </p:cNvPr>
          <p:cNvSpPr txBox="1">
            <a:spLocks/>
          </p:cNvSpPr>
          <p:nvPr/>
        </p:nvSpPr>
        <p:spPr>
          <a:xfrm>
            <a:off x="6096000" y="4617720"/>
            <a:ext cx="4369836" cy="16057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use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run a Python script that instantiates the model, iterates, collects data</a:t>
            </a:r>
          </a:p>
        </p:txBody>
      </p:sp>
    </p:spTree>
    <p:extLst>
      <p:ext uri="{BB962C8B-B14F-4D97-AF65-F5344CB8AC3E}">
        <p14:creationId xmlns:p14="http://schemas.microsoft.com/office/powerpoint/2010/main" val="107869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F191-1B9A-44DF-AB27-E5FE93C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ED4D-6EA2-4F66-B916-4C17F64CD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0784"/>
            <a:ext cx="7729728" cy="403924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https://www.anylogic.com/use-of-simulation/agent-based-modeling/</a:t>
            </a:r>
            <a:endParaRPr lang="en-US" dirty="0"/>
          </a:p>
          <a:p>
            <a:r>
              <a:rPr lang="en-US" dirty="0">
                <a:hlinkClick r:id="rId3"/>
              </a:rPr>
              <a:t>http://paulrichmond.shef.ac.uk/teaching/NVIDIA/rabat/FLAMEGPU_Tutorial.pdf</a:t>
            </a:r>
            <a:endParaRPr lang="en-US" dirty="0"/>
          </a:p>
          <a:p>
            <a:r>
              <a:rPr lang="en-US" dirty="0">
                <a:hlinkClick r:id="rId4"/>
              </a:rPr>
              <a:t>http://docs.flamegpu.com/en/master/flamegpu/introduction.html</a:t>
            </a:r>
            <a:endParaRPr lang="en-US" dirty="0"/>
          </a:p>
          <a:p>
            <a:r>
              <a:rPr lang="en-US" dirty="0">
                <a:hlinkClick r:id="rId5"/>
              </a:rPr>
              <a:t>https://ccl.northwestern.edu/netlogo/docs/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2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B36B-A443-4C8C-BA52-56FA81916A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 to Agave</a:t>
            </a:r>
          </a:p>
        </p:txBody>
      </p:sp>
    </p:spTree>
    <p:extLst>
      <p:ext uri="{BB962C8B-B14F-4D97-AF65-F5344CB8AC3E}">
        <p14:creationId xmlns:p14="http://schemas.microsoft.com/office/powerpoint/2010/main" val="383232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8046-3C34-4225-8C0F-A7B41624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Agave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4D5-BA12-4636-8D7D-8EDA4038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12334"/>
            <a:ext cx="4906782" cy="402769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ASU’s main high-performance computing (HPC) cluster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take advantage of parallel programming and HPC-specific hardware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university/department/researcher-owned CPU’s and GPU’s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vs wildfire queues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privately-owned partitions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Non-preemptable vs preemptable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 via the ‘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AnyConnect VPN to access off-campus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sslvpn.asu.edu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1D06-80E4-4961-987E-EB404947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7918" y="1917516"/>
            <a:ext cx="2834737" cy="188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0D54A7-58E1-4B1D-BB22-21F4D21D88E7}"/>
              </a:ext>
            </a:extLst>
          </p:cNvPr>
          <p:cNvSpPr txBox="1">
            <a:spLocks/>
          </p:cNvSpPr>
          <p:nvPr/>
        </p:nvSpPr>
        <p:spPr>
          <a:xfrm>
            <a:off x="7129033" y="1723335"/>
            <a:ext cx="2822946" cy="210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lonestar.tacc.utexas.edu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19EF15-8A40-469F-AD43-C1C007EEC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0" r="2931"/>
          <a:stretch/>
        </p:blipFill>
        <p:spPr>
          <a:xfrm>
            <a:off x="7134929" y="3964921"/>
            <a:ext cx="2825935" cy="23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8046-3C34-4225-8C0F-A7B41624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Agave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4D5-BA12-4636-8D7D-8EDA4038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12333"/>
            <a:ext cx="6501958" cy="46220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account at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https://cores.research.asu.edu/research-computing/get-started/create-an-account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“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agave create account” on Google, e.g.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SSH:</a:t>
            </a:r>
          </a:p>
          <a:p>
            <a:pPr lvl="2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PuTTY for Windows</a:t>
            </a:r>
          </a:p>
          <a:p>
            <a:pPr lvl="2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NoMachine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Remote Desktop to access GUI’s from modules (for Windows)</a:t>
            </a:r>
          </a:p>
          <a:p>
            <a:pPr lvl="2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window for Mac OS or Linux</a:t>
            </a:r>
          </a:p>
          <a:p>
            <a:pPr lvl="3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ASURITE@agave.asu.edu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E83D77B-0BE2-41C5-BE0E-F8A1A4272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94" y="3984170"/>
            <a:ext cx="1227769" cy="1227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FB0F6-2E78-4236-A5C5-41C75E1A4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94" y="2201230"/>
            <a:ext cx="1227770" cy="12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9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8046-3C34-4225-8C0F-A7B41624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Agave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4D5-BA12-4636-8D7D-8EDA4038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712334"/>
            <a:ext cx="7729727" cy="450185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Linux-type OS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commands: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cd &lt;next directory&gt;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{move to a subdirectory}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cd ..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{move back a directory}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cd ~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{move to the home directory}</a:t>
            </a:r>
          </a:p>
          <a:p>
            <a:pPr lvl="2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&lt;directory name&gt;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{create a new directory}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rm –r &lt;file or folder name&gt;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{delete a file or folder}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mv &lt;file name&gt; &lt;directory&gt; 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{move a file}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mv &lt;file name&gt; &lt;new file name&gt;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{rename a file}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cp &lt;file name&gt; &lt;directory&gt;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{copy a file to a directory}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cp &lt;file name&gt; &lt;new file name&gt;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{copy a file and rename that copy}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ls	 &lt;-a / -l&gt; &lt;directory&gt;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{list entries in directory}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emacs &lt;filename&gt;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{open Emacs to create, edit or read a file}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gazillion more …</a:t>
            </a:r>
          </a:p>
        </p:txBody>
      </p:sp>
    </p:spTree>
    <p:extLst>
      <p:ext uri="{BB962C8B-B14F-4D97-AF65-F5344CB8AC3E}">
        <p14:creationId xmlns:p14="http://schemas.microsoft.com/office/powerpoint/2010/main" val="137957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2D-49FB-41A1-B881-1624975B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Agave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1EFA-B083-41F7-B391-5FB93DCF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12334"/>
            <a:ext cx="7729728" cy="4027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Transferring files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OS or Linux: secure copy</a:t>
            </a:r>
          </a:p>
          <a:p>
            <a:pPr lvl="2"/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scp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projectfile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user1@agave.asu.edu:/home/user1/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projectdir</a:t>
            </a:r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2"/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scp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–r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projectdir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user1@agave.asu.edu:/home/user1/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projectdir</a:t>
            </a:r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large file transfers</a:t>
            </a:r>
          </a:p>
          <a:p>
            <a:pPr lvl="3"/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rsync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–e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3"/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rsync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–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avtr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bigfiledir</a:t>
            </a:r>
            <a:r>
              <a:rPr lang="en-US" sz="13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user1@agave.asu.edu:/home/user1/</a:t>
            </a:r>
            <a:r>
              <a:rPr lang="en-US" sz="1300" b="1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projectdir</a:t>
            </a:r>
            <a:endParaRPr lang="en-US" sz="1300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winscp.net (easiest way)</a:t>
            </a:r>
          </a:p>
          <a:p>
            <a:pPr lvl="3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 and drop files and directories between local system and Agave</a:t>
            </a:r>
          </a:p>
          <a:p>
            <a:pPr lvl="3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(finnicky) text editor to edit and view files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8CFA-218D-4224-9A02-A3E412B8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Agave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0708-5FE6-4FC2-8D9A-0E7BEE6A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12333"/>
            <a:ext cx="7729728" cy="46220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packages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modules to set up PATH and other environmental variables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packages and compilers needed to run the model/simulation/program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avail &lt;package&gt;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{show available versions of a package}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load &lt;package&gt; &lt;…&gt;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{add one or more packages}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unload &lt;package&gt;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{unload a package}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list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{list loaded packages}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module purge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{unload all packages}</a:t>
            </a:r>
          </a:p>
        </p:txBody>
      </p:sp>
    </p:spTree>
    <p:extLst>
      <p:ext uri="{BB962C8B-B14F-4D97-AF65-F5344CB8AC3E}">
        <p14:creationId xmlns:p14="http://schemas.microsoft.com/office/powerpoint/2010/main" val="287110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056-2DCA-454B-83D9-737E7939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2064"/>
            <a:ext cx="7729728" cy="1188720"/>
          </a:xfrm>
          <a:solidFill>
            <a:srgbClr val="FFC627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Jobs on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BC12-F49B-407D-A106-B2F7480B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0" y="1700784"/>
            <a:ext cx="4425820" cy="28059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Inputting instructions through the console.  Run command-by-command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and error data displayed in console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start, completion, failure displayed in console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view GUI, viz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7B5737-255C-44AB-A972-C87F9AD81552}"/>
              </a:ext>
            </a:extLst>
          </p:cNvPr>
          <p:cNvSpPr txBox="1">
            <a:spLocks/>
          </p:cNvSpPr>
          <p:nvPr/>
        </p:nvSpPr>
        <p:spPr>
          <a:xfrm>
            <a:off x="6095999" y="1707129"/>
            <a:ext cx="4425819" cy="2799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Workload Manager 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Submitting all instructions via a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and error data placed in files created by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notifications for job start, completion, failure (optional but useful)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view GUI, viz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D467B8-3E09-455D-845E-8AD895E18A9A}"/>
              </a:ext>
            </a:extLst>
          </p:cNvPr>
          <p:cNvSpPr txBox="1">
            <a:spLocks/>
          </p:cNvSpPr>
          <p:nvPr/>
        </p:nvSpPr>
        <p:spPr>
          <a:xfrm>
            <a:off x="1670180" y="4506686"/>
            <a:ext cx="8851638" cy="175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used for interactive mode and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scripts are essentially the same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partition, wall-time, and queue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Package-specific commands, Linux console commands, and Bash code</a:t>
            </a:r>
          </a:p>
        </p:txBody>
      </p:sp>
    </p:spTree>
    <p:extLst>
      <p:ext uri="{BB962C8B-B14F-4D97-AF65-F5344CB8AC3E}">
        <p14:creationId xmlns:p14="http://schemas.microsoft.com/office/powerpoint/2010/main" val="30512882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2587</Words>
  <Application>Microsoft Office PowerPoint</Application>
  <PresentationFormat>Widescreen</PresentationFormat>
  <Paragraphs>352</Paragraphs>
  <Slides>28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Consolas</vt:lpstr>
      <vt:lpstr>Gill Sans MT</vt:lpstr>
      <vt:lpstr>Parcel</vt:lpstr>
      <vt:lpstr>Accelerating  Agent-Based Modelling  on the Agave Cluster</vt:lpstr>
      <vt:lpstr>Outline</vt:lpstr>
      <vt:lpstr>Intro to Agave</vt:lpstr>
      <vt:lpstr>Intro to Agave</vt:lpstr>
      <vt:lpstr>Intro to Agave cont.</vt:lpstr>
      <vt:lpstr>Intro to Agave cont.</vt:lpstr>
      <vt:lpstr>Intro to Agave cont.</vt:lpstr>
      <vt:lpstr>Intro to Agave cont.</vt:lpstr>
      <vt:lpstr>Running Jobs on the Cluster</vt:lpstr>
      <vt:lpstr>Interactive vs Slurm:  A Silly Metaphor</vt:lpstr>
      <vt:lpstr>Interactive Mode Example</vt:lpstr>
      <vt:lpstr>Sbatch Script Example</vt:lpstr>
      <vt:lpstr>SLURM / Commands</vt:lpstr>
      <vt:lpstr>3 ABM Packages NetLogo, FlameGPU, Mesa</vt:lpstr>
      <vt:lpstr>Overall Comparision</vt:lpstr>
      <vt:lpstr>NetLogo: Description</vt:lpstr>
      <vt:lpstr>NetLogo: I/O Types</vt:lpstr>
      <vt:lpstr>NetLogo: On Agave</vt:lpstr>
      <vt:lpstr>FlameGPU: Description</vt:lpstr>
      <vt:lpstr>FLAMEGPU: I/O Types (P1)</vt:lpstr>
      <vt:lpstr>FLAMEGPU: I/O Types (P2)</vt:lpstr>
      <vt:lpstr>FLAMEGPU: Setup steps</vt:lpstr>
      <vt:lpstr>FlameGPU: On Agave</vt:lpstr>
      <vt:lpstr>Mesa: Description</vt:lpstr>
      <vt:lpstr>Mesa: I/O types</vt:lpstr>
      <vt:lpstr>Mesa: Setup</vt:lpstr>
      <vt:lpstr>Mesa: On Agave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CPU Agent-Based Applications to GPU</dc:title>
  <dc:creator>Vincent Li</dc:creator>
  <cp:lastModifiedBy>Vincent Li</cp:lastModifiedBy>
  <cp:revision>165</cp:revision>
  <dcterms:created xsi:type="dcterms:W3CDTF">2019-05-29T20:27:40Z</dcterms:created>
  <dcterms:modified xsi:type="dcterms:W3CDTF">2019-11-06T21:46:34Z</dcterms:modified>
</cp:coreProperties>
</file>