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71" r:id="rId5"/>
    <p:sldId id="273" r:id="rId6"/>
    <p:sldId id="274" r:id="rId7"/>
    <p:sldId id="275" r:id="rId8"/>
    <p:sldId id="276" r:id="rId9"/>
    <p:sldId id="277" r:id="rId10"/>
    <p:sldId id="282" r:id="rId11"/>
    <p:sldId id="278" r:id="rId12"/>
    <p:sldId id="279" r:id="rId13"/>
    <p:sldId id="281" r:id="rId14"/>
    <p:sldId id="258" r:id="rId15"/>
    <p:sldId id="260" r:id="rId16"/>
    <p:sldId id="262" r:id="rId17"/>
    <p:sldId id="263" r:id="rId18"/>
    <p:sldId id="269" r:id="rId19"/>
    <p:sldId id="267" r:id="rId20"/>
    <p:sldId id="264" r:id="rId21"/>
    <p:sldId id="26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219200" y="1828800"/>
            <a:ext cx="70104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0960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8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graphicFrame>
        <p:nvGraphicFramePr>
          <p:cNvPr id="6149" name="Object 1029"/>
          <p:cNvGraphicFramePr>
            <a:graphicFrameLocks noChangeAspect="1"/>
          </p:cNvGraphicFramePr>
          <p:nvPr/>
        </p:nvGraphicFramePr>
        <p:xfrm>
          <a:off x="7962900" y="0"/>
          <a:ext cx="1181100" cy="1171575"/>
        </p:xfrm>
        <a:graphic>
          <a:graphicData uri="http://schemas.openxmlformats.org/presentationml/2006/ole">
            <p:oleObj spid="_x0000_s3074" name="Bitmap Image" r:id="rId3" imgW="1181265" imgH="1171429" progId="PBrush">
              <p:embed/>
            </p:oleObj>
          </a:graphicData>
        </a:graphic>
      </p:graphicFrame>
      <p:sp>
        <p:nvSpPr>
          <p:cNvPr id="6150" name="Rectangle 1030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Rectangle 1032"/>
          <p:cNvSpPr>
            <a:spLocks noChangeArrowheads="1"/>
          </p:cNvSpPr>
          <p:nvPr/>
        </p:nvSpPr>
        <p:spPr bwMode="auto">
          <a:xfrm>
            <a:off x="65532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ACC13276-9549-4FD4-A2D0-AFCA83A48CF7}" type="slidenum">
              <a:rPr lang="en-US" sz="1000" b="1">
                <a:solidFill>
                  <a:schemeClr val="bg1"/>
                </a:solidFill>
                <a:latin typeface="Verdana" pitchFamily="34" charset="0"/>
                <a:cs typeface="Arial" pitchFamily="34" charset="0"/>
              </a:rPr>
              <a:pPr algn="r"/>
              <a:t>‹#›</a:t>
            </a:fld>
            <a:endParaRPr lang="en-US" sz="1000" b="1">
              <a:solidFill>
                <a:schemeClr val="bg1"/>
              </a:solidFill>
              <a:latin typeface="Verdana" pitchFamily="34" charset="0"/>
              <a:cs typeface="Arial" pitchFamily="34" charset="0"/>
            </a:endParaRPr>
          </a:p>
        </p:txBody>
      </p:sp>
      <p:sp>
        <p:nvSpPr>
          <p:cNvPr id="6153" name="Text Box 1033"/>
          <p:cNvSpPr txBox="1">
            <a:spLocks noChangeArrowheads="1"/>
          </p:cNvSpPr>
          <p:nvPr/>
        </p:nvSpPr>
        <p:spPr bwMode="auto">
          <a:xfrm rot="-5400000">
            <a:off x="-1539875" y="3521075"/>
            <a:ext cx="3841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>
                <a:solidFill>
                  <a:srgbClr val="E9EE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Impact" pitchFamily="34" charset="0"/>
                <a:cs typeface="Arial" pitchFamily="34" charset="0"/>
              </a:rPr>
              <a:t>UOH</a:t>
            </a:r>
          </a:p>
          <a:p>
            <a:pPr algn="ctr">
              <a:spcBef>
                <a:spcPct val="50000"/>
              </a:spcBef>
            </a:pPr>
            <a:endParaRPr lang="en-US" sz="4000" b="1">
              <a:solidFill>
                <a:srgbClr val="E9EE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Impact" pitchFamily="34" charset="0"/>
              <a:cs typeface="Arial" pitchFamily="34" charset="0"/>
            </a:endParaRPr>
          </a:p>
          <a:p>
            <a:pPr algn="ctr">
              <a:spcBef>
                <a:spcPct val="50000"/>
              </a:spcBef>
            </a:pPr>
            <a:endParaRPr lang="en-US" sz="4000" b="1">
              <a:solidFill>
                <a:srgbClr val="E9EE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Impact" pitchFamily="34" charset="0"/>
              <a:cs typeface="Arial" pitchFamily="34" charset="0"/>
            </a:endParaRPr>
          </a:p>
        </p:txBody>
      </p:sp>
      <p:sp>
        <p:nvSpPr>
          <p:cNvPr id="6154" name="Text Box 1034"/>
          <p:cNvSpPr txBox="1">
            <a:spLocks noChangeArrowheads="1"/>
          </p:cNvSpPr>
          <p:nvPr/>
        </p:nvSpPr>
        <p:spPr bwMode="auto">
          <a:xfrm>
            <a:off x="609600" y="6515100"/>
            <a:ext cx="25908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sz="1000" b="1">
                <a:solidFill>
                  <a:srgbClr val="F7F9FF"/>
                </a:solidFill>
                <a:latin typeface="Verdana" pitchFamily="34" charset="0"/>
                <a:cs typeface="Arial" pitchFamily="34" charset="0"/>
              </a:rPr>
              <a:t>UNIVERSITY OF HYDERABAD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86500" y="457200"/>
            <a:ext cx="1638300" cy="5522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457200"/>
            <a:ext cx="4762500" cy="5522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57200"/>
            <a:ext cx="65532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1600" y="1676400"/>
            <a:ext cx="3124200" cy="4303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76400"/>
            <a:ext cx="3124200" cy="20748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03663"/>
            <a:ext cx="3124200" cy="2076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57200"/>
            <a:ext cx="65532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1600" y="1676400"/>
            <a:ext cx="3124200" cy="4303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124200" cy="4303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676400"/>
            <a:ext cx="3124200" cy="4303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124200" cy="4303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457200"/>
            <a:ext cx="6553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1676400"/>
            <a:ext cx="6400800" cy="430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7962900" y="0"/>
          <a:ext cx="1181100" cy="1171575"/>
        </p:xfrm>
        <a:graphic>
          <a:graphicData uri="http://schemas.openxmlformats.org/presentationml/2006/ole">
            <p:oleObj spid="_x0000_s2050" name="Bitmap Image" r:id="rId16" imgW="1181265" imgH="1171429" progId="PBrush">
              <p:embed/>
            </p:oleObj>
          </a:graphicData>
        </a:graphic>
      </p:graphicFrame>
      <p:sp>
        <p:nvSpPr>
          <p:cNvPr id="5126" name="Line 6"/>
          <p:cNvSpPr>
            <a:spLocks noChangeShapeType="1"/>
          </p:cNvSpPr>
          <p:nvPr/>
        </p:nvSpPr>
        <p:spPr bwMode="auto">
          <a:xfrm flipV="1">
            <a:off x="7938" y="6400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65532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BEBC82AD-1376-489D-8C75-3317636C066B}" type="slidenum">
              <a:rPr lang="en-US" sz="1000" b="1">
                <a:solidFill>
                  <a:schemeClr val="bg1"/>
                </a:solidFill>
                <a:latin typeface="Verdana" pitchFamily="34" charset="0"/>
                <a:cs typeface="Arial" pitchFamily="34" charset="0"/>
              </a:rPr>
              <a:pPr algn="r"/>
              <a:t>‹#›</a:t>
            </a:fld>
            <a:endParaRPr lang="en-US" sz="1000" b="1">
              <a:solidFill>
                <a:schemeClr val="bg1"/>
              </a:solidFill>
              <a:latin typeface="Verdana" pitchFamily="34" charset="0"/>
              <a:cs typeface="Arial" pitchFamily="34" charset="0"/>
            </a:endParaRPr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 rot="-5400000">
            <a:off x="-1539875" y="3521075"/>
            <a:ext cx="3841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>
                <a:solidFill>
                  <a:srgbClr val="E9EE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Impact" pitchFamily="34" charset="0"/>
                <a:cs typeface="Arial" pitchFamily="34" charset="0"/>
              </a:rPr>
              <a:t>UOH</a:t>
            </a:r>
          </a:p>
          <a:p>
            <a:pPr algn="ctr">
              <a:spcBef>
                <a:spcPct val="50000"/>
              </a:spcBef>
            </a:pPr>
            <a:endParaRPr lang="en-US" sz="4000" b="1">
              <a:solidFill>
                <a:srgbClr val="E9EE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Impact" pitchFamily="34" charset="0"/>
              <a:cs typeface="Arial" pitchFamily="34" charset="0"/>
            </a:endParaRPr>
          </a:p>
          <a:p>
            <a:pPr algn="ctr">
              <a:spcBef>
                <a:spcPct val="50000"/>
              </a:spcBef>
            </a:pPr>
            <a:endParaRPr lang="en-US" sz="4000" b="1">
              <a:solidFill>
                <a:srgbClr val="E9EE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Impact" pitchFamily="34" charset="0"/>
              <a:cs typeface="Arial" pitchFamily="34" charset="0"/>
            </a:endParaRPr>
          </a:p>
        </p:txBody>
      </p:sp>
      <p:sp>
        <p:nvSpPr>
          <p:cNvPr id="5132" name="Text Box 12"/>
          <p:cNvSpPr txBox="1">
            <a:spLocks noChangeArrowheads="1"/>
          </p:cNvSpPr>
          <p:nvPr/>
        </p:nvSpPr>
        <p:spPr bwMode="auto">
          <a:xfrm>
            <a:off x="609600" y="6515100"/>
            <a:ext cx="25908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sz="1000" b="1">
                <a:solidFill>
                  <a:srgbClr val="F7F9FF"/>
                </a:solidFill>
                <a:latin typeface="Verdana" pitchFamily="34" charset="0"/>
                <a:cs typeface="Arial" pitchFamily="34" charset="0"/>
              </a:rPr>
              <a:t>UNIVERSITY OF HYDERABAD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dirty="0" smtClean="0">
                <a:solidFill>
                  <a:srgbClr val="0070C0"/>
                </a:solidFill>
              </a:rPr>
              <a:t>uto Completion Recommendations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14600"/>
            <a:ext cx="6400800" cy="2514600"/>
          </a:xfrm>
        </p:spPr>
        <p:txBody>
          <a:bodyPr/>
          <a:lstStyle/>
          <a:p>
            <a:pPr algn="just"/>
            <a:r>
              <a:rPr lang="en-US" dirty="0" err="1" smtClean="0">
                <a:solidFill>
                  <a:srgbClr val="C00000"/>
                </a:solidFill>
              </a:rPr>
              <a:t>Bhavana</a:t>
            </a:r>
            <a:r>
              <a:rPr lang="en-US" dirty="0" smtClean="0">
                <a:solidFill>
                  <a:srgbClr val="C00000"/>
                </a:solidFill>
              </a:rPr>
              <a:t> Prasad 17MCPC14</a:t>
            </a:r>
          </a:p>
          <a:p>
            <a:pPr algn="just"/>
            <a:r>
              <a:rPr lang="en-US" dirty="0" err="1" smtClean="0">
                <a:solidFill>
                  <a:srgbClr val="C00000"/>
                </a:solidFill>
              </a:rPr>
              <a:t>K.Sreedevi</a:t>
            </a:r>
            <a:r>
              <a:rPr lang="en-US" dirty="0" smtClean="0">
                <a:solidFill>
                  <a:srgbClr val="C00000"/>
                </a:solidFill>
              </a:rPr>
              <a:t> 17MCPC12</a:t>
            </a:r>
          </a:p>
          <a:p>
            <a:pPr algn="just"/>
            <a:r>
              <a:rPr lang="en-US" dirty="0" err="1" smtClean="0">
                <a:solidFill>
                  <a:srgbClr val="C00000"/>
                </a:solidFill>
              </a:rPr>
              <a:t>G.Madhuri</a:t>
            </a:r>
            <a:r>
              <a:rPr lang="en-US" dirty="0" smtClean="0">
                <a:solidFill>
                  <a:srgbClr val="C00000"/>
                </a:solidFill>
              </a:rPr>
              <a:t> 17MCPC05</a:t>
            </a:r>
          </a:p>
          <a:p>
            <a:pPr algn="just"/>
            <a:r>
              <a:rPr lang="en-US" dirty="0" err="1" smtClean="0">
                <a:solidFill>
                  <a:srgbClr val="C00000"/>
                </a:solidFill>
              </a:rPr>
              <a:t>Umesh</a:t>
            </a:r>
            <a:r>
              <a:rPr lang="en-US" dirty="0" smtClean="0">
                <a:solidFill>
                  <a:srgbClr val="C00000"/>
                </a:solidFill>
              </a:rPr>
              <a:t> Kumar 17MCPC03</a:t>
            </a:r>
          </a:p>
          <a:p>
            <a:pPr algn="just"/>
            <a:r>
              <a:rPr lang="en-US" dirty="0" err="1" smtClean="0">
                <a:solidFill>
                  <a:srgbClr val="C00000"/>
                </a:solidFill>
              </a:rPr>
              <a:t>R.Subrahmanyam</a:t>
            </a:r>
            <a:r>
              <a:rPr lang="en-US" dirty="0" smtClean="0">
                <a:solidFill>
                  <a:srgbClr val="C00000"/>
                </a:solidFill>
              </a:rPr>
              <a:t> 17MCPC06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57200"/>
            <a:ext cx="6553200" cy="1063128"/>
          </a:xfrm>
        </p:spPr>
        <p:txBody>
          <a:bodyPr/>
          <a:lstStyle/>
          <a:p>
            <a:r>
              <a:rPr lang="en-US" sz="2800" dirty="0" smtClean="0"/>
              <a:t>Traverse from top to down &amp; left to right</a:t>
            </a:r>
            <a:br>
              <a:rPr lang="en-US" sz="2800" dirty="0" smtClean="0"/>
            </a:br>
            <a:r>
              <a:rPr lang="en-US" sz="2800" dirty="0" smtClean="0"/>
              <a:t>                           </a:t>
            </a:r>
            <a:r>
              <a:rPr lang="en-US" sz="2000" dirty="0" smtClean="0"/>
              <a:t> (DFS)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buNone/>
            </a:pP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3733800" y="2286000"/>
            <a:ext cx="457200" cy="4572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alpha val="94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165514" y="2995669"/>
            <a:ext cx="470052" cy="49667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>
                <a:alpha val="94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to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5257800" y="2362200"/>
            <a:ext cx="457200" cy="381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alpha val="94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i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312186" y="3193055"/>
            <a:ext cx="381000" cy="381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alpha val="94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3150824" y="3790721"/>
            <a:ext cx="534319" cy="43975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>
                <a:alpha val="94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tea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3988106" y="4055124"/>
            <a:ext cx="583894" cy="49484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>
                <a:alpha val="94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ted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4975952" y="3900888"/>
            <a:ext cx="455364" cy="46179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>
                <a:alpha val="94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34" charset="0"/>
              </a:rPr>
              <a:t>ten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761123" y="2747790"/>
            <a:ext cx="381000" cy="381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>
                <a:alpha val="94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</a:t>
            </a:r>
          </a:p>
        </p:txBody>
      </p:sp>
      <p:cxnSp>
        <p:nvCxnSpPr>
          <p:cNvPr id="15" name="Straight Arrow Connector 14" descr="a"/>
          <p:cNvCxnSpPr>
            <a:stCxn id="4" idx="3"/>
            <a:endCxn id="5" idx="7"/>
          </p:cNvCxnSpPr>
          <p:nvPr/>
        </p:nvCxnSpPr>
        <p:spPr bwMode="auto">
          <a:xfrm rot="5400000">
            <a:off x="4200245" y="2066645"/>
            <a:ext cx="210110" cy="3625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4" idx="5"/>
            <a:endCxn id="8" idx="1"/>
          </p:cNvCxnSpPr>
          <p:nvPr/>
        </p:nvCxnSpPr>
        <p:spPr bwMode="auto">
          <a:xfrm rot="16200000" flipH="1">
            <a:off x="4929725" y="2022965"/>
            <a:ext cx="275151" cy="5149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4" idx="4"/>
            <a:endCxn id="13" idx="0"/>
          </p:cNvCxnSpPr>
          <p:nvPr/>
        </p:nvCxnSpPr>
        <p:spPr bwMode="auto">
          <a:xfrm rot="16200000" flipH="1">
            <a:off x="4530916" y="2327083"/>
            <a:ext cx="537990" cy="3034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5" idx="3"/>
            <a:endCxn id="6" idx="7"/>
          </p:cNvCxnSpPr>
          <p:nvPr/>
        </p:nvCxnSpPr>
        <p:spPr bwMode="auto">
          <a:xfrm rot="5400000">
            <a:off x="3487662" y="2755312"/>
            <a:ext cx="392161" cy="2340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5" idx="4"/>
            <a:endCxn id="9" idx="1"/>
          </p:cNvCxnSpPr>
          <p:nvPr/>
        </p:nvCxnSpPr>
        <p:spPr bwMode="auto">
          <a:xfrm rot="16200000" flipH="1">
            <a:off x="3912366" y="2793234"/>
            <a:ext cx="505651" cy="4055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9" idx="3"/>
            <a:endCxn id="10" idx="7"/>
          </p:cNvCxnSpPr>
          <p:nvPr/>
        </p:nvCxnSpPr>
        <p:spPr bwMode="auto">
          <a:xfrm rot="5400000">
            <a:off x="3819007" y="3306146"/>
            <a:ext cx="336863" cy="761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9" idx="4"/>
            <a:endCxn id="11" idx="0"/>
          </p:cNvCxnSpPr>
          <p:nvPr/>
        </p:nvCxnSpPr>
        <p:spPr bwMode="auto">
          <a:xfrm rot="5400000">
            <a:off x="4150836" y="3703273"/>
            <a:ext cx="481069" cy="2226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9" idx="5"/>
            <a:endCxn id="12" idx="1"/>
          </p:cNvCxnSpPr>
          <p:nvPr/>
        </p:nvCxnSpPr>
        <p:spPr bwMode="auto">
          <a:xfrm rot="16200000" flipH="1">
            <a:off x="4614886" y="3540762"/>
            <a:ext cx="450257" cy="4052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30" name="Oval 29"/>
          <p:cNvSpPr/>
          <p:nvPr/>
        </p:nvSpPr>
        <p:spPr bwMode="auto">
          <a:xfrm>
            <a:off x="5748049" y="3126036"/>
            <a:ext cx="542581" cy="381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alpha val="94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in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5793034" y="4055125"/>
            <a:ext cx="508613" cy="4728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>
                <a:alpha val="94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inn</a:t>
            </a:r>
          </a:p>
        </p:txBody>
      </p:sp>
      <p:cxnSp>
        <p:nvCxnSpPr>
          <p:cNvPr id="33" name="Straight Arrow Connector 32"/>
          <p:cNvCxnSpPr>
            <a:stCxn id="8" idx="5"/>
            <a:endCxn id="30" idx="1"/>
          </p:cNvCxnSpPr>
          <p:nvPr/>
        </p:nvCxnSpPr>
        <p:spPr bwMode="auto">
          <a:xfrm rot="16200000" flipH="1">
            <a:off x="5490562" y="2844886"/>
            <a:ext cx="494428" cy="1794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30" idx="4"/>
            <a:endCxn id="31" idx="0"/>
          </p:cNvCxnSpPr>
          <p:nvPr/>
        </p:nvCxnSpPr>
        <p:spPr bwMode="auto">
          <a:xfrm rot="16200000" flipH="1">
            <a:off x="5759296" y="3767079"/>
            <a:ext cx="548089" cy="2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4" name="Oval 3"/>
          <p:cNvSpPr/>
          <p:nvPr/>
        </p:nvSpPr>
        <p:spPr bwMode="auto">
          <a:xfrm>
            <a:off x="4419600" y="1752600"/>
            <a:ext cx="457200" cy="457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>
                <a:alpha val="94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76241" y="193896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523561" y="2432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548130" y="23227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206607" y="26752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798983" y="33913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184573" y="35345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23551" y="3457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988805" y="2014251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748968" y="25540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035408" y="36227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6629400" cy="838200"/>
          </a:xfrm>
        </p:spPr>
        <p:txBody>
          <a:bodyPr/>
          <a:lstStyle/>
          <a:p>
            <a:r>
              <a:rPr lang="en-US" sz="2400" dirty="0" err="1" smtClean="0"/>
              <a:t>Algo</a:t>
            </a:r>
            <a:r>
              <a:rPr lang="en-US" sz="2400" dirty="0" smtClean="0"/>
              <a:t>: retrieve all words for a  given prefix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47800"/>
            <a:ext cx="6705600" cy="4343400"/>
          </a:xfrm>
        </p:spPr>
        <p:txBody>
          <a:bodyPr/>
          <a:lstStyle/>
          <a:p>
            <a:pPr>
              <a:buNone/>
            </a:pPr>
            <a:r>
              <a:rPr lang="en-US" sz="1600" b="1" dirty="0" err="1" smtClean="0"/>
              <a:t>funtion</a:t>
            </a:r>
            <a:r>
              <a:rPr lang="en-US" sz="1600" dirty="0" smtClean="0"/>
              <a:t> retrieve (node, prefix)</a:t>
            </a:r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     		</a:t>
            </a:r>
            <a:r>
              <a:rPr lang="en-US" sz="1600" b="1" dirty="0" smtClean="0"/>
              <a:t>for</a:t>
            </a:r>
            <a:r>
              <a:rPr lang="en-US" sz="1600" dirty="0" smtClean="0"/>
              <a:t>   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en-US" sz="1600" dirty="0" smtClean="0">
                <a:sym typeface="Wingdings" pitchFamily="2" charset="2"/>
              </a:rPr>
              <a:t> </a:t>
            </a:r>
            <a:r>
              <a:rPr lang="en-US" sz="1600" dirty="0" smtClean="0"/>
              <a:t>0 to </a:t>
            </a:r>
            <a:r>
              <a:rPr lang="en-US" sz="1600" dirty="0" err="1" smtClean="0"/>
              <a:t>prefix.length</a:t>
            </a:r>
            <a:r>
              <a:rPr lang="en-US" sz="1600" dirty="0" smtClean="0"/>
              <a:t>()  </a:t>
            </a:r>
            <a:r>
              <a:rPr lang="en-US" sz="1600" b="1" dirty="0" smtClean="0"/>
              <a:t>do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	        </a:t>
            </a:r>
            <a:r>
              <a:rPr lang="en-US" sz="1600" b="1" dirty="0" smtClean="0"/>
              <a:t>if</a:t>
            </a:r>
            <a:r>
              <a:rPr lang="en-US" sz="1600" dirty="0" smtClean="0"/>
              <a:t>   node -&gt;children ( prefix [</a:t>
            </a:r>
            <a:r>
              <a:rPr lang="en-US" sz="1600" dirty="0" err="1" smtClean="0"/>
              <a:t>i</a:t>
            </a:r>
            <a:r>
              <a:rPr lang="en-US" sz="1600" dirty="0" smtClean="0"/>
              <a:t>] ) = NULL </a:t>
            </a:r>
            <a:r>
              <a:rPr lang="en-US" sz="1600" b="1" dirty="0" smtClean="0"/>
              <a:t>then do</a:t>
            </a:r>
          </a:p>
          <a:p>
            <a:pPr>
              <a:buNone/>
            </a:pPr>
            <a:r>
              <a:rPr lang="en-US" sz="1600" dirty="0" smtClean="0"/>
              <a:t>     			</a:t>
            </a:r>
            <a:r>
              <a:rPr lang="en-US" sz="1600" b="1" dirty="0" smtClean="0"/>
              <a:t>print</a:t>
            </a:r>
            <a:r>
              <a:rPr lang="en-US" sz="1600" dirty="0" smtClean="0"/>
              <a:t>  NULL</a:t>
            </a:r>
          </a:p>
          <a:p>
            <a:pPr>
              <a:buNone/>
            </a:pPr>
            <a:r>
              <a:rPr lang="en-US" sz="1600" dirty="0" smtClean="0"/>
              <a:t>  		        </a:t>
            </a:r>
            <a:r>
              <a:rPr lang="en-US" sz="1600" b="1" dirty="0" smtClean="0"/>
              <a:t>else</a:t>
            </a:r>
          </a:p>
          <a:p>
            <a:pPr>
              <a:buNone/>
            </a:pPr>
            <a:r>
              <a:rPr lang="en-US" sz="1600" dirty="0" smtClean="0"/>
              <a:t>      		node </a:t>
            </a:r>
            <a:r>
              <a:rPr lang="en-US" sz="1600" dirty="0" smtClean="0">
                <a:sym typeface="Wingdings" pitchFamily="2" charset="2"/>
              </a:rPr>
              <a:t></a:t>
            </a:r>
            <a:r>
              <a:rPr lang="en-US" sz="1600" dirty="0" smtClean="0"/>
              <a:t> node-&gt;children[index]</a:t>
            </a:r>
          </a:p>
          <a:p>
            <a:pPr>
              <a:buNone/>
            </a:pPr>
            <a:r>
              <a:rPr lang="en-US" sz="1600" dirty="0" smtClean="0"/>
              <a:t>       </a:t>
            </a:r>
          </a:p>
          <a:p>
            <a:pPr>
              <a:buNone/>
            </a:pPr>
            <a:r>
              <a:rPr lang="en-US" sz="1600" dirty="0" smtClean="0"/>
              <a:t>              result[</a:t>
            </a:r>
            <a:r>
              <a:rPr lang="en-US" sz="1600" dirty="0" err="1" smtClean="0"/>
              <a:t>i</a:t>
            </a:r>
            <a:r>
              <a:rPr lang="en-US" sz="1600" dirty="0" smtClean="0"/>
              <a:t>] = prefix[</a:t>
            </a:r>
            <a:r>
              <a:rPr lang="en-US" sz="1600" dirty="0" err="1" smtClean="0"/>
              <a:t>i</a:t>
            </a:r>
            <a:r>
              <a:rPr lang="en-US" sz="1600" dirty="0" smtClean="0"/>
              <a:t>]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           </a:t>
            </a:r>
            <a:r>
              <a:rPr lang="en-US" sz="1600" dirty="0" err="1" smtClean="0"/>
              <a:t>searchAllpossibleWords</a:t>
            </a:r>
            <a:r>
              <a:rPr lang="en-US" sz="1600" dirty="0" smtClean="0"/>
              <a:t>(temp, result , </a:t>
            </a:r>
            <a:r>
              <a:rPr lang="en-US" sz="1600" dirty="0" err="1" smtClean="0"/>
              <a:t>prefix.length</a:t>
            </a:r>
            <a:r>
              <a:rPr lang="en-US" sz="1600" dirty="0" smtClean="0"/>
              <a:t>())</a:t>
            </a:r>
          </a:p>
          <a:p>
            <a:pPr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58674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Time complexity: ~ O(26 ^ n)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57200"/>
            <a:ext cx="6705600" cy="914400"/>
          </a:xfrm>
        </p:spPr>
        <p:txBody>
          <a:bodyPr/>
          <a:lstStyle/>
          <a:p>
            <a:r>
              <a:rPr lang="en-US" sz="2000" dirty="0" smtClean="0"/>
              <a:t>Recursively search all possible words for given prefix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81201"/>
            <a:ext cx="6400800" cy="3962400"/>
          </a:xfrm>
        </p:spPr>
        <p:txBody>
          <a:bodyPr/>
          <a:lstStyle/>
          <a:p>
            <a:pPr>
              <a:buNone/>
            </a:pPr>
            <a:r>
              <a:rPr lang="en-US" sz="1600" b="1" dirty="0" smtClean="0"/>
              <a:t>function</a:t>
            </a:r>
            <a:r>
              <a:rPr lang="en-US" sz="1600" dirty="0" smtClean="0"/>
              <a:t> </a:t>
            </a:r>
            <a:r>
              <a:rPr lang="en-US" sz="1600" dirty="0" err="1" smtClean="0"/>
              <a:t>searchAllpossibleWords</a:t>
            </a:r>
            <a:r>
              <a:rPr lang="en-US" sz="1600" dirty="0" smtClean="0"/>
              <a:t>( node,  word , length)</a:t>
            </a:r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 		</a:t>
            </a:r>
            <a:r>
              <a:rPr lang="en-US" sz="1600" b="1" dirty="0" smtClean="0"/>
              <a:t>if</a:t>
            </a:r>
            <a:r>
              <a:rPr lang="en-US" sz="1600" dirty="0" smtClean="0"/>
              <a:t> node = NULL </a:t>
            </a:r>
            <a:r>
              <a:rPr lang="en-US" sz="1600" b="1" dirty="0" smtClean="0"/>
              <a:t>then do</a:t>
            </a:r>
          </a:p>
          <a:p>
            <a:pPr>
              <a:buNone/>
            </a:pPr>
            <a:r>
              <a:rPr lang="en-US" sz="1600" dirty="0" smtClean="0"/>
              <a:t>    			</a:t>
            </a:r>
            <a:r>
              <a:rPr lang="en-US" sz="1600" b="1" dirty="0" smtClean="0"/>
              <a:t>return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b="1" dirty="0" smtClean="0"/>
              <a:t>if </a:t>
            </a:r>
            <a:r>
              <a:rPr lang="en-US" sz="1600" dirty="0" smtClean="0"/>
              <a:t>root-&gt;</a:t>
            </a:r>
            <a:r>
              <a:rPr lang="en-US" sz="1600" dirty="0" err="1" smtClean="0"/>
              <a:t>isEndofWord</a:t>
            </a:r>
            <a:r>
              <a:rPr lang="en-US" sz="1600" dirty="0" smtClean="0"/>
              <a:t> = true </a:t>
            </a:r>
            <a:r>
              <a:rPr lang="en-US" sz="1600" b="1" dirty="0" smtClean="0"/>
              <a:t>then do</a:t>
            </a:r>
            <a:r>
              <a:rPr lang="en-US" sz="1600" dirty="0" smtClean="0"/>
              <a:t>   				</a:t>
            </a:r>
            <a:r>
              <a:rPr lang="en-US" sz="1600" b="1" dirty="0" smtClean="0"/>
              <a:t>print</a:t>
            </a:r>
            <a:r>
              <a:rPr lang="en-US" sz="1600" dirty="0" smtClean="0"/>
              <a:t>  word</a:t>
            </a:r>
          </a:p>
          <a:p>
            <a:pPr>
              <a:buNone/>
            </a:pPr>
            <a:r>
              <a:rPr lang="en-US" sz="1600" dirty="0" smtClean="0"/>
              <a:t>  </a:t>
            </a:r>
          </a:p>
          <a:p>
            <a:pPr>
              <a:buNone/>
            </a:pPr>
            <a:r>
              <a:rPr lang="en-US" sz="1600" dirty="0" smtClean="0"/>
              <a:t>               </a:t>
            </a:r>
            <a:r>
              <a:rPr lang="en-US" sz="1600" b="1" dirty="0" smtClean="0"/>
              <a:t>for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en-US" sz="1600" dirty="0" smtClean="0">
                <a:sym typeface="Wingdings" pitchFamily="2" charset="2"/>
              </a:rPr>
              <a:t> 0 to 25 </a:t>
            </a:r>
            <a:r>
              <a:rPr lang="en-US" sz="1600" b="1" dirty="0" smtClean="0">
                <a:sym typeface="Wingdings" pitchFamily="2" charset="2"/>
              </a:rPr>
              <a:t>do</a:t>
            </a:r>
          </a:p>
          <a:p>
            <a:pPr>
              <a:buNone/>
            </a:pPr>
            <a:r>
              <a:rPr lang="en-US" sz="1600" dirty="0" smtClean="0">
                <a:sym typeface="Wingdings" pitchFamily="2" charset="2"/>
              </a:rPr>
              <a:t>		     </a:t>
            </a:r>
            <a:r>
              <a:rPr lang="en-US" sz="1600" dirty="0" err="1" smtClean="0"/>
              <a:t>searchAllpossibleWords</a:t>
            </a:r>
            <a:r>
              <a:rPr lang="en-US" sz="1600" dirty="0" smtClean="0"/>
              <a:t>(root-&gt;children[</a:t>
            </a:r>
            <a:r>
              <a:rPr lang="en-US" sz="1600" dirty="0" err="1" smtClean="0"/>
              <a:t>i</a:t>
            </a:r>
            <a:r>
              <a:rPr lang="en-US" sz="1600" dirty="0" smtClean="0"/>
              <a:t>], length+1)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05400" y="58674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... time complexity: ~ O(26 ^ n)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 for traversing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Let  height of the tree is h</a:t>
            </a:r>
          </a:p>
          <a:p>
            <a:pPr>
              <a:buNone/>
            </a:pPr>
            <a:r>
              <a:rPr lang="en-US" sz="1800" dirty="0" smtClean="0"/>
              <a:t> </a:t>
            </a:r>
          </a:p>
          <a:p>
            <a:pPr>
              <a:buNone/>
            </a:pPr>
            <a:r>
              <a:rPr lang="en-US" sz="1800" dirty="0" smtClean="0"/>
              <a:t> Maximum number of nodes at level 0   :m</a:t>
            </a:r>
            <a:r>
              <a:rPr lang="en-US" sz="1800" baseline="30000" dirty="0" smtClean="0"/>
              <a:t>0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Maximum number of nodes at level 1   : m</a:t>
            </a:r>
            <a:r>
              <a:rPr lang="en-US" sz="1800" baseline="30000" dirty="0" smtClean="0"/>
              <a:t>1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Maximum number of nodes at level 2  : m</a:t>
            </a:r>
            <a:r>
              <a:rPr lang="en-US" sz="1800" baseline="30000" dirty="0" smtClean="0"/>
              <a:t>2</a:t>
            </a:r>
            <a:r>
              <a:rPr lang="en-US" dirty="0" smtClean="0"/>
              <a:t>       </a:t>
            </a:r>
          </a:p>
          <a:p>
            <a:pPr>
              <a:buNone/>
            </a:pPr>
            <a:r>
              <a:rPr lang="en-US" dirty="0" smtClean="0"/>
              <a:t> …..</a:t>
            </a:r>
          </a:p>
          <a:p>
            <a:pPr>
              <a:buNone/>
            </a:pPr>
            <a:r>
              <a:rPr lang="en-US" sz="1800" dirty="0" smtClean="0"/>
              <a:t>Maximum number of nodes at level h   : </a:t>
            </a:r>
            <a:r>
              <a:rPr lang="en-US" sz="1800" dirty="0" err="1" smtClean="0"/>
              <a:t>m</a:t>
            </a:r>
            <a:r>
              <a:rPr lang="en-US" sz="1800" baseline="30000" dirty="0" err="1" smtClean="0"/>
              <a:t>h</a:t>
            </a:r>
            <a:r>
              <a:rPr lang="en-US" sz="1800" dirty="0" smtClean="0"/>
              <a:t>     </a:t>
            </a:r>
          </a:p>
          <a:p>
            <a:pPr>
              <a:buNone/>
            </a:pPr>
            <a:endParaRPr lang="en-US" baseline="30000" dirty="0" smtClean="0"/>
          </a:p>
          <a:p>
            <a:pPr>
              <a:buNone/>
            </a:pPr>
            <a:r>
              <a:rPr lang="en-US" baseline="30000" dirty="0" smtClean="0"/>
              <a:t> Total cost</a:t>
            </a:r>
            <a:r>
              <a:rPr lang="en-US" i="1" baseline="30000" dirty="0" smtClean="0"/>
              <a:t>= </a:t>
            </a:r>
            <a:r>
              <a:rPr lang="en-US" i="1" dirty="0" smtClean="0"/>
              <a:t>  m</a:t>
            </a:r>
            <a:r>
              <a:rPr lang="en-US" i="1" baseline="30000" dirty="0" smtClean="0"/>
              <a:t>0</a:t>
            </a:r>
            <a:r>
              <a:rPr lang="en-US" i="1" dirty="0" smtClean="0"/>
              <a:t> +m</a:t>
            </a:r>
            <a:r>
              <a:rPr lang="en-US" i="1" baseline="30000" dirty="0" smtClean="0"/>
              <a:t>1</a:t>
            </a:r>
            <a:r>
              <a:rPr lang="en-US" i="1" dirty="0" smtClean="0"/>
              <a:t> +m</a:t>
            </a:r>
            <a:r>
              <a:rPr lang="en-US" i="1" baseline="30000" dirty="0" smtClean="0"/>
              <a:t>2</a:t>
            </a:r>
            <a:r>
              <a:rPr lang="en-US" i="1" dirty="0" smtClean="0"/>
              <a:t> +m</a:t>
            </a:r>
            <a:r>
              <a:rPr lang="en-US" i="1" baseline="30000" dirty="0" smtClean="0"/>
              <a:t>3</a:t>
            </a:r>
            <a:r>
              <a:rPr lang="en-US" i="1" dirty="0" smtClean="0"/>
              <a:t> +……+ </a:t>
            </a:r>
            <a:r>
              <a:rPr lang="en-US" i="1" dirty="0" err="1" smtClean="0"/>
              <a:t>m</a:t>
            </a:r>
            <a:r>
              <a:rPr lang="en-US" i="1" baseline="30000" dirty="0" err="1" smtClean="0"/>
              <a:t>h</a:t>
            </a:r>
            <a:r>
              <a:rPr lang="en-US" i="1" baseline="30000" dirty="0" smtClean="0"/>
              <a:t> 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dirty="0" smtClean="0"/>
              <a:t>               </a:t>
            </a:r>
            <a:r>
              <a:rPr lang="en-US" dirty="0" smtClean="0">
                <a:solidFill>
                  <a:srgbClr val="FF0000"/>
                </a:solidFill>
              </a:rPr>
              <a:t>≈ O(</a:t>
            </a:r>
            <a:r>
              <a:rPr lang="en-US" dirty="0" err="1" smtClean="0">
                <a:solidFill>
                  <a:srgbClr val="FF0000"/>
                </a:solidFill>
              </a:rPr>
              <a:t>m</a:t>
            </a:r>
            <a:r>
              <a:rPr lang="en-US" baseline="30000" dirty="0" err="1" smtClean="0">
                <a:solidFill>
                  <a:srgbClr val="FF0000"/>
                </a:solidFill>
              </a:rPr>
              <a:t>h</a:t>
            </a:r>
            <a:r>
              <a:rPr lang="en-US" dirty="0" smtClean="0">
                <a:solidFill>
                  <a:srgbClr val="FF0000"/>
                </a:solidFill>
              </a:rPr>
              <a:t>)  </a:t>
            </a:r>
            <a:r>
              <a:rPr lang="en-US" dirty="0" smtClean="0"/>
              <a:t> , where m=26</a:t>
            </a:r>
            <a:endParaRPr lang="en-US" baseline="30000" dirty="0" smtClean="0"/>
          </a:p>
          <a:p>
            <a:pPr>
              <a:buNone/>
            </a:pPr>
            <a:r>
              <a:rPr lang="en-US" baseline="30000" dirty="0" smtClean="0"/>
              <a:t>               </a:t>
            </a:r>
          </a:p>
          <a:p>
            <a:pPr>
              <a:buNone/>
            </a:pPr>
            <a:endParaRPr lang="en-US" baseline="30000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315200" cy="914400"/>
          </a:xfrm>
        </p:spPr>
        <p:txBody>
          <a:bodyPr/>
          <a:lstStyle/>
          <a:p>
            <a:r>
              <a:rPr lang="en-US" dirty="0" smtClean="0"/>
              <a:t>Optimization using branch &amp; bound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600200" y="1981200"/>
            <a:ext cx="838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/>
          <p:cNvSpPr/>
          <p:nvPr/>
        </p:nvSpPr>
        <p:spPr>
          <a:xfrm>
            <a:off x="2438400" y="1981200"/>
            <a:ext cx="5791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3886200" y="19812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410200" y="19812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45040" y="19812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2438400" y="20574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Rank                       Bound            Pointer to phrase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3" idx="3"/>
          </p:cNvCxnSpPr>
          <p:nvPr/>
        </p:nvCxnSpPr>
        <p:spPr>
          <a:xfrm flipH="1">
            <a:off x="1066800" y="2371445"/>
            <a:ext cx="656152" cy="524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209800" y="24384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1753394" y="2667000"/>
            <a:ext cx="4564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09600" y="28956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 b……………………..e……….z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2000" y="35052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 Rank is incremented every time user searches the word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Rank is only set if it’s a meaningful word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Bound is the max rank word possible below the node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Bound is pre-calculated - updated for all parent nodes when rank is updated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Pointer leading to another tree for searching of phrases with the word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47800" y="609600"/>
            <a:ext cx="6858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133600" y="715780"/>
            <a:ext cx="1524000" cy="427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28930" y="67081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  <a:r>
              <a:rPr lang="en-US" sz="2400" dirty="0" smtClean="0"/>
              <a:t>      - , 30, x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1447800" y="1676400"/>
            <a:ext cx="6858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47800" y="2667000"/>
            <a:ext cx="6858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57200" y="3844980"/>
            <a:ext cx="6858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1752600" y="1219200"/>
            <a:ext cx="45719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1752600" y="2286000"/>
            <a:ext cx="45719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133600" y="1752600"/>
            <a:ext cx="1524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33600" y="2743200"/>
            <a:ext cx="1524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648200" y="4419600"/>
            <a:ext cx="1524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57200" y="4835580"/>
            <a:ext cx="6858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762000" y="4378380"/>
            <a:ext cx="45719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143000" y="4911780"/>
            <a:ext cx="1447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rot="5400000">
            <a:off x="990600" y="3200400"/>
            <a:ext cx="685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4" idx="2"/>
          </p:cNvCxnSpPr>
          <p:nvPr/>
        </p:nvCxnSpPr>
        <p:spPr>
          <a:xfrm>
            <a:off x="1981200" y="3124200"/>
            <a:ext cx="19050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886200" y="3429000"/>
            <a:ext cx="6858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143000" y="3921180"/>
            <a:ext cx="1447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343400" y="3962400"/>
            <a:ext cx="2615033" cy="535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own Arrow 40"/>
          <p:cNvSpPr/>
          <p:nvPr/>
        </p:nvSpPr>
        <p:spPr>
          <a:xfrm>
            <a:off x="4267200" y="3962400"/>
            <a:ext cx="45719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962400" y="4343400"/>
            <a:ext cx="6858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572000" y="3429000"/>
            <a:ext cx="1600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962400" y="5029200"/>
            <a:ext cx="6858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962400" y="5867400"/>
            <a:ext cx="6858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wn Arrow 45"/>
          <p:cNvSpPr/>
          <p:nvPr/>
        </p:nvSpPr>
        <p:spPr>
          <a:xfrm>
            <a:off x="4267200" y="4876800"/>
            <a:ext cx="45719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wn Arrow 46"/>
          <p:cNvSpPr/>
          <p:nvPr/>
        </p:nvSpPr>
        <p:spPr>
          <a:xfrm flipH="1">
            <a:off x="4312919" y="5562600"/>
            <a:ext cx="45719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648200" y="5029200"/>
            <a:ext cx="1524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648200" y="5943600"/>
            <a:ext cx="1524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620000" y="4419600"/>
            <a:ext cx="1524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934200" y="4343400"/>
            <a:ext cx="6858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613940" y="1753850"/>
            <a:ext cx="242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      2, 30,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→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54" name="TextBox 53"/>
          <p:cNvSpPr txBox="1"/>
          <p:nvPr/>
        </p:nvSpPr>
        <p:spPr>
          <a:xfrm>
            <a:off x="1628930" y="272821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        -,30, x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669560" y="3881735"/>
            <a:ext cx="2089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      5,30, 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→</a:t>
            </a: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24590" y="48768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     30,0, 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→</a:t>
            </a: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038600" y="34290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      20,15, 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→</a:t>
            </a: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159770" y="440461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i</a:t>
            </a:r>
            <a:r>
              <a:rPr lang="en-US" sz="2400" dirty="0" smtClean="0"/>
              <a:t>       -,15, x</a:t>
            </a:r>
            <a:endParaRPr lang="en-US" sz="2400" dirty="0"/>
          </a:p>
        </p:txBody>
      </p:sp>
      <p:sp>
        <p:nvSpPr>
          <p:cNvPr id="60" name="TextBox 59"/>
          <p:cNvSpPr txBox="1"/>
          <p:nvPr/>
        </p:nvSpPr>
        <p:spPr>
          <a:xfrm>
            <a:off x="4113550" y="504544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       -,15, x</a:t>
            </a:r>
            <a:endParaRPr lang="en-US" sz="2400" dirty="0"/>
          </a:p>
        </p:txBody>
      </p:sp>
      <p:sp>
        <p:nvSpPr>
          <p:cNvPr id="61" name="TextBox 60"/>
          <p:cNvSpPr txBox="1"/>
          <p:nvPr/>
        </p:nvSpPr>
        <p:spPr>
          <a:xfrm>
            <a:off x="4113550" y="591362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       15, 0 ,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→</a:t>
            </a: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116580" y="437338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      10,0, 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→</a:t>
            </a: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715000" y="1295400"/>
            <a:ext cx="3124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b="1" dirty="0" smtClean="0"/>
              <a:t>WORD    RANK</a:t>
            </a:r>
          </a:p>
          <a:p>
            <a:r>
              <a:rPr lang="en-US" dirty="0" smtClean="0"/>
              <a:t>        hello        30</a:t>
            </a:r>
          </a:p>
          <a:p>
            <a:r>
              <a:rPr lang="en-US" dirty="0"/>
              <a:t> </a:t>
            </a:r>
            <a:r>
              <a:rPr lang="en-US" dirty="0" smtClean="0"/>
              <a:t>       help         20</a:t>
            </a:r>
          </a:p>
          <a:p>
            <a:r>
              <a:rPr lang="en-US" dirty="0"/>
              <a:t> </a:t>
            </a:r>
            <a:r>
              <a:rPr lang="en-US" dirty="0" smtClean="0"/>
              <a:t>       helping    15</a:t>
            </a:r>
          </a:p>
          <a:p>
            <a:r>
              <a:rPr lang="en-US" dirty="0"/>
              <a:t> </a:t>
            </a:r>
            <a:r>
              <a:rPr lang="en-US" dirty="0" smtClean="0"/>
              <a:t>       helps       10</a:t>
            </a:r>
          </a:p>
          <a:p>
            <a:r>
              <a:rPr lang="en-US" dirty="0"/>
              <a:t> </a:t>
            </a:r>
            <a:r>
              <a:rPr lang="en-US" dirty="0" smtClean="0"/>
              <a:t>       hell           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6553200" cy="9144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</a:t>
            </a:r>
            <a:r>
              <a:rPr lang="en-US" b="1" dirty="0" smtClean="0"/>
              <a:t>function</a:t>
            </a:r>
            <a:r>
              <a:rPr lang="en-US" dirty="0" smtClean="0"/>
              <a:t> </a:t>
            </a:r>
            <a:r>
              <a:rPr lang="en-US" dirty="0" err="1" smtClean="0"/>
              <a:t>word_autofill</a:t>
            </a:r>
            <a:r>
              <a:rPr lang="en-US" dirty="0" smtClean="0"/>
              <a:t> (node, word, m, k)</a:t>
            </a:r>
          </a:p>
          <a:p>
            <a:pPr>
              <a:buNone/>
            </a:pPr>
            <a:r>
              <a:rPr lang="en-US" dirty="0" smtClean="0"/>
              <a:t>   {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b="1" dirty="0" smtClean="0"/>
              <a:t>for</a:t>
            </a:r>
            <a:r>
              <a:rPr lang="en-US" dirty="0" smtClean="0"/>
              <a:t> i</a:t>
            </a:r>
            <a:r>
              <a:rPr lang="en-US" dirty="0" smtClean="0">
                <a:sym typeface="Wingdings" pitchFamily="2" charset="2"/>
              </a:rPr>
              <a:t>1 to m </a:t>
            </a:r>
            <a:r>
              <a:rPr lang="en-US" b="1" dirty="0" smtClean="0">
                <a:sym typeface="Wingdings" pitchFamily="2" charset="2"/>
              </a:rPr>
              <a:t>do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           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	node  </a:t>
            </a:r>
            <a:r>
              <a:rPr lang="en-US" dirty="0" err="1" smtClean="0">
                <a:sym typeface="Wingdings" pitchFamily="2" charset="2"/>
              </a:rPr>
              <a:t>node.child</a:t>
            </a:r>
            <a:r>
              <a:rPr lang="en-US" dirty="0" smtClean="0">
                <a:sym typeface="Wingdings" pitchFamily="2" charset="2"/>
              </a:rPr>
              <a:t> (word[</a:t>
            </a:r>
            <a:r>
              <a:rPr lang="en-US" dirty="0" err="1" smtClean="0">
                <a:sym typeface="Wingdings" pitchFamily="2" charset="2"/>
              </a:rPr>
              <a:t>i</a:t>
            </a:r>
            <a:r>
              <a:rPr lang="en-US" dirty="0" smtClean="0">
                <a:sym typeface="Wingdings" pitchFamily="2" charset="2"/>
              </a:rPr>
              <a:t>])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        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 bound( node, k)</a:t>
            </a:r>
          </a:p>
          <a:p>
            <a:pPr>
              <a:buNone/>
            </a:pPr>
            <a:endParaRPr lang="en-US" dirty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33800" y="5181600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</a:rPr>
              <a:t>k  is the no. of words we suggest</a:t>
            </a:r>
          </a:p>
          <a:p>
            <a:r>
              <a:rPr lang="en-US" sz="2000" i="1" dirty="0" smtClean="0">
                <a:solidFill>
                  <a:srgbClr val="FF0000"/>
                </a:solidFill>
              </a:rPr>
              <a:t>m  is the no. of letters typed by the user</a:t>
            </a:r>
            <a:endParaRPr lang="en-US" sz="20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3800" dirty="0" smtClean="0"/>
              <a:t>   </a:t>
            </a:r>
            <a:r>
              <a:rPr lang="en-US" sz="4400" b="1" dirty="0" smtClean="0"/>
              <a:t>function</a:t>
            </a:r>
            <a:r>
              <a:rPr lang="en-US" sz="4400" dirty="0" smtClean="0"/>
              <a:t> bound( node, k)</a:t>
            </a:r>
          </a:p>
          <a:p>
            <a:pPr>
              <a:buNone/>
            </a:pPr>
            <a:r>
              <a:rPr lang="en-US" sz="4400" dirty="0" smtClean="0"/>
              <a:t>     {</a:t>
            </a:r>
          </a:p>
          <a:p>
            <a:pPr>
              <a:buNone/>
            </a:pPr>
            <a:r>
              <a:rPr lang="en-US" sz="4400" dirty="0"/>
              <a:t> </a:t>
            </a:r>
            <a:r>
              <a:rPr lang="en-US" sz="4400" dirty="0" smtClean="0"/>
              <a:t>                </a:t>
            </a:r>
            <a:r>
              <a:rPr lang="en-US" sz="4400" b="1" dirty="0" smtClean="0"/>
              <a:t>if</a:t>
            </a:r>
            <a:r>
              <a:rPr lang="en-US" sz="4400" dirty="0" smtClean="0"/>
              <a:t> k==0 || node ==NULL  </a:t>
            </a:r>
            <a:r>
              <a:rPr lang="en-US" sz="4400" b="1" dirty="0" smtClean="0"/>
              <a:t>then return</a:t>
            </a:r>
          </a:p>
          <a:p>
            <a:pPr>
              <a:buNone/>
            </a:pPr>
            <a:r>
              <a:rPr lang="en-US" sz="4400" dirty="0"/>
              <a:t> </a:t>
            </a:r>
            <a:r>
              <a:rPr lang="en-US" sz="4400" dirty="0" smtClean="0"/>
              <a:t>           </a:t>
            </a:r>
          </a:p>
          <a:p>
            <a:pPr>
              <a:buNone/>
            </a:pPr>
            <a:r>
              <a:rPr lang="en-US" sz="4400" dirty="0"/>
              <a:t> </a:t>
            </a:r>
            <a:r>
              <a:rPr lang="en-US" sz="4400" dirty="0" smtClean="0"/>
              <a:t>                </a:t>
            </a:r>
            <a:r>
              <a:rPr lang="en-US" sz="4400" b="1" dirty="0" smtClean="0"/>
              <a:t>if</a:t>
            </a:r>
            <a:r>
              <a:rPr lang="en-US" sz="4400" dirty="0" smtClean="0"/>
              <a:t>  </a:t>
            </a:r>
            <a:r>
              <a:rPr lang="en-US" sz="4400" dirty="0" err="1" smtClean="0"/>
              <a:t>node.rank</a:t>
            </a:r>
            <a:r>
              <a:rPr lang="en-US" sz="4400" dirty="0" smtClean="0"/>
              <a:t>  &gt;=  </a:t>
            </a:r>
            <a:r>
              <a:rPr lang="en-US" sz="4400" dirty="0" err="1" smtClean="0"/>
              <a:t>node.bound</a:t>
            </a:r>
            <a:r>
              <a:rPr lang="en-US" sz="4400" dirty="0" smtClean="0"/>
              <a:t>  </a:t>
            </a:r>
            <a:r>
              <a:rPr lang="en-US" sz="4400" b="1" dirty="0" smtClean="0"/>
              <a:t>then do</a:t>
            </a:r>
          </a:p>
          <a:p>
            <a:pPr>
              <a:buNone/>
            </a:pPr>
            <a:r>
              <a:rPr lang="en-US" sz="4400" dirty="0"/>
              <a:t> </a:t>
            </a:r>
            <a:r>
              <a:rPr lang="en-US" sz="4400" dirty="0" smtClean="0"/>
              <a:t>                </a:t>
            </a:r>
          </a:p>
          <a:p>
            <a:pPr>
              <a:buNone/>
            </a:pPr>
            <a:r>
              <a:rPr lang="en-US" sz="4400" dirty="0" smtClean="0"/>
              <a:t>                 	</a:t>
            </a:r>
            <a:r>
              <a:rPr lang="en-US" sz="4400" b="1" dirty="0" smtClean="0"/>
              <a:t>print</a:t>
            </a:r>
            <a:r>
              <a:rPr lang="en-US" sz="4400" dirty="0" smtClean="0"/>
              <a:t> </a:t>
            </a:r>
            <a:r>
              <a:rPr lang="en-US" sz="4400" dirty="0" err="1" smtClean="0"/>
              <a:t>node.word</a:t>
            </a:r>
            <a:r>
              <a:rPr lang="en-US" sz="4400" dirty="0" smtClean="0"/>
              <a:t> </a:t>
            </a:r>
          </a:p>
          <a:p>
            <a:pPr>
              <a:buNone/>
            </a:pPr>
            <a:r>
              <a:rPr lang="en-US" sz="4400" dirty="0"/>
              <a:t> </a:t>
            </a:r>
            <a:r>
              <a:rPr lang="en-US" sz="4400" dirty="0" smtClean="0"/>
              <a:t>                 	k- -</a:t>
            </a:r>
          </a:p>
          <a:p>
            <a:pPr>
              <a:buNone/>
            </a:pPr>
            <a:endParaRPr lang="en-US" sz="4400" dirty="0" smtClean="0"/>
          </a:p>
          <a:p>
            <a:pPr>
              <a:buNone/>
            </a:pPr>
            <a:r>
              <a:rPr lang="en-US" sz="4400" dirty="0"/>
              <a:t> </a:t>
            </a:r>
            <a:r>
              <a:rPr lang="en-US" sz="4400" dirty="0" smtClean="0"/>
              <a:t>          	   </a:t>
            </a:r>
            <a:r>
              <a:rPr lang="en-US" sz="4400" b="1" dirty="0" smtClean="0"/>
              <a:t>for</a:t>
            </a:r>
            <a:r>
              <a:rPr lang="en-US" sz="4400" dirty="0" smtClean="0"/>
              <a:t>  </a:t>
            </a:r>
            <a:r>
              <a:rPr lang="en-US" sz="4400" dirty="0" err="1" smtClean="0"/>
              <a:t>i</a:t>
            </a:r>
            <a:r>
              <a:rPr lang="en-US" sz="4400" dirty="0" smtClean="0">
                <a:sym typeface="Wingdings" pitchFamily="2" charset="2"/>
              </a:rPr>
              <a:t>  1 to 26 </a:t>
            </a:r>
            <a:r>
              <a:rPr lang="en-US" sz="4400" b="1" dirty="0" smtClean="0">
                <a:sym typeface="Wingdings" pitchFamily="2" charset="2"/>
              </a:rPr>
              <a:t>do</a:t>
            </a:r>
          </a:p>
          <a:p>
            <a:pPr>
              <a:buNone/>
            </a:pPr>
            <a:endParaRPr lang="en-US" sz="44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4400" dirty="0">
                <a:sym typeface="Wingdings" pitchFamily="2" charset="2"/>
              </a:rPr>
              <a:t> </a:t>
            </a:r>
            <a:r>
              <a:rPr lang="en-US" sz="4400" dirty="0" smtClean="0">
                <a:sym typeface="Wingdings" pitchFamily="2" charset="2"/>
              </a:rPr>
              <a:t>                	node  </a:t>
            </a:r>
            <a:r>
              <a:rPr lang="en-US" sz="4400" dirty="0" err="1" smtClean="0">
                <a:sym typeface="Wingdings" pitchFamily="2" charset="2"/>
              </a:rPr>
              <a:t>node.child</a:t>
            </a:r>
            <a:r>
              <a:rPr lang="en-US" sz="4400" dirty="0" smtClean="0">
                <a:sym typeface="Wingdings" pitchFamily="2" charset="2"/>
              </a:rPr>
              <a:t>(word[</a:t>
            </a:r>
            <a:r>
              <a:rPr lang="en-US" sz="4400" dirty="0" err="1" smtClean="0">
                <a:sym typeface="Wingdings" pitchFamily="2" charset="2"/>
              </a:rPr>
              <a:t>i</a:t>
            </a:r>
            <a:r>
              <a:rPr lang="en-US" sz="4400" dirty="0" smtClean="0">
                <a:sym typeface="Wingdings" pitchFamily="2" charset="2"/>
              </a:rPr>
              <a:t>])</a:t>
            </a:r>
          </a:p>
          <a:p>
            <a:pPr>
              <a:buNone/>
            </a:pPr>
            <a:r>
              <a:rPr lang="en-US" sz="4400" dirty="0" smtClean="0">
                <a:sym typeface="Wingdings" pitchFamily="2" charset="2"/>
              </a:rPr>
              <a:t>               </a:t>
            </a:r>
          </a:p>
          <a:p>
            <a:pPr>
              <a:buNone/>
            </a:pPr>
            <a:r>
              <a:rPr lang="en-US" sz="4400" dirty="0" smtClean="0">
                <a:sym typeface="Wingdings" pitchFamily="2" charset="2"/>
              </a:rPr>
              <a:t>	           	insert(PQ </a:t>
            </a:r>
            <a:r>
              <a:rPr lang="en-US" sz="4400" dirty="0">
                <a:sym typeface="Wingdings" pitchFamily="2" charset="2"/>
              </a:rPr>
              <a:t>,</a:t>
            </a:r>
            <a:r>
              <a:rPr lang="en-US" sz="4400" dirty="0" smtClean="0">
                <a:sym typeface="Wingdings" pitchFamily="2" charset="2"/>
              </a:rPr>
              <a:t> </a:t>
            </a:r>
            <a:r>
              <a:rPr lang="en-US" sz="4400" dirty="0" err="1" smtClean="0">
                <a:sym typeface="Wingdings" pitchFamily="2" charset="2"/>
              </a:rPr>
              <a:t>node.bound</a:t>
            </a:r>
            <a:r>
              <a:rPr lang="en-US" sz="4400" dirty="0" smtClean="0">
                <a:sym typeface="Wingdings" pitchFamily="2" charset="2"/>
              </a:rPr>
              <a:t> , node )</a:t>
            </a:r>
          </a:p>
          <a:p>
            <a:pPr>
              <a:buNone/>
            </a:pPr>
            <a:endParaRPr lang="en-US" sz="44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4400" dirty="0" smtClean="0">
                <a:sym typeface="Wingdings" pitchFamily="2" charset="2"/>
              </a:rPr>
              <a:t>           </a:t>
            </a:r>
          </a:p>
          <a:p>
            <a:pPr>
              <a:buNone/>
            </a:pPr>
            <a:r>
              <a:rPr lang="en-US" sz="4400" dirty="0" smtClean="0">
                <a:sym typeface="Wingdings" pitchFamily="2" charset="2"/>
              </a:rPr>
              <a:t>              bound( </a:t>
            </a:r>
            <a:r>
              <a:rPr lang="en-US" sz="4400" dirty="0" err="1" smtClean="0">
                <a:sym typeface="Wingdings" pitchFamily="2" charset="2"/>
              </a:rPr>
              <a:t>get_max</a:t>
            </a:r>
            <a:r>
              <a:rPr lang="en-US" sz="4400" dirty="0" smtClean="0">
                <a:sym typeface="Wingdings" pitchFamily="2" charset="2"/>
              </a:rPr>
              <a:t>(PQ) , k)</a:t>
            </a:r>
          </a:p>
          <a:p>
            <a:pPr>
              <a:buNone/>
            </a:pPr>
            <a:r>
              <a:rPr lang="en-US" sz="4400" dirty="0" smtClean="0">
                <a:sym typeface="Wingdings" pitchFamily="2" charset="2"/>
              </a:rPr>
              <a:t>      }</a:t>
            </a:r>
          </a:p>
          <a:p>
            <a:pPr>
              <a:buNone/>
            </a:pPr>
            <a:endParaRPr lang="en-US" sz="29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58674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92D050"/>
                </a:solidFill>
              </a:rPr>
              <a:t>Time complexity: ~ O(26 * n)</a:t>
            </a:r>
            <a:endParaRPr lang="en-US" b="1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609600"/>
            <a:ext cx="8229600" cy="571500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sz="3800" dirty="0" smtClean="0"/>
              <a:t>   </a:t>
            </a:r>
            <a:r>
              <a:rPr lang="en-US" sz="4400" b="1" dirty="0" smtClean="0"/>
              <a:t>function</a:t>
            </a:r>
            <a:r>
              <a:rPr lang="en-US" sz="4400" dirty="0" smtClean="0"/>
              <a:t> </a:t>
            </a:r>
            <a:r>
              <a:rPr lang="en-US" sz="4400" dirty="0" err="1" smtClean="0"/>
              <a:t>update_rank</a:t>
            </a:r>
            <a:r>
              <a:rPr lang="en-US" sz="4400" dirty="0" smtClean="0"/>
              <a:t>( node , word)</a:t>
            </a:r>
          </a:p>
          <a:p>
            <a:pPr>
              <a:buNone/>
            </a:pPr>
            <a:r>
              <a:rPr lang="en-US" sz="4400" dirty="0" smtClean="0"/>
              <a:t>     {</a:t>
            </a:r>
          </a:p>
          <a:p>
            <a:pPr>
              <a:buNone/>
            </a:pPr>
            <a:r>
              <a:rPr lang="en-US" sz="4400" dirty="0" smtClean="0"/>
              <a:t>		          </a:t>
            </a:r>
            <a:r>
              <a:rPr lang="en-US" sz="4400" b="1" dirty="0" smtClean="0"/>
              <a:t>for</a:t>
            </a:r>
            <a:r>
              <a:rPr lang="en-US" sz="4400" dirty="0" smtClean="0"/>
              <a:t>  </a:t>
            </a:r>
            <a:r>
              <a:rPr lang="en-US" sz="4400" dirty="0" err="1" smtClean="0"/>
              <a:t>i</a:t>
            </a:r>
            <a:r>
              <a:rPr lang="en-US" sz="4400" dirty="0" smtClean="0">
                <a:sym typeface="Wingdings" pitchFamily="2" charset="2"/>
              </a:rPr>
              <a:t>  1 to |word| </a:t>
            </a:r>
            <a:r>
              <a:rPr lang="en-US" sz="4400" b="1" dirty="0" smtClean="0">
                <a:sym typeface="Wingdings" pitchFamily="2" charset="2"/>
              </a:rPr>
              <a:t>do</a:t>
            </a:r>
          </a:p>
          <a:p>
            <a:pPr>
              <a:buNone/>
            </a:pPr>
            <a:endParaRPr lang="en-US" sz="44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4400" dirty="0" smtClean="0">
                <a:sym typeface="Wingdings" pitchFamily="2" charset="2"/>
              </a:rPr>
              <a:t>			    node  </a:t>
            </a:r>
            <a:r>
              <a:rPr lang="en-US" sz="4400" dirty="0" err="1" smtClean="0">
                <a:sym typeface="Wingdings" pitchFamily="2" charset="2"/>
              </a:rPr>
              <a:t>node.child</a:t>
            </a:r>
            <a:r>
              <a:rPr lang="en-US" sz="4400" dirty="0" smtClean="0">
                <a:sym typeface="Wingdings" pitchFamily="2" charset="2"/>
              </a:rPr>
              <a:t>(word[</a:t>
            </a:r>
            <a:r>
              <a:rPr lang="en-US" sz="4400" dirty="0" err="1" smtClean="0">
                <a:sym typeface="Wingdings" pitchFamily="2" charset="2"/>
              </a:rPr>
              <a:t>i</a:t>
            </a:r>
            <a:r>
              <a:rPr lang="en-US" sz="4400" dirty="0" smtClean="0">
                <a:sym typeface="Wingdings" pitchFamily="2" charset="2"/>
              </a:rPr>
              <a:t>])</a:t>
            </a:r>
          </a:p>
          <a:p>
            <a:pPr>
              <a:buNone/>
            </a:pPr>
            <a:r>
              <a:rPr lang="en-US" sz="4400" dirty="0" smtClean="0">
                <a:sym typeface="Wingdings" pitchFamily="2" charset="2"/>
              </a:rPr>
              <a:t>               </a:t>
            </a:r>
          </a:p>
          <a:p>
            <a:pPr>
              <a:buNone/>
            </a:pPr>
            <a:r>
              <a:rPr lang="en-US" sz="4400" dirty="0" smtClean="0">
                <a:sym typeface="Wingdings" pitchFamily="2" charset="2"/>
              </a:rPr>
              <a:t>	                    </a:t>
            </a:r>
          </a:p>
          <a:p>
            <a:pPr>
              <a:buNone/>
            </a:pPr>
            <a:r>
              <a:rPr lang="en-US" sz="4400" dirty="0" smtClean="0">
                <a:sym typeface="Wingdings" pitchFamily="2" charset="2"/>
              </a:rPr>
              <a:t>                         </a:t>
            </a:r>
            <a:r>
              <a:rPr lang="en-US" sz="4400" dirty="0" err="1" smtClean="0">
                <a:sym typeface="Wingdings" pitchFamily="2" charset="2"/>
              </a:rPr>
              <a:t>node.rank</a:t>
            </a:r>
            <a:r>
              <a:rPr lang="en-US" sz="4400" dirty="0" smtClean="0">
                <a:sym typeface="Wingdings" pitchFamily="2" charset="2"/>
              </a:rPr>
              <a:t> ++</a:t>
            </a:r>
          </a:p>
          <a:p>
            <a:pPr>
              <a:buNone/>
            </a:pPr>
            <a:r>
              <a:rPr lang="en-US" sz="4400" dirty="0" smtClean="0">
                <a:sym typeface="Wingdings" pitchFamily="2" charset="2"/>
              </a:rPr>
              <a:t>                         BOUND  </a:t>
            </a:r>
            <a:r>
              <a:rPr lang="en-US" sz="4400" dirty="0" err="1" smtClean="0">
                <a:sym typeface="Wingdings" pitchFamily="2" charset="2"/>
              </a:rPr>
              <a:t>node.rank</a:t>
            </a:r>
            <a:endParaRPr lang="en-US" sz="4400" dirty="0" smtClean="0">
              <a:sym typeface="Wingdings" pitchFamily="2" charset="2"/>
            </a:endParaRPr>
          </a:p>
          <a:p>
            <a:pPr>
              <a:buNone/>
            </a:pPr>
            <a:endParaRPr lang="en-US" sz="44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4400" dirty="0" smtClean="0">
                <a:sym typeface="Wingdings" pitchFamily="2" charset="2"/>
              </a:rPr>
              <a:t>                         </a:t>
            </a:r>
          </a:p>
          <a:p>
            <a:pPr>
              <a:buNone/>
            </a:pPr>
            <a:r>
              <a:rPr lang="en-US" sz="4400" dirty="0" smtClean="0">
                <a:sym typeface="Wingdings" pitchFamily="2" charset="2"/>
              </a:rPr>
              <a:t>                         </a:t>
            </a:r>
            <a:r>
              <a:rPr lang="en-US" sz="4400" b="1" dirty="0" smtClean="0"/>
              <a:t>for</a:t>
            </a:r>
            <a:r>
              <a:rPr lang="en-US" sz="4400" dirty="0" smtClean="0"/>
              <a:t>  </a:t>
            </a:r>
            <a:r>
              <a:rPr lang="en-US" sz="4400" dirty="0" err="1" smtClean="0"/>
              <a:t>i</a:t>
            </a:r>
            <a:r>
              <a:rPr lang="en-US" sz="4400" dirty="0" smtClean="0">
                <a:sym typeface="Wingdings" pitchFamily="2" charset="2"/>
              </a:rPr>
              <a:t>  1 to |word| </a:t>
            </a:r>
            <a:r>
              <a:rPr lang="en-US" sz="4400" b="1" dirty="0" smtClean="0">
                <a:sym typeface="Wingdings" pitchFamily="2" charset="2"/>
              </a:rPr>
              <a:t>do</a:t>
            </a:r>
          </a:p>
          <a:p>
            <a:pPr>
              <a:buNone/>
            </a:pPr>
            <a:endParaRPr lang="en-US" sz="44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4400" dirty="0" smtClean="0">
                <a:sym typeface="Wingdings" pitchFamily="2" charset="2"/>
              </a:rPr>
              <a:t>                 	     node  </a:t>
            </a:r>
            <a:r>
              <a:rPr lang="en-US" sz="4400" dirty="0" err="1" smtClean="0">
                <a:sym typeface="Wingdings" pitchFamily="2" charset="2"/>
              </a:rPr>
              <a:t>node.parent</a:t>
            </a:r>
            <a:endParaRPr lang="en-US" sz="44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4400" dirty="0" smtClean="0">
                <a:sym typeface="Wingdings" pitchFamily="2" charset="2"/>
              </a:rPr>
              <a:t>               </a:t>
            </a:r>
          </a:p>
          <a:p>
            <a:pPr>
              <a:buNone/>
            </a:pPr>
            <a:r>
              <a:rPr lang="en-US" sz="4400" dirty="0" smtClean="0">
                <a:sym typeface="Wingdings" pitchFamily="2" charset="2"/>
              </a:rPr>
              <a:t>	                             </a:t>
            </a:r>
            <a:r>
              <a:rPr lang="en-US" sz="4400" b="1" dirty="0" smtClean="0">
                <a:sym typeface="Wingdings" pitchFamily="2" charset="2"/>
              </a:rPr>
              <a:t>if</a:t>
            </a:r>
            <a:r>
              <a:rPr lang="en-US" sz="4400" dirty="0" smtClean="0">
                <a:sym typeface="Wingdings" pitchFamily="2" charset="2"/>
              </a:rPr>
              <a:t>  </a:t>
            </a:r>
            <a:r>
              <a:rPr lang="en-US" sz="4400" dirty="0" err="1" smtClean="0">
                <a:sym typeface="Wingdings" pitchFamily="2" charset="2"/>
              </a:rPr>
              <a:t>node.bound</a:t>
            </a:r>
            <a:r>
              <a:rPr lang="en-US" sz="4400" dirty="0" smtClean="0">
                <a:sym typeface="Wingdings" pitchFamily="2" charset="2"/>
              </a:rPr>
              <a:t> &lt; BOUND </a:t>
            </a:r>
            <a:r>
              <a:rPr lang="en-US" sz="4400" b="1" dirty="0" smtClean="0">
                <a:sym typeface="Wingdings" pitchFamily="2" charset="2"/>
              </a:rPr>
              <a:t>then do</a:t>
            </a:r>
          </a:p>
          <a:p>
            <a:pPr>
              <a:buNone/>
            </a:pPr>
            <a:endParaRPr lang="en-US" sz="44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4400" dirty="0" smtClean="0">
                <a:sym typeface="Wingdings" pitchFamily="2" charset="2"/>
              </a:rPr>
              <a:t>				</a:t>
            </a:r>
            <a:r>
              <a:rPr lang="en-US" sz="4400" dirty="0" err="1" smtClean="0">
                <a:sym typeface="Wingdings" pitchFamily="2" charset="2"/>
              </a:rPr>
              <a:t>node.bound</a:t>
            </a:r>
            <a:r>
              <a:rPr lang="en-US" sz="4400" dirty="0" smtClean="0">
                <a:sym typeface="Wingdings" pitchFamily="2" charset="2"/>
              </a:rPr>
              <a:t>  BOUND</a:t>
            </a:r>
          </a:p>
          <a:p>
            <a:pPr>
              <a:buNone/>
            </a:pPr>
            <a:r>
              <a:rPr lang="en-US" sz="4400" dirty="0" smtClean="0">
                <a:sym typeface="Wingdings" pitchFamily="2" charset="2"/>
              </a:rPr>
              <a:t>                    </a:t>
            </a:r>
          </a:p>
          <a:p>
            <a:pPr>
              <a:buNone/>
            </a:pPr>
            <a:r>
              <a:rPr lang="en-US" sz="4400" dirty="0" smtClean="0">
                <a:sym typeface="Wingdings" pitchFamily="2" charset="2"/>
              </a:rPr>
              <a:t>     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67400" y="58674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92D050"/>
                </a:solidFill>
              </a:rPr>
              <a:t>Time complexity: ~ O(n)</a:t>
            </a:r>
            <a:endParaRPr lang="en-US" b="1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47800"/>
            <a:ext cx="7467600" cy="430371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 m (prefix word) +  26+26+…..+26 (l-m times)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     = m +                (l-m)*26  (per word) * log (l)</a:t>
            </a:r>
          </a:p>
          <a:p>
            <a:pPr>
              <a:buNone/>
            </a:pPr>
            <a:r>
              <a:rPr lang="en-US" dirty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m = no. of characters already entered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k  = no. of words that we want to suggest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l   = length of the word</a:t>
            </a:r>
          </a:p>
          <a:p>
            <a:pPr>
              <a:buNone/>
            </a:pPr>
            <a:r>
              <a:rPr lang="en-US" dirty="0" smtClean="0"/>
              <a:t>  log (l) </a:t>
            </a:r>
            <a:r>
              <a:rPr lang="en-US" dirty="0" smtClean="0">
                <a:sym typeface="Wingdings" pitchFamily="2" charset="2"/>
              </a:rPr>
              <a:t>= time complexity of insert into PQ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  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m + k* (l-m)*26* log (l) ≈ </a:t>
            </a:r>
            <a:r>
              <a:rPr lang="en-US" smtClean="0">
                <a:solidFill>
                  <a:srgbClr val="00B050"/>
                </a:solidFill>
              </a:rPr>
              <a:t>O(n log n)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Left Brace 3"/>
          <p:cNvSpPr/>
          <p:nvPr/>
        </p:nvSpPr>
        <p:spPr bwMode="auto">
          <a:xfrm rot="16200000">
            <a:off x="5600700" y="848820"/>
            <a:ext cx="457200" cy="35814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Search and print the most popular words. For a  given a prefix word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Auto-fill a word / phrase based on rankings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To present results instantaneously, limited with </a:t>
            </a:r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dirty="0" smtClean="0"/>
              <a:t> suggestions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Auto completion of Phrases</a:t>
            </a:r>
            <a:br>
              <a:rPr lang="en-US" dirty="0" smtClean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1066800"/>
          </a:xfrm>
        </p:spPr>
        <p:txBody>
          <a:bodyPr>
            <a:normAutofit fontScale="700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/>
              <a:t>Pick words from word completion and find high ranked phrases per each word</a:t>
            </a:r>
          </a:p>
          <a:p>
            <a:pPr algn="just">
              <a:buFont typeface="Wingdings" pitchFamily="2" charset="2"/>
              <a:buChar char="Ø"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Take k words and repeat search in phrase tree of similar data structure</a:t>
            </a:r>
          </a:p>
          <a:p>
            <a:pPr algn="just">
              <a:buFont typeface="Wingdings" pitchFamily="2" charset="2"/>
              <a:buChar char="Ø"/>
            </a:pPr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1752600" y="2286000"/>
            <a:ext cx="10668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19400" y="23622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05000" y="23622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help     - , 30       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1371600" y="3352800"/>
            <a:ext cx="6858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38200" y="4343400"/>
            <a:ext cx="13716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57400" y="3352800"/>
            <a:ext cx="990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09800" y="44196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95600" y="5257800"/>
            <a:ext cx="6858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81400" y="52578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07760" y="3397770"/>
            <a:ext cx="154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is     -, 30  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914400" y="43434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available  -, 30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2986790" y="527279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   20,15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14600" y="2895600"/>
            <a:ext cx="3200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638800" y="3276600"/>
            <a:ext cx="6858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324600" y="33528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729990" y="330658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  5 , 25</a:t>
            </a:r>
            <a:endParaRPr lang="en-US" sz="2400" dirty="0"/>
          </a:p>
        </p:txBody>
      </p:sp>
      <p:cxnSp>
        <p:nvCxnSpPr>
          <p:cNvPr id="22" name="Straight Arrow Connector 21"/>
          <p:cNvCxnSpPr>
            <a:stCxn id="8" idx="4"/>
            <a:endCxn id="13" idx="1"/>
          </p:cNvCxnSpPr>
          <p:nvPr/>
        </p:nvCxnSpPr>
        <p:spPr>
          <a:xfrm rot="16200000" flipH="1">
            <a:off x="2030459" y="4370340"/>
            <a:ext cx="459115" cy="1472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 bwMode="auto">
          <a:xfrm flipH="1">
            <a:off x="5486400" y="3810000"/>
            <a:ext cx="381000" cy="762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rot="16200000" flipH="1">
            <a:off x="5524500" y="4152900"/>
            <a:ext cx="8382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rot="16200000" flipH="1">
            <a:off x="5829300" y="3924300"/>
            <a:ext cx="838200" cy="609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H="1">
            <a:off x="2514600" y="5791200"/>
            <a:ext cx="5334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3" idx="4"/>
          </p:cNvCxnSpPr>
          <p:nvPr/>
        </p:nvCxnSpPr>
        <p:spPr bwMode="auto">
          <a:xfrm rot="16200000" flipH="1">
            <a:off x="2990850" y="6038850"/>
            <a:ext cx="533400" cy="381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3352800" y="5791200"/>
            <a:ext cx="381000" cy="304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flipH="1">
            <a:off x="1066800" y="4876800"/>
            <a:ext cx="228600" cy="685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1295400" y="4876800"/>
            <a:ext cx="304800" cy="838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2" name="Straight Arrow Connector 31"/>
          <p:cNvCxnSpPr>
            <a:endCxn id="4" idx="2"/>
          </p:cNvCxnSpPr>
          <p:nvPr/>
        </p:nvCxnSpPr>
        <p:spPr bwMode="auto">
          <a:xfrm>
            <a:off x="914400" y="2590800"/>
            <a:ext cx="8382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578840" y="597483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92D050"/>
                </a:solidFill>
              </a:rPr>
              <a:t>Time complexity: ~ O(n* log n)</a:t>
            </a:r>
            <a:endParaRPr lang="en-US" b="1" dirty="0">
              <a:solidFill>
                <a:srgbClr val="92D050"/>
              </a:solidFill>
            </a:endParaRPr>
          </a:p>
        </p:txBody>
      </p:sp>
      <p:cxnSp>
        <p:nvCxnSpPr>
          <p:cNvPr id="35" name="Straight Arrow Connector 34"/>
          <p:cNvCxnSpPr>
            <a:stCxn id="7" idx="4"/>
          </p:cNvCxnSpPr>
          <p:nvPr/>
        </p:nvCxnSpPr>
        <p:spPr bwMode="auto">
          <a:xfrm rot="5400000">
            <a:off x="1352550" y="3981450"/>
            <a:ext cx="381000" cy="3429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7" idx="0"/>
          </p:cNvCxnSpPr>
          <p:nvPr/>
        </p:nvCxnSpPr>
        <p:spPr bwMode="auto">
          <a:xfrm rot="10800000" flipV="1">
            <a:off x="1714500" y="2895600"/>
            <a:ext cx="609600" cy="457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200400" y="2286000"/>
            <a:ext cx="350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Questions ?</a:t>
            </a:r>
            <a:endParaRPr lang="en-US" sz="4400" dirty="0"/>
          </a:p>
        </p:txBody>
      </p:sp>
      <p:sp>
        <p:nvSpPr>
          <p:cNvPr id="36" name="TextBox 35"/>
          <p:cNvSpPr txBox="1"/>
          <p:nvPr/>
        </p:nvSpPr>
        <p:spPr>
          <a:xfrm>
            <a:off x="3352800" y="5486400"/>
            <a:ext cx="1864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Thank you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7162800" cy="4303713"/>
          </a:xfrm>
        </p:spPr>
        <p:txBody>
          <a:bodyPr/>
          <a:lstStyle/>
          <a:p>
            <a:r>
              <a:rPr lang="en-US" dirty="0" smtClean="0"/>
              <a:t>BST (simple, fast but space consuming)</a:t>
            </a:r>
          </a:p>
          <a:p>
            <a:r>
              <a:rPr lang="en-US" dirty="0" smtClean="0"/>
              <a:t>Hash table (fast but not order preserving)</a:t>
            </a:r>
          </a:p>
          <a:p>
            <a:r>
              <a:rPr lang="en-US" dirty="0" smtClean="0"/>
              <a:t>Ternary tree (space consuming)</a:t>
            </a:r>
          </a:p>
          <a:p>
            <a:r>
              <a:rPr lang="en-US" dirty="0" smtClean="0"/>
              <a:t>Inverted index (more useful in search engines)</a:t>
            </a:r>
          </a:p>
          <a:p>
            <a:pPr>
              <a:buNone/>
            </a:pPr>
            <a:r>
              <a:rPr lang="en-US" dirty="0"/>
              <a:t> 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Our Approach:</a:t>
            </a:r>
          </a:p>
          <a:p>
            <a:r>
              <a:rPr lang="en-US" dirty="0" smtClean="0"/>
              <a:t>Tries Data Structure </a:t>
            </a:r>
          </a:p>
          <a:p>
            <a:r>
              <a:rPr lang="en-US" dirty="0" smtClean="0"/>
              <a:t>Depth First Search</a:t>
            </a:r>
          </a:p>
          <a:p>
            <a:r>
              <a:rPr lang="en-US" dirty="0" smtClean="0"/>
              <a:t>Branch &amp; Bound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57200"/>
            <a:ext cx="6858000" cy="914400"/>
          </a:xfrm>
        </p:spPr>
        <p:txBody>
          <a:bodyPr/>
          <a:lstStyle/>
          <a:p>
            <a:r>
              <a:rPr lang="en-US" dirty="0" err="1" smtClean="0"/>
              <a:t>Trie</a:t>
            </a:r>
            <a:r>
              <a:rPr lang="en-US" dirty="0" smtClean="0"/>
              <a:t> Data structure (Prefix Tree)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76400"/>
            <a:ext cx="7239000" cy="4303713"/>
          </a:xfrm>
        </p:spPr>
        <p:txBody>
          <a:bodyPr/>
          <a:lstStyle/>
          <a:p>
            <a:r>
              <a:rPr lang="en-US" sz="2000" dirty="0" smtClean="0"/>
              <a:t>Ordered tree used to store dynamic data, usually strings</a:t>
            </a:r>
          </a:p>
          <a:p>
            <a:endParaRPr lang="en-US" sz="2000" dirty="0" smtClean="0"/>
          </a:p>
          <a:p>
            <a:r>
              <a:rPr lang="en-US" sz="2000" dirty="0" smtClean="0"/>
              <a:t>M-way tree (26-ways in our case)</a:t>
            </a:r>
          </a:p>
          <a:p>
            <a:endParaRPr lang="en-US" sz="2000" dirty="0" smtClean="0"/>
          </a:p>
          <a:p>
            <a:r>
              <a:rPr lang="en-US" sz="2000" dirty="0" smtClean="0"/>
              <a:t>Each node labeled with characters </a:t>
            </a:r>
          </a:p>
          <a:p>
            <a:endParaRPr lang="en-US" sz="2000" dirty="0" smtClean="0"/>
          </a:p>
          <a:p>
            <a:r>
              <a:rPr lang="en-US" sz="2000" dirty="0" smtClean="0"/>
              <a:t>The child nodes are alphabetically ordered </a:t>
            </a:r>
          </a:p>
          <a:p>
            <a:endParaRPr lang="en-US" sz="2000" dirty="0" smtClean="0"/>
          </a:p>
          <a:p>
            <a:r>
              <a:rPr lang="en-US" sz="2000" dirty="0" smtClean="0"/>
              <a:t>The path from the root to the leaf nodes gives a word </a:t>
            </a:r>
          </a:p>
          <a:p>
            <a:endParaRPr lang="en-US" sz="2000" dirty="0" smtClean="0"/>
          </a:p>
          <a:p>
            <a:r>
              <a:rPr lang="en-US" sz="2000" dirty="0" smtClean="0"/>
              <a:t>The path from root node to any descendent node </a:t>
            </a:r>
            <a:r>
              <a:rPr lang="en-US" sz="2000" dirty="0" smtClean="0">
                <a:solidFill>
                  <a:srgbClr val="FFC000"/>
                </a:solidFill>
              </a:rPr>
              <a:t>may</a:t>
            </a:r>
            <a:r>
              <a:rPr lang="en-US" sz="2000" dirty="0" smtClean="0"/>
              <a:t> give a meaningful work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Trie</a:t>
            </a:r>
            <a:r>
              <a:rPr lang="en-US" dirty="0" smtClean="0"/>
              <a:t>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TreeNode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{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TreeNode</a:t>
            </a:r>
            <a:r>
              <a:rPr lang="en-US" dirty="0" smtClean="0"/>
              <a:t>*   children[26];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bool</a:t>
            </a:r>
            <a:r>
              <a:rPr lang="en-US" dirty="0" smtClean="0"/>
              <a:t>    </a:t>
            </a:r>
            <a:r>
              <a:rPr lang="en-US" dirty="0" err="1" smtClean="0"/>
              <a:t>isEndofWord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};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752600" y="4953000"/>
          <a:ext cx="5638799" cy="36576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381000"/>
                <a:gridCol w="457200"/>
                <a:gridCol w="381000"/>
                <a:gridCol w="304800"/>
                <a:gridCol w="381000"/>
                <a:gridCol w="304800"/>
                <a:gridCol w="1435220"/>
                <a:gridCol w="399949"/>
                <a:gridCol w="679430"/>
              </a:tblGrid>
              <a:tr h="2895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...….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val 9"/>
          <p:cNvSpPr/>
          <p:nvPr/>
        </p:nvSpPr>
        <p:spPr bwMode="auto">
          <a:xfrm>
            <a:off x="3733800" y="3733800"/>
            <a:ext cx="1219200" cy="76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Root</a:t>
            </a:r>
          </a:p>
        </p:txBody>
      </p:sp>
      <p:cxnSp>
        <p:nvCxnSpPr>
          <p:cNvPr id="12" name="Straight Arrow Connector 11"/>
          <p:cNvCxnSpPr>
            <a:stCxn id="10" idx="3"/>
          </p:cNvCxnSpPr>
          <p:nvPr/>
        </p:nvCxnSpPr>
        <p:spPr bwMode="auto">
          <a:xfrm rot="5400000">
            <a:off x="3538678" y="4579330"/>
            <a:ext cx="568792" cy="1785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10" idx="5"/>
          </p:cNvCxnSpPr>
          <p:nvPr/>
        </p:nvCxnSpPr>
        <p:spPr bwMode="auto">
          <a:xfrm rot="16200000" flipH="1">
            <a:off x="4655530" y="4503130"/>
            <a:ext cx="568792" cy="3309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for 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b="1" dirty="0" smtClean="0"/>
              <a:t>function</a:t>
            </a:r>
            <a:r>
              <a:rPr lang="en-US" sz="1600" dirty="0" smtClean="0"/>
              <a:t> Insert ( node,  word)</a:t>
            </a:r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     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b="1" dirty="0" smtClean="0"/>
              <a:t>for</a:t>
            </a:r>
            <a:r>
              <a:rPr lang="en-US" sz="1600" dirty="0" smtClean="0"/>
              <a:t>  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en-US" sz="1600" dirty="0" smtClean="0">
                <a:sym typeface="Wingdings" pitchFamily="2" charset="2"/>
              </a:rPr>
              <a:t> </a:t>
            </a:r>
            <a:r>
              <a:rPr lang="en-US" sz="1600" dirty="0" smtClean="0"/>
              <a:t>0 to </a:t>
            </a:r>
            <a:r>
              <a:rPr lang="en-US" sz="1600" dirty="0" err="1" smtClean="0"/>
              <a:t>key.length</a:t>
            </a:r>
            <a:r>
              <a:rPr lang="en-US" sz="1600" dirty="0" smtClean="0"/>
              <a:t>() </a:t>
            </a:r>
            <a:r>
              <a:rPr lang="en-US" sz="1600" b="1" dirty="0" smtClean="0"/>
              <a:t>do</a:t>
            </a:r>
          </a:p>
          <a:p>
            <a:pPr>
              <a:buNone/>
            </a:pPr>
            <a:r>
              <a:rPr lang="en-US" sz="1600" dirty="0" smtClean="0"/>
              <a:t>  	</a:t>
            </a:r>
          </a:p>
          <a:p>
            <a:pPr>
              <a:buNone/>
            </a:pPr>
            <a:r>
              <a:rPr lang="en-US" sz="1600" dirty="0" smtClean="0"/>
              <a:t>		 </a:t>
            </a:r>
            <a:r>
              <a:rPr lang="en-US" sz="1600" b="1" dirty="0" smtClean="0"/>
              <a:t>if</a:t>
            </a:r>
            <a:r>
              <a:rPr lang="en-US" sz="1600" dirty="0" smtClean="0"/>
              <a:t>   node-&gt;children[index] = NULL </a:t>
            </a:r>
            <a:r>
              <a:rPr lang="en-US" sz="1600" b="1" dirty="0" smtClean="0"/>
              <a:t>then do</a:t>
            </a:r>
          </a:p>
          <a:p>
            <a:pPr>
              <a:buNone/>
            </a:pPr>
            <a:r>
              <a:rPr lang="en-US" sz="1600" dirty="0" smtClean="0"/>
              <a:t>     		 	node -&gt;children[index]  =  new node()</a:t>
            </a:r>
          </a:p>
          <a:p>
            <a:pPr>
              <a:buNone/>
            </a:pPr>
            <a:r>
              <a:rPr lang="en-US" sz="1600" dirty="0" smtClean="0"/>
              <a:t>  		</a:t>
            </a:r>
            <a:r>
              <a:rPr lang="en-US" sz="1600" b="1" dirty="0" smtClean="0"/>
              <a:t>else</a:t>
            </a:r>
          </a:p>
          <a:p>
            <a:pPr>
              <a:buNone/>
            </a:pPr>
            <a:r>
              <a:rPr lang="en-US" sz="1600" dirty="0" smtClean="0"/>
              <a:t>    			temp  =  temp-&gt;children[index]</a:t>
            </a:r>
          </a:p>
          <a:p>
            <a:pPr>
              <a:buNone/>
            </a:pPr>
            <a:r>
              <a:rPr lang="en-US" sz="1600" dirty="0" smtClean="0"/>
              <a:t>      </a:t>
            </a:r>
          </a:p>
          <a:p>
            <a:pPr>
              <a:buNone/>
            </a:pPr>
            <a:r>
              <a:rPr lang="en-US" sz="1600" dirty="0" smtClean="0"/>
              <a:t>  </a:t>
            </a:r>
          </a:p>
          <a:p>
            <a:pPr>
              <a:buNone/>
            </a:pPr>
            <a:r>
              <a:rPr lang="en-US" sz="1600" dirty="0" smtClean="0"/>
              <a:t>      temp-&gt;</a:t>
            </a:r>
            <a:r>
              <a:rPr lang="en-US" sz="1600" dirty="0" err="1" smtClean="0"/>
              <a:t>isEndofWord</a:t>
            </a:r>
            <a:r>
              <a:rPr lang="en-US" sz="1600" dirty="0" smtClean="0"/>
              <a:t>  </a:t>
            </a:r>
            <a:r>
              <a:rPr lang="en-US" sz="1600" dirty="0" smtClean="0">
                <a:sym typeface="Wingdings" pitchFamily="2" charset="2"/>
              </a:rPr>
              <a:t> </a:t>
            </a:r>
            <a:r>
              <a:rPr lang="en-US" sz="1600" dirty="0" smtClean="0"/>
              <a:t>true</a:t>
            </a:r>
          </a:p>
          <a:p>
            <a:pPr>
              <a:buNone/>
            </a:pPr>
            <a:r>
              <a:rPr lang="en-US" sz="1600" dirty="0" smtClean="0"/>
              <a:t>   </a:t>
            </a:r>
          </a:p>
          <a:p>
            <a:pPr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486400" y="58674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Time complexity: ~ O(n)</a:t>
            </a:r>
            <a:endParaRPr 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6703764" cy="430371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word: “he”</a:t>
            </a:r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36424" y="2820318"/>
          <a:ext cx="5651653" cy="365760"/>
        </p:xfrm>
        <a:graphic>
          <a:graphicData uri="http://schemas.openxmlformats.org/drawingml/2006/table">
            <a:tbl>
              <a:tblPr/>
              <a:tblGrid>
                <a:gridCol w="379294"/>
                <a:gridCol w="428921"/>
                <a:gridCol w="480759"/>
                <a:gridCol w="508317"/>
                <a:gridCol w="428116"/>
                <a:gridCol w="449945"/>
                <a:gridCol w="440912"/>
                <a:gridCol w="563370"/>
                <a:gridCol w="1002535"/>
                <a:gridCol w="242371"/>
                <a:gridCol w="727113"/>
              </a:tblGrid>
              <a:tr h="1211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……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0492" y="2423710"/>
            <a:ext cx="28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14801" y="2432892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94613" y="2442072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11409" y="2440237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07167" y="2429219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46993" y="2440236"/>
            <a:ext cx="34152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3257321" y="2456762"/>
            <a:ext cx="345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31046" y="2453090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89215" y="2515518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435427" y="3512544"/>
            <a:ext cx="2117074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After inset  </a:t>
            </a:r>
            <a:r>
              <a:rPr lang="en-US" dirty="0" smtClean="0">
                <a:solidFill>
                  <a:srgbClr val="00B050"/>
                </a:solidFill>
              </a:rPr>
              <a:t>h.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6703764" cy="430371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word: “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he</a:t>
            </a:r>
            <a:r>
              <a:rPr lang="en-US" dirty="0" smtClean="0"/>
              <a:t>”</a:t>
            </a:r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36424" y="2820318"/>
          <a:ext cx="5651653" cy="365760"/>
        </p:xfrm>
        <a:graphic>
          <a:graphicData uri="http://schemas.openxmlformats.org/drawingml/2006/table">
            <a:tbl>
              <a:tblPr/>
              <a:tblGrid>
                <a:gridCol w="379294"/>
                <a:gridCol w="428921"/>
                <a:gridCol w="480759"/>
                <a:gridCol w="508317"/>
                <a:gridCol w="428116"/>
                <a:gridCol w="449945"/>
                <a:gridCol w="440912"/>
                <a:gridCol w="563370"/>
                <a:gridCol w="1002535"/>
                <a:gridCol w="242371"/>
                <a:gridCol w="727113"/>
              </a:tblGrid>
              <a:tr h="1211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……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0492" y="2423710"/>
            <a:ext cx="28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14801" y="2432892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94613" y="2442072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11409" y="2440237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07167" y="2429219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46993" y="2440236"/>
            <a:ext cx="34152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3257321" y="2456762"/>
            <a:ext cx="345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31046" y="2453090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89215" y="2515518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456762" y="3920168"/>
          <a:ext cx="4891489" cy="365760"/>
        </p:xfrm>
        <a:graphic>
          <a:graphicData uri="http://schemas.openxmlformats.org/drawingml/2006/table">
            <a:tbl>
              <a:tblPr/>
              <a:tblGrid>
                <a:gridCol w="470883"/>
                <a:gridCol w="442319"/>
                <a:gridCol w="367030"/>
                <a:gridCol w="570601"/>
                <a:gridCol w="495759"/>
                <a:gridCol w="958468"/>
                <a:gridCol w="572877"/>
                <a:gridCol w="1013552"/>
              </a:tblGrid>
              <a:tr h="1211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…..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476960" y="3534577"/>
            <a:ext cx="28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754478" y="3554776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991081" y="3552939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 flipH="1">
            <a:off x="3453789" y="3567629"/>
            <a:ext cx="345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27514" y="3563957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322285" y="3551104"/>
            <a:ext cx="34152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 bwMode="auto">
          <a:xfrm rot="10800000" flipV="1">
            <a:off x="4572000" y="2996588"/>
            <a:ext cx="1112704" cy="10686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3490511" y="4735417"/>
            <a:ext cx="2117074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After insert</a:t>
            </a:r>
            <a:r>
              <a:rPr lang="en-US" dirty="0" smtClean="0">
                <a:solidFill>
                  <a:srgbClr val="00B050"/>
                </a:solidFill>
              </a:rPr>
              <a:t> ‘he’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71600"/>
            <a:ext cx="7353759" cy="471338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Word:- “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he</a:t>
            </a:r>
            <a:r>
              <a:rPr lang="en-US" dirty="0" smtClean="0">
                <a:solidFill>
                  <a:srgbClr val="FFC000"/>
                </a:solidFill>
              </a:rPr>
              <a:t>lp</a:t>
            </a:r>
            <a:r>
              <a:rPr lang="en-US" dirty="0" smtClean="0"/>
              <a:t>”</a:t>
            </a:r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36424" y="2820318"/>
          <a:ext cx="5651653" cy="365760"/>
        </p:xfrm>
        <a:graphic>
          <a:graphicData uri="http://schemas.openxmlformats.org/drawingml/2006/table">
            <a:tbl>
              <a:tblPr/>
              <a:tblGrid>
                <a:gridCol w="379294"/>
                <a:gridCol w="428921"/>
                <a:gridCol w="480759"/>
                <a:gridCol w="508317"/>
                <a:gridCol w="428116"/>
                <a:gridCol w="449945"/>
                <a:gridCol w="440912"/>
                <a:gridCol w="563370"/>
                <a:gridCol w="1002535"/>
                <a:gridCol w="242371"/>
                <a:gridCol w="727113"/>
              </a:tblGrid>
              <a:tr h="1211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……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0492" y="2423710"/>
            <a:ext cx="28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14801" y="2432892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94613" y="2442072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11409" y="2440237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07167" y="2429219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46993" y="2440236"/>
            <a:ext cx="341523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3257321" y="2456762"/>
            <a:ext cx="345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31046" y="2453090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89215" y="2515518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586429" y="3710848"/>
          <a:ext cx="4891489" cy="365760"/>
        </p:xfrm>
        <a:graphic>
          <a:graphicData uri="http://schemas.openxmlformats.org/drawingml/2006/table">
            <a:tbl>
              <a:tblPr/>
              <a:tblGrid>
                <a:gridCol w="470883"/>
                <a:gridCol w="442319"/>
                <a:gridCol w="367030"/>
                <a:gridCol w="570601"/>
                <a:gridCol w="495759"/>
                <a:gridCol w="958468"/>
                <a:gridCol w="572877"/>
                <a:gridCol w="1013552"/>
              </a:tblGrid>
              <a:tr h="1211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…..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683746" y="3292206"/>
            <a:ext cx="28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961264" y="3312405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197867" y="3310568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 flipH="1">
            <a:off x="2660575" y="3325258"/>
            <a:ext cx="345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134300" y="3321586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29071" y="3308733"/>
            <a:ext cx="34152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39816" y="4351662"/>
            <a:ext cx="341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92478" y="4313104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412695" y="4373695"/>
            <a:ext cx="23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 flipV="1">
            <a:off x="3448280" y="4335404"/>
            <a:ext cx="34152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952520" y="5299114"/>
            <a:ext cx="273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332604" y="5326654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476521" y="5247701"/>
            <a:ext cx="34152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094165" y="5223830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1760861" y="4735415"/>
          <a:ext cx="4463670" cy="365760"/>
        </p:xfrm>
        <a:graphic>
          <a:graphicData uri="http://schemas.openxmlformats.org/drawingml/2006/table">
            <a:tbl>
              <a:tblPr/>
              <a:tblGrid>
                <a:gridCol w="497597"/>
                <a:gridCol w="484742"/>
                <a:gridCol w="650732"/>
                <a:gridCol w="528073"/>
                <a:gridCol w="1002535"/>
                <a:gridCol w="497931"/>
                <a:gridCol w="802060"/>
              </a:tblGrid>
              <a:tr h="1211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….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……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2772577" y="5681029"/>
          <a:ext cx="4463670" cy="365760"/>
        </p:xfrm>
        <a:graphic>
          <a:graphicData uri="http://schemas.openxmlformats.org/drawingml/2006/table">
            <a:tbl>
              <a:tblPr/>
              <a:tblGrid>
                <a:gridCol w="497597"/>
                <a:gridCol w="484742"/>
                <a:gridCol w="650732"/>
                <a:gridCol w="528073"/>
                <a:gridCol w="1002535"/>
                <a:gridCol w="497931"/>
                <a:gridCol w="802060"/>
              </a:tblGrid>
              <a:tr h="1211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….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……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cxnSp>
        <p:nvCxnSpPr>
          <p:cNvPr id="48" name="Straight Arrow Connector 47"/>
          <p:cNvCxnSpPr/>
          <p:nvPr/>
        </p:nvCxnSpPr>
        <p:spPr bwMode="auto">
          <a:xfrm rot="10800000" flipV="1">
            <a:off x="3646584" y="3018621"/>
            <a:ext cx="1961003" cy="9364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 rot="16200000" flipH="1">
            <a:off x="3068198" y="4489373"/>
            <a:ext cx="1046603" cy="220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3811836" y="5023692"/>
            <a:ext cx="881350" cy="8593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Defence</Template>
  <TotalTime>3391</TotalTime>
  <Words>863</Words>
  <Application>Microsoft Office PowerPoint</Application>
  <PresentationFormat>On-screen Show (4:3)</PresentationFormat>
  <Paragraphs>313</Paragraphs>
  <Slides>21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default</vt:lpstr>
      <vt:lpstr>Bitmap Image</vt:lpstr>
      <vt:lpstr>Auto Completion Recommendations</vt:lpstr>
      <vt:lpstr>    Problem</vt:lpstr>
      <vt:lpstr>Approaches</vt:lpstr>
      <vt:lpstr>Trie Data structure (Prefix Tree)</vt:lpstr>
      <vt:lpstr>Trie Node</vt:lpstr>
      <vt:lpstr>Algorithm for Insertion</vt:lpstr>
      <vt:lpstr>                  Insertion</vt:lpstr>
      <vt:lpstr>                 Insertion</vt:lpstr>
      <vt:lpstr>                  Insertion</vt:lpstr>
      <vt:lpstr>Traverse from top to down &amp; left to right                             (DFS)</vt:lpstr>
      <vt:lpstr>Algo: retrieve all words for a  given prefix</vt:lpstr>
      <vt:lpstr>Recursively search all possible words for given prefix</vt:lpstr>
      <vt:lpstr>Time complexity for traversing</vt:lpstr>
      <vt:lpstr>Optimization using branch &amp; bound</vt:lpstr>
      <vt:lpstr>Slide 15</vt:lpstr>
      <vt:lpstr>Algorithm</vt:lpstr>
      <vt:lpstr>Slide 17</vt:lpstr>
      <vt:lpstr>Slide 18</vt:lpstr>
      <vt:lpstr>Time Complexity</vt:lpstr>
      <vt:lpstr>Auto completion of Phrases 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Auto-word completion recommendations</dc:title>
  <dc:creator>acer</dc:creator>
  <cp:lastModifiedBy>user</cp:lastModifiedBy>
  <cp:revision>115</cp:revision>
  <dcterms:created xsi:type="dcterms:W3CDTF">2017-11-03T05:56:57Z</dcterms:created>
  <dcterms:modified xsi:type="dcterms:W3CDTF">2017-11-07T12:08:05Z</dcterms:modified>
</cp:coreProperties>
</file>