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itra Dhal" userId="c70ed964fc8bf170" providerId="LiveId" clId="{6FA864A8-5F2A-4464-87C1-4CF563D2A954}"/>
    <pc:docChg chg="modSld">
      <pc:chgData name="Pabitra Dhal" userId="c70ed964fc8bf170" providerId="LiveId" clId="{6FA864A8-5F2A-4464-87C1-4CF563D2A954}" dt="2024-10-19T19:20:24.950" v="57" actId="255"/>
      <pc:docMkLst>
        <pc:docMk/>
      </pc:docMkLst>
      <pc:sldChg chg="addSp modSp mod">
        <pc:chgData name="Pabitra Dhal" userId="c70ed964fc8bf170" providerId="LiveId" clId="{6FA864A8-5F2A-4464-87C1-4CF563D2A954}" dt="2024-10-19T19:20:24.950" v="57" actId="255"/>
        <pc:sldMkLst>
          <pc:docMk/>
          <pc:sldMk cId="0" sldId="256"/>
        </pc:sldMkLst>
        <pc:spChg chg="add">
          <ac:chgData name="Pabitra Dhal" userId="c70ed964fc8bf170" providerId="LiveId" clId="{6FA864A8-5F2A-4464-87C1-4CF563D2A954}" dt="2024-10-19T19:19:20.551" v="15"/>
          <ac:spMkLst>
            <pc:docMk/>
            <pc:sldMk cId="0" sldId="256"/>
            <ac:spMk id="2" creationId="{5BA1016B-4D83-8AC5-C9D8-8B31DED62F21}"/>
          </ac:spMkLst>
        </pc:spChg>
        <pc:spChg chg="add">
          <ac:chgData name="Pabitra Dhal" userId="c70ed964fc8bf170" providerId="LiveId" clId="{6FA864A8-5F2A-4464-87C1-4CF563D2A954}" dt="2024-10-19T19:19:29.904" v="51"/>
          <ac:spMkLst>
            <pc:docMk/>
            <pc:sldMk cId="0" sldId="256"/>
            <ac:spMk id="3" creationId="{68D0176A-C235-AE73-DA67-5956956152F5}"/>
          </ac:spMkLst>
        </pc:spChg>
        <pc:spChg chg="add mod">
          <ac:chgData name="Pabitra Dhal" userId="c70ed964fc8bf170" providerId="LiveId" clId="{6FA864A8-5F2A-4464-87C1-4CF563D2A954}" dt="2024-10-19T19:20:24.950" v="57" actId="255"/>
          <ac:spMkLst>
            <pc:docMk/>
            <pc:sldMk cId="0" sldId="256"/>
            <ac:spMk id="4" creationId="{FA704698-4B6C-7A53-8D28-2138912630BC}"/>
          </ac:spMkLst>
        </pc:spChg>
        <pc:spChg chg="mod">
          <ac:chgData name="Pabitra Dhal" userId="c70ed964fc8bf170" providerId="LiveId" clId="{6FA864A8-5F2A-4464-87C1-4CF563D2A954}" dt="2024-10-19T19:19:28.872" v="50" actId="20577"/>
          <ac:spMkLst>
            <pc:docMk/>
            <pc:sldMk cId="0" sldId="256"/>
            <ac:spMk id="5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200" dirty="0">
                <a:latin typeface="Arial" panose="020B0604020202020204" pitchFamily="34" charset="0"/>
                <a:cs typeface="Arial" panose="020B0604020202020204" pitchFamily="34" charset="0"/>
              </a:rPr>
              <a:t>The SME division seeks to reduce customer churn through predictive modeling. Current data indicates a substantial number of customers at risk of churn, and an effective model is required to proactively identify and retain these customers.</a:t>
            </a:r>
            <a:endParaRPr sz="1200" b="0" i="0" u="none" strike="noStrike" cap="none" dirty="0">
              <a:solidFill>
                <a:schemeClr val="dk1"/>
              </a:solidFill>
              <a:latin typeface="Arial" panose="020B0604020202020204" pitchFamily="34" charset="0"/>
              <a:ea typeface="Trebuchet MS"/>
              <a:cs typeface="Arial" panose="020B0604020202020204" pitchFamily="34" charset="0"/>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200" dirty="0">
                <a:latin typeface="Arial" panose="020B0604020202020204" pitchFamily="34" charset="0"/>
                <a:cs typeface="Arial" panose="020B0604020202020204" pitchFamily="34" charset="0"/>
              </a:rPr>
              <a:t>The customer churn data is highly </a:t>
            </a:r>
            <a:r>
              <a:rPr lang="en-US" sz="1200" b="1" dirty="0">
                <a:latin typeface="Arial" panose="020B0604020202020204" pitchFamily="34" charset="0"/>
                <a:cs typeface="Arial" panose="020B0604020202020204" pitchFamily="34" charset="0"/>
              </a:rPr>
              <a:t>imbalanced</a:t>
            </a:r>
            <a:r>
              <a:rPr lang="en-US" sz="1200" dirty="0">
                <a:latin typeface="Arial" panose="020B0604020202020204" pitchFamily="34" charset="0"/>
                <a:cs typeface="Arial" panose="020B0604020202020204" pitchFamily="34" charset="0"/>
              </a:rPr>
              <a:t>, with a small percentage of churners compared to non-churners, which negatively affects the model's ability to accurately predict churn. Additionally, the business needs to focus on key predictors that drive churn to implement targeted interventions.</a:t>
            </a: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200" dirty="0">
                <a:latin typeface="Arial" panose="020B0604020202020204" pitchFamily="34" charset="0"/>
                <a:cs typeface="Arial" panose="020B0604020202020204" pitchFamily="34" charset="0"/>
              </a:rPr>
              <a:t>How can we enhance the churn prediction model to better identify churn risks while addressing class imbalance and ensuring that the most important business drivers are prioritized in decision-making?</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
        <p:nvSpPr>
          <p:cNvPr id="4" name="Rectangle 3">
            <a:extLst>
              <a:ext uri="{FF2B5EF4-FFF2-40B4-BE49-F238E27FC236}">
                <a16:creationId xmlns:a16="http://schemas.microsoft.com/office/drawing/2014/main" id="{FA704698-4B6C-7A53-8D28-2138912630BC}"/>
              </a:ext>
            </a:extLst>
          </p:cNvPr>
          <p:cNvSpPr>
            <a:spLocks noChangeArrowheads="1"/>
          </p:cNvSpPr>
          <p:nvPr/>
        </p:nvSpPr>
        <p:spPr bwMode="auto">
          <a:xfrm>
            <a:off x="4910575" y="4542422"/>
            <a:ext cx="663647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Conducted </a:t>
            </a:r>
            <a:r>
              <a:rPr kumimoji="0" lang="en-US" altLang="en-US" sz="1200" b="1" i="0" u="none" strike="noStrike" cap="none" normalizeH="0" baseline="0" dirty="0">
                <a:ln>
                  <a:noFill/>
                </a:ln>
                <a:solidFill>
                  <a:schemeClr val="tx1"/>
                </a:solidFill>
                <a:effectLst/>
                <a:latin typeface="Arial" panose="020B0604020202020204" pitchFamily="34" charset="0"/>
              </a:rPr>
              <a:t>feature importance analysis</a:t>
            </a:r>
            <a:r>
              <a:rPr kumimoji="0" lang="en-US" altLang="en-US" sz="1200" b="0" i="0" u="none" strike="noStrike" cap="none" normalizeH="0" baseline="0" dirty="0">
                <a:ln>
                  <a:noFill/>
                </a:ln>
                <a:solidFill>
                  <a:schemeClr val="tx1"/>
                </a:solidFill>
                <a:effectLst/>
                <a:latin typeface="Arial" panose="020B0604020202020204" pitchFamily="34" charset="0"/>
              </a:rPr>
              <a:t>, highlighting key drivers of churn such as </a:t>
            </a:r>
            <a:r>
              <a:rPr kumimoji="0" lang="en-US" altLang="en-US" sz="1200" b="1" i="0" u="none" strike="noStrike" cap="none" normalizeH="0" baseline="0" dirty="0">
                <a:ln>
                  <a:noFill/>
                </a:ln>
                <a:solidFill>
                  <a:schemeClr val="tx1"/>
                </a:solidFill>
                <a:effectLst/>
                <a:latin typeface="Arial" panose="020B0604020202020204" pitchFamily="34" charset="0"/>
              </a:rPr>
              <a:t>Net Margin</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Customer Tenure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Addressed class imbalance using </a:t>
            </a:r>
            <a:r>
              <a:rPr kumimoji="0" lang="en-US" altLang="en-US" sz="1200" b="1" i="0" u="none" strike="noStrike" cap="none" normalizeH="0" baseline="0" dirty="0">
                <a:ln>
                  <a:noFill/>
                </a:ln>
                <a:solidFill>
                  <a:schemeClr val="tx1"/>
                </a:solidFill>
                <a:effectLst/>
                <a:latin typeface="Arial" panose="020B0604020202020204" pitchFamily="34" charset="0"/>
              </a:rPr>
              <a:t>SMOTE</a:t>
            </a:r>
            <a:r>
              <a:rPr kumimoji="0" lang="en-US" altLang="en-US" sz="1200" b="0" i="0" u="none" strike="noStrike" cap="none" normalizeH="0" baseline="0" dirty="0">
                <a:ln>
                  <a:noFill/>
                </a:ln>
                <a:solidFill>
                  <a:schemeClr val="tx1"/>
                </a:solidFill>
                <a:effectLst/>
                <a:latin typeface="Arial" panose="020B0604020202020204" pitchFamily="34" charset="0"/>
              </a:rPr>
              <a:t>, resulting in improved detection of churners and more balanced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Recommended next steps include </a:t>
            </a:r>
            <a:r>
              <a:rPr kumimoji="0" lang="en-US" altLang="en-US" sz="12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cost-sensitive learning</a:t>
            </a:r>
            <a:r>
              <a:rPr kumimoji="0" lang="en-US" altLang="en-US" sz="1200" b="0" i="0" u="none" strike="noStrike" cap="none" normalizeH="0" baseline="0" dirty="0">
                <a:ln>
                  <a:noFill/>
                </a:ln>
                <a:solidFill>
                  <a:schemeClr val="tx1"/>
                </a:solidFill>
                <a:effectLst/>
                <a:latin typeface="Arial" panose="020B0604020202020204" pitchFamily="34" charset="0"/>
              </a:rPr>
              <a:t> to optimize model performance and reduce the risk of missed churners.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Pabitra Dhal</cp:lastModifiedBy>
  <cp:revision>1</cp:revision>
  <dcterms:created xsi:type="dcterms:W3CDTF">2016-11-04T11:46:04Z</dcterms:created>
  <dcterms:modified xsi:type="dcterms:W3CDTF">2024-10-19T19:20:34Z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