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02/09/2024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02/09/2024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02/09/2024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b="1" dirty="0"/>
              <a:t>Customer 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British Airways</a:t>
            </a: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Rating according to Week:</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6842760"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092881"/>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Passenger experiences lead to low ratings, are a common trend across all days of the week, with Wednesday seeing the highest number of reviews.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distribution does not vary significantly between days, highlighting a general trend of customer dissatisfaction regardless of the day of travel.</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High ratings, though less common, are present across all days, suggesting varied passenger experiences.</a:t>
            </a:r>
          </a:p>
        </p:txBody>
      </p:sp>
    </p:spTree>
    <p:extLst>
      <p:ext uri="{BB962C8B-B14F-4D97-AF65-F5344CB8AC3E}">
        <p14:creationId xmlns:p14="http://schemas.microsoft.com/office/powerpoint/2010/main" val="401457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normAutofit/>
          </a:bodyPr>
          <a:lstStyle/>
          <a:p>
            <a:r>
              <a:rPr lang="en-GB" sz="4400" b="1" u="sng" dirty="0"/>
              <a:t>No. of Reviews by Year w.r.t Seat Type</a:t>
            </a:r>
            <a:r>
              <a:rPr lang="en-GB" b="1" u="sng" dirty="0"/>
              <a:t>:</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6842760"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523768"/>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peak review periods for all seat types are between 2015 and 2019, particularly for Economy and Business classes.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is a visible impact of the pandemic on ratings from 2020 to 2021, with a significant drop in the count for all seat types.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Economy class remains dominant throughout the period, indicating that it is the most utilized seat type among passengers or receives the most feedback.</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gradual increase in ratings post-2021 suggests a recovery in passenger reviews, possibly aligning with the resumption of more regular travel patterns.</a:t>
            </a:r>
          </a:p>
        </p:txBody>
      </p:sp>
    </p:spTree>
    <p:extLst>
      <p:ext uri="{BB962C8B-B14F-4D97-AF65-F5344CB8AC3E}">
        <p14:creationId xmlns:p14="http://schemas.microsoft.com/office/powerpoint/2010/main" val="279632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No. of Reviews by Year:</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5092337"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092881"/>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t>The heatmap highlights a declining trend in passenger satisfaction across all seat types over the years, with particularly sharp declines in First and Premium Economy in recent years.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consistent downward trends suggest systemic issues affecting all classes, while some years show brief improvements, particularly for Premium Economy in 2021.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variability and overall decline emphasize a need for service improvements across all seat types to enhance passenger satisfaction.</a:t>
            </a: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90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err="1"/>
              <a:t>WordCloud</a:t>
            </a:r>
            <a:r>
              <a:rPr lang="en-GB" b="1" u="sng" dirty="0"/>
              <a:t> (Positive Reviews):</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5092337"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092881"/>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t>Words like "flight," "service," "seat," "crew," and "business class" are prominent, indicating that aspects related to seating comfort, in-flight service, and the performance of the crew are significant factors contributing to positive experiences.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frequent appearance of terms such as "good," "nice," "lounge," and "food" further emphasizes the importance of quality service and amenities in enhancing customer satisfaction.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visualization suggests that customers particularly appreciate a comfortable and efficient travel experience.</a:t>
            </a: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47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err="1"/>
              <a:t>WordCloud</a:t>
            </a:r>
            <a:r>
              <a:rPr lang="en-GB" b="1" u="sng" dirty="0"/>
              <a:t> (Neutral Reviews):</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5092337"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308324"/>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t>The word cloud for neutral reviews shows frequent terms like "flight," "baggage," "seat," "staff," "change," and "connecting," which suggest a mix of average experiences and logistical aspects of travel.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Words such as "delayed," "lost," "pay," "luggage," and "canceled" indicate that these reviews often revolve around issues like schedule changes, baggage handling, and additional costs.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presence of terms like "customer service" and "refund" also highlights customer interactions that were neither distinctly positive nor negative, pointing towards areas of service that may require attention for improvements.</a:t>
            </a:r>
          </a:p>
        </p:txBody>
      </p:sp>
    </p:spTree>
    <p:extLst>
      <p:ext uri="{BB962C8B-B14F-4D97-AF65-F5344CB8AC3E}">
        <p14:creationId xmlns:p14="http://schemas.microsoft.com/office/powerpoint/2010/main" val="2923226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err="1"/>
              <a:t>WordCloud</a:t>
            </a:r>
            <a:r>
              <a:rPr lang="en-GB" b="1" u="sng" dirty="0"/>
              <a:t> (Negative Reviews):</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5092337"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308324"/>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t>The word cloud for negative reviews highlights common issues with terms like "flight," "seat," "service," "food," "luggage," and "staff," indicating prevalent dissatisfaction among passengers.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Frequent mentions of words like "delayed," "poor," "customer service," "cabin," and "crew" suggest that the main complaints revolve around delays, poor service quality, and unsatisfactory interactions with staff.</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prominence of words such as "business class" and "premium economy" may reflect expectations not being met in higher service classes.</a:t>
            </a:r>
          </a:p>
        </p:txBody>
      </p:sp>
    </p:spTree>
    <p:extLst>
      <p:ext uri="{BB962C8B-B14F-4D97-AF65-F5344CB8AC3E}">
        <p14:creationId xmlns:p14="http://schemas.microsoft.com/office/powerpoint/2010/main" val="400630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About the Data:</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r>
              <a:rPr lang="en-US" dirty="0"/>
              <a:t>The dataset contains 3,000 customer reviews from various seat types (Business, Economy, First, and Premium Economy) with ratings ranging from 1 to 10, highlighting passenger experiences and satisfaction levels over multiple years.</a:t>
            </a:r>
          </a:p>
          <a:p>
            <a:r>
              <a:rPr lang="en-US" dirty="0"/>
              <a:t>The data includes temporal details (day, month, year) and textual feedback, allowing for the analysis of trends, patterns, and sentiment over time.</a:t>
            </a:r>
          </a:p>
          <a:p>
            <a:r>
              <a:rPr lang="en-US" dirty="0"/>
              <a:t>Insights derived can guide strategic decisions to improve customer satisfaction and address common service issues highlighted in the reviews.</a:t>
            </a:r>
            <a:endParaRPr lang="en-GB" dirty="0"/>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Insights: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fontScale="92500" lnSpcReduction="20000"/>
          </a:bodyPr>
          <a:lstStyle/>
          <a:p>
            <a:r>
              <a:rPr lang="en-GB" sz="2000" dirty="0"/>
              <a:t>Distribution of  Rating</a:t>
            </a:r>
          </a:p>
          <a:p>
            <a:r>
              <a:rPr lang="en-GB" sz="2000" dirty="0"/>
              <a:t>No. of Reviews by Year</a:t>
            </a:r>
          </a:p>
          <a:p>
            <a:r>
              <a:rPr lang="en-GB" sz="2000" dirty="0"/>
              <a:t>No. of Reviews by Seat Type</a:t>
            </a:r>
          </a:p>
          <a:p>
            <a:r>
              <a:rPr lang="en-GB" sz="2000" dirty="0"/>
              <a:t>Rating according to Seat Type</a:t>
            </a:r>
          </a:p>
          <a:p>
            <a:r>
              <a:rPr lang="en-GB" sz="2000" dirty="0"/>
              <a:t>Rating according to Year</a:t>
            </a:r>
          </a:p>
          <a:p>
            <a:r>
              <a:rPr lang="en-GB" sz="2000" dirty="0"/>
              <a:t>Rating according to Month</a:t>
            </a:r>
          </a:p>
          <a:p>
            <a:r>
              <a:rPr lang="en-GB" sz="2000" dirty="0"/>
              <a:t>Rating according to Week</a:t>
            </a:r>
          </a:p>
          <a:p>
            <a:r>
              <a:rPr lang="en-GB" sz="2000" dirty="0"/>
              <a:t>No. of Reviews by Year w.r.t Seat Type</a:t>
            </a:r>
          </a:p>
          <a:p>
            <a:r>
              <a:rPr lang="en-GB" sz="2000" dirty="0"/>
              <a:t>Average Rating by Year and Seat Type</a:t>
            </a:r>
          </a:p>
          <a:p>
            <a:r>
              <a:rPr lang="en-GB" sz="2000" dirty="0"/>
              <a:t>Sentiment Analysis:</a:t>
            </a:r>
          </a:p>
          <a:p>
            <a:pPr lvl="1"/>
            <a:r>
              <a:rPr lang="en-GB" sz="1900" dirty="0" err="1"/>
              <a:t>WordCloud</a:t>
            </a:r>
            <a:r>
              <a:rPr lang="en-GB" sz="1900" dirty="0"/>
              <a:t> for Positive Reviews</a:t>
            </a:r>
          </a:p>
          <a:p>
            <a:pPr lvl="1"/>
            <a:r>
              <a:rPr lang="en-GB" sz="1900" dirty="0" err="1"/>
              <a:t>WordCloud</a:t>
            </a:r>
            <a:r>
              <a:rPr lang="en-GB" sz="1900" dirty="0"/>
              <a:t> for Neutral Reviews</a:t>
            </a:r>
          </a:p>
          <a:p>
            <a:pPr lvl="1"/>
            <a:r>
              <a:rPr lang="en-GB" sz="1900" dirty="0" err="1"/>
              <a:t>WordCloud</a:t>
            </a:r>
            <a:r>
              <a:rPr lang="en-GB" sz="1900" dirty="0"/>
              <a:t> for Negative Reviews</a:t>
            </a:r>
          </a:p>
        </p:txBody>
      </p:sp>
    </p:spTree>
    <p:extLst>
      <p:ext uri="{BB962C8B-B14F-4D97-AF65-F5344CB8AC3E}">
        <p14:creationId xmlns:p14="http://schemas.microsoft.com/office/powerpoint/2010/main" val="216112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Distribution of Rating:</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3583"/>
            <a:ext cx="3865523" cy="2602970"/>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2308324"/>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distribution appears somewhat bimodal, with one peak at the very low end (rating 1) and a smaller peak around ratings 8 or 9. This pattern might indicate polarized user experiences—some users are extremely dissatisfied, while a smaller group is quite satisfied.</a:t>
            </a:r>
            <a:b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data indicates a high level of dissatisfaction among users, with the most common rating being 1</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However, there is a smaller but noticeable group of users who are satisfied, giving ratings of 8 or higher.</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distribution suggests a significant variance in user experiences, possibly indicating inconsistencies in service or product quality.</a:t>
            </a:r>
          </a:p>
        </p:txBody>
      </p:sp>
    </p:spTree>
    <p:extLst>
      <p:ext uri="{BB962C8B-B14F-4D97-AF65-F5344CB8AC3E}">
        <p14:creationId xmlns:p14="http://schemas.microsoft.com/office/powerpoint/2010/main" val="267356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No. of Reviews by Year:</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3865523" cy="2602970"/>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1661993"/>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data shows a fluctuating pattern in the number of reviews over the years, with a peak in 2016-2017</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 significant decline during 2020-2021 likely due to external disruptions, and a gradual recovery in subsequent years.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decline in 2024 suggests a possible new trend or an incomplete data year.</a:t>
            </a:r>
          </a:p>
        </p:txBody>
      </p:sp>
    </p:spTree>
    <p:extLst>
      <p:ext uri="{BB962C8B-B14F-4D97-AF65-F5344CB8AC3E}">
        <p14:creationId xmlns:p14="http://schemas.microsoft.com/office/powerpoint/2010/main" val="369846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No. of Reviews by Seat Type:</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3865523" cy="2602970"/>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1877437"/>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Economy class dominates likely due to its affordability and accessibility for most travelers.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Business class has the second highest number of reviews, indicating that a substantial number of passengers are opting for Business class, potentially for its enhanced comfort and services.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Lower Review Counts for First and Premium Economy, highlighting its exclusivity and lower passenger volume.</a:t>
            </a:r>
          </a:p>
        </p:txBody>
      </p:sp>
    </p:spTree>
    <p:extLst>
      <p:ext uri="{BB962C8B-B14F-4D97-AF65-F5344CB8AC3E}">
        <p14:creationId xmlns:p14="http://schemas.microsoft.com/office/powerpoint/2010/main" val="218906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sz="4400" b="1" u="sng" dirty="0"/>
              <a:t>Rating according to Seat Type</a:t>
            </a:r>
            <a:r>
              <a:rPr lang="en-GB" b="1" u="sng" dirty="0"/>
              <a:t>:</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3865523" cy="2602970"/>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046553"/>
            <a:ext cx="10515601" cy="2739211"/>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Passenger experience or satisfaction varies significantly with seat type, with Economy passengers contributing most to low and high ratings, indicating polarized experiences.</a:t>
            </a:r>
            <a:endParaRPr lang="en-US" sz="1600" b="0" dirty="0">
              <a:solidFill>
                <a:srgbClr val="292929"/>
              </a:solidFill>
              <a:effectLst/>
              <a:highlight>
                <a:srgbClr val="FFFFFF"/>
              </a:highlight>
              <a:latin typeface="Consolas" panose="020B0609020204030204" pitchFamily="49" charset="0"/>
            </a:endParaRPr>
          </a:p>
          <a:p>
            <a:pPr marL="285750" indent="-285750">
              <a:buFont typeface="Arial" panose="020B0604020202020204" pitchFamily="34" charset="0"/>
              <a:buChar char="•"/>
            </a:pPr>
            <a:r>
              <a:rPr lang="en-US" sz="1400" b="1"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Rating 1: </a:t>
            </a: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majority of passengers who gave a rating of 1 were seated in the Economy class, followed by Business, Premium Economy, and then First class.</a:t>
            </a:r>
          </a:p>
          <a:p>
            <a:pPr marL="285750" indent="-285750">
              <a:buFont typeface="Arial" panose="020B0604020202020204" pitchFamily="34" charset="0"/>
              <a:buChar char="•"/>
            </a:pPr>
            <a:r>
              <a:rPr lang="en-US" sz="1400" b="1"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Rating 2 to 4: </a:t>
            </a: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Economy class consistently dominates in these lower rating categories, though the number of passengers decreases as the rating increases. Business class is the second most common seat type in these ratings.</a:t>
            </a:r>
            <a:endParaRPr lang="en-US" sz="1400" b="0" dirty="0">
              <a:solidFill>
                <a:srgbClr val="0F4A85"/>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Rating 5 to 7: </a:t>
            </a: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is a noticeable rise in the number of passengers from all seat types giving these mid-range ratings, especially in Economy and Business classes.</a:t>
            </a:r>
            <a:endParaRPr lang="en-US" sz="1400" b="0" dirty="0">
              <a:solidFill>
                <a:srgbClr val="0F4A85"/>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Rating 8 to 10: </a:t>
            </a: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High ratings (8-10) still see Economy as the leading seat type but with a higher proportion of Business and First class passengers compared to lower ratings. Premium Economy remains the least common seat type throughout.</a:t>
            </a:r>
          </a:p>
        </p:txBody>
      </p:sp>
    </p:spTree>
    <p:extLst>
      <p:ext uri="{BB962C8B-B14F-4D97-AF65-F5344CB8AC3E}">
        <p14:creationId xmlns:p14="http://schemas.microsoft.com/office/powerpoint/2010/main" val="266175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Rating according to Year:</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6842760"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1877437"/>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Overall, there is a clear dominance of low ratings (particularly rating 1) throughout the years, with peaks in 2017, 2019, and 2023.</a:t>
            </a:r>
            <a:endParaRPr lang="en-US" sz="1400" b="0" dirty="0">
              <a:solidFill>
                <a:srgbClr val="0F4A85"/>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is a sharp decline in 2020-2021, which aligns with the travel disruptions caused by the COVID-19 pandemic.</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Despite fluctuations, passenger satisfaction appears consistently polarized, with significantly more lower ratings, especially rating 1, across most years.</a:t>
            </a:r>
          </a:p>
        </p:txBody>
      </p:sp>
    </p:spTree>
    <p:extLst>
      <p:ext uri="{BB962C8B-B14F-4D97-AF65-F5344CB8AC3E}">
        <p14:creationId xmlns:p14="http://schemas.microsoft.com/office/powerpoint/2010/main" val="96714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b="1" u="sng" dirty="0"/>
              <a:t>Rating according to Month:</a:t>
            </a:r>
          </a:p>
        </p:txBody>
      </p:sp>
      <p:pic>
        <p:nvPicPr>
          <p:cNvPr id="5" name="Content Placeholder 4">
            <a:extLst>
              <a:ext uri="{FF2B5EF4-FFF2-40B4-BE49-F238E27FC236}">
                <a16:creationId xmlns:a16="http://schemas.microsoft.com/office/drawing/2014/main" id="{8357ACEF-1C2C-1330-7AD1-F1526066A4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443583"/>
            <a:ext cx="6842760" cy="2875868"/>
          </a:xfrm>
        </p:spPr>
      </p:pic>
      <p:sp>
        <p:nvSpPr>
          <p:cNvPr id="6" name="TextBox 5">
            <a:extLst>
              <a:ext uri="{FF2B5EF4-FFF2-40B4-BE49-F238E27FC236}">
                <a16:creationId xmlns:a16="http://schemas.microsoft.com/office/drawing/2014/main" id="{FDFA7485-5B7E-A486-78CF-DF6743D6EAFB}"/>
              </a:ext>
            </a:extLst>
          </p:cNvPr>
          <p:cNvSpPr txBox="1"/>
          <p:nvPr/>
        </p:nvSpPr>
        <p:spPr>
          <a:xfrm>
            <a:off x="838200" y="4319451"/>
            <a:ext cx="10515601" cy="1661993"/>
          </a:xfrm>
          <a:prstGeom prst="rect">
            <a:avLst/>
          </a:prstGeom>
          <a:noFill/>
        </p:spPr>
        <p:txBody>
          <a:bodyPr wrap="square" rtlCol="0">
            <a:spAutoFit/>
          </a:bodyPr>
          <a:lstStyle/>
          <a:p>
            <a:r>
              <a:rPr lang="en-US" sz="1600" b="1" u="sng"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Interpretation:</a:t>
            </a:r>
          </a:p>
          <a:p>
            <a:endParaRPr lang="en-US" sz="1600" b="1" u="sng" dirty="0">
              <a:solidFill>
                <a:srgbClr val="0F4A8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chart highlights a trend of low passenger satisfaction throughout the year, with rating 1 being the most common score in all months.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While high ratings do occur, they are much less frequent, indicating a need for improvements in passenger experiences across all months.</a:t>
            </a:r>
          </a:p>
          <a:p>
            <a:pPr marL="285750" indent="-285750">
              <a:buFont typeface="Arial" panose="020B0604020202020204" pitchFamily="34" charset="0"/>
              <a:buChar char="•"/>
            </a:pPr>
            <a:endPar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0" dirty="0">
                <a:solidFill>
                  <a:srgbClr val="2929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patterns are consistent, suggesting systemic issues rather than seasonal variations as the primary driver of dissatisfaction.</a:t>
            </a:r>
          </a:p>
        </p:txBody>
      </p:sp>
    </p:spTree>
    <p:extLst>
      <p:ext uri="{BB962C8B-B14F-4D97-AF65-F5344CB8AC3E}">
        <p14:creationId xmlns:p14="http://schemas.microsoft.com/office/powerpoint/2010/main" val="131025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1362</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Customer Review Analysis</vt:lpstr>
      <vt:lpstr>About the Data:</vt:lpstr>
      <vt:lpstr>Insights:</vt:lpstr>
      <vt:lpstr>Distribution of Rating:</vt:lpstr>
      <vt:lpstr>No. of Reviews by Year:</vt:lpstr>
      <vt:lpstr>No. of Reviews by Seat Type:</vt:lpstr>
      <vt:lpstr>Rating according to Seat Type:</vt:lpstr>
      <vt:lpstr>Rating according to Year:</vt:lpstr>
      <vt:lpstr>Rating according to Month:</vt:lpstr>
      <vt:lpstr>Rating according to Week:</vt:lpstr>
      <vt:lpstr>No. of Reviews by Year w.r.t Seat Type:</vt:lpstr>
      <vt:lpstr>No. of Reviews by Year:</vt:lpstr>
      <vt:lpstr>WordCloud (Positive Reviews):</vt:lpstr>
      <vt:lpstr>WordCloud (Neutral Reviews):</vt:lpstr>
      <vt:lpstr>WordCloud (Negative Reviews):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Pabitra Dhal</cp:lastModifiedBy>
  <cp:revision>2</cp:revision>
  <dcterms:created xsi:type="dcterms:W3CDTF">2022-12-06T11:13:27Z</dcterms:created>
  <dcterms:modified xsi:type="dcterms:W3CDTF">2024-09-02T07:13:53Z</dcterms:modified>
</cp:coreProperties>
</file>