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7" r:id="rId2"/>
    <p:sldId id="258" r:id="rId3"/>
    <p:sldId id="274" r:id="rId4"/>
    <p:sldId id="259" r:id="rId5"/>
    <p:sldId id="260" r:id="rId6"/>
    <p:sldId id="265" r:id="rId7"/>
    <p:sldId id="263" r:id="rId8"/>
    <p:sldId id="264" r:id="rId9"/>
    <p:sldId id="269" r:id="rId10"/>
    <p:sldId id="266" r:id="rId11"/>
    <p:sldId id="270" r:id="rId12"/>
    <p:sldId id="267" r:id="rId13"/>
    <p:sldId id="271" r:id="rId14"/>
    <p:sldId id="272" r:id="rId15"/>
    <p:sldId id="273" r:id="rId16"/>
    <p:sldId id="261"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115E12-5EDD-4D13-A766-3A3E2258D885}" v="10" dt="2024-04-28T05:40:24.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3" d="100"/>
          <a:sy n="83" d="100"/>
        </p:scale>
        <p:origin x="5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S" userId="d067a2591a2deb7a" providerId="LiveId" clId="{87115E12-5EDD-4D13-A766-3A3E2258D885}"/>
    <pc:docChg chg="undo custSel addSld modSld sldOrd">
      <pc:chgData name="Ramya S" userId="d067a2591a2deb7a" providerId="LiveId" clId="{87115E12-5EDD-4D13-A766-3A3E2258D885}" dt="2024-04-28T05:44:26.272" v="561" actId="27636"/>
      <pc:docMkLst>
        <pc:docMk/>
      </pc:docMkLst>
      <pc:sldChg chg="modSp mod">
        <pc:chgData name="Ramya S" userId="d067a2591a2deb7a" providerId="LiveId" clId="{87115E12-5EDD-4D13-A766-3A3E2258D885}" dt="2024-04-28T05:41:07.014" v="541" actId="20577"/>
        <pc:sldMkLst>
          <pc:docMk/>
          <pc:sldMk cId="741371726" sldId="257"/>
        </pc:sldMkLst>
        <pc:spChg chg="mod">
          <ac:chgData name="Ramya S" userId="d067a2591a2deb7a" providerId="LiveId" clId="{87115E12-5EDD-4D13-A766-3A3E2258D885}" dt="2024-04-28T05:41:07.014" v="541" actId="20577"/>
          <ac:spMkLst>
            <pc:docMk/>
            <pc:sldMk cId="741371726" sldId="257"/>
            <ac:spMk id="3" creationId="{2C8FBE7A-00F8-4323-14C8-BCD170F403FF}"/>
          </ac:spMkLst>
        </pc:spChg>
      </pc:sldChg>
      <pc:sldChg chg="modSp mod">
        <pc:chgData name="Ramya S" userId="d067a2591a2deb7a" providerId="LiveId" clId="{87115E12-5EDD-4D13-A766-3A3E2258D885}" dt="2024-04-28T05:44:26.272" v="561" actId="27636"/>
        <pc:sldMkLst>
          <pc:docMk/>
          <pc:sldMk cId="67293264" sldId="261"/>
        </pc:sldMkLst>
        <pc:spChg chg="mod">
          <ac:chgData name="Ramya S" userId="d067a2591a2deb7a" providerId="LiveId" clId="{87115E12-5EDD-4D13-A766-3A3E2258D885}" dt="2024-04-28T05:44:26.272" v="561" actId="27636"/>
          <ac:spMkLst>
            <pc:docMk/>
            <pc:sldMk cId="67293264" sldId="261"/>
            <ac:spMk id="3" creationId="{99C38F6D-13C5-CF4F-09E5-FBE11A268494}"/>
          </ac:spMkLst>
        </pc:spChg>
      </pc:sldChg>
      <pc:sldChg chg="modSp mod">
        <pc:chgData name="Ramya S" userId="d067a2591a2deb7a" providerId="LiveId" clId="{87115E12-5EDD-4D13-A766-3A3E2258D885}" dt="2024-04-23T06:53:37.372" v="3" actId="403"/>
        <pc:sldMkLst>
          <pc:docMk/>
          <pc:sldMk cId="636289020" sldId="264"/>
        </pc:sldMkLst>
        <pc:spChg chg="mod">
          <ac:chgData name="Ramya S" userId="d067a2591a2deb7a" providerId="LiveId" clId="{87115E12-5EDD-4D13-A766-3A3E2258D885}" dt="2024-04-23T06:53:37.372" v="3" actId="403"/>
          <ac:spMkLst>
            <pc:docMk/>
            <pc:sldMk cId="636289020" sldId="264"/>
            <ac:spMk id="3" creationId="{6B938ABC-02AE-A21E-6787-D9A925C14517}"/>
          </ac:spMkLst>
        </pc:spChg>
      </pc:sldChg>
      <pc:sldChg chg="modSp mod ord">
        <pc:chgData name="Ramya S" userId="d067a2591a2deb7a" providerId="LiveId" clId="{87115E12-5EDD-4D13-A766-3A3E2258D885}" dt="2024-04-28T05:41:25.721" v="543"/>
        <pc:sldMkLst>
          <pc:docMk/>
          <pc:sldMk cId="846421241" sldId="265"/>
        </pc:sldMkLst>
        <pc:spChg chg="mod">
          <ac:chgData name="Ramya S" userId="d067a2591a2deb7a" providerId="LiveId" clId="{87115E12-5EDD-4D13-A766-3A3E2258D885}" dt="2024-04-28T05:35:06.146" v="380" actId="20577"/>
          <ac:spMkLst>
            <pc:docMk/>
            <pc:sldMk cId="846421241" sldId="265"/>
            <ac:spMk id="2" creationId="{0C4CEFD6-3D9D-2C17-F66A-5D81FCAA67C0}"/>
          </ac:spMkLst>
        </pc:spChg>
        <pc:spChg chg="mod">
          <ac:chgData name="Ramya S" userId="d067a2591a2deb7a" providerId="LiveId" clId="{87115E12-5EDD-4D13-A766-3A3E2258D885}" dt="2024-04-23T06:53:50.695" v="4" actId="403"/>
          <ac:spMkLst>
            <pc:docMk/>
            <pc:sldMk cId="846421241" sldId="265"/>
            <ac:spMk id="3" creationId="{AD935AE6-3165-578D-9F1D-C348DC9048D3}"/>
          </ac:spMkLst>
        </pc:spChg>
      </pc:sldChg>
      <pc:sldChg chg="modSp mod">
        <pc:chgData name="Ramya S" userId="d067a2591a2deb7a" providerId="LiveId" clId="{87115E12-5EDD-4D13-A766-3A3E2258D885}" dt="2024-04-23T13:33:56.185" v="40" actId="5793"/>
        <pc:sldMkLst>
          <pc:docMk/>
          <pc:sldMk cId="2958209055" sldId="266"/>
        </pc:sldMkLst>
        <pc:spChg chg="mod">
          <ac:chgData name="Ramya S" userId="d067a2591a2deb7a" providerId="LiveId" clId="{87115E12-5EDD-4D13-A766-3A3E2258D885}" dt="2024-04-23T13:33:56.185" v="40" actId="5793"/>
          <ac:spMkLst>
            <pc:docMk/>
            <pc:sldMk cId="2958209055" sldId="266"/>
            <ac:spMk id="3" creationId="{84A9D3ED-EE85-A0AB-F8E9-5F0503B9FD4C}"/>
          </ac:spMkLst>
        </pc:spChg>
      </pc:sldChg>
      <pc:sldChg chg="addSp delSp modSp mod">
        <pc:chgData name="Ramya S" userId="d067a2591a2deb7a" providerId="LiveId" clId="{87115E12-5EDD-4D13-A766-3A3E2258D885}" dt="2024-04-28T05:30:06.792" v="296" actId="208"/>
        <pc:sldMkLst>
          <pc:docMk/>
          <pc:sldMk cId="1019650038" sldId="267"/>
        </pc:sldMkLst>
        <pc:spChg chg="mod">
          <ac:chgData name="Ramya S" userId="d067a2591a2deb7a" providerId="LiveId" clId="{87115E12-5EDD-4D13-A766-3A3E2258D885}" dt="2024-04-28T05:22:43.508" v="218" actId="313"/>
          <ac:spMkLst>
            <pc:docMk/>
            <pc:sldMk cId="1019650038" sldId="267"/>
            <ac:spMk id="3" creationId="{886A9DD4-1441-DE17-65AF-D9179D1788E3}"/>
          </ac:spMkLst>
        </pc:spChg>
        <pc:picChg chg="add del mod">
          <ac:chgData name="Ramya S" userId="d067a2591a2deb7a" providerId="LiveId" clId="{87115E12-5EDD-4D13-A766-3A3E2258D885}" dt="2024-04-28T05:19:51.985" v="199" actId="478"/>
          <ac:picMkLst>
            <pc:docMk/>
            <pc:sldMk cId="1019650038" sldId="267"/>
            <ac:picMk id="6" creationId="{C3E4307F-FC2C-66AB-6078-45293CF33858}"/>
          </ac:picMkLst>
        </pc:picChg>
        <pc:picChg chg="add mod">
          <ac:chgData name="Ramya S" userId="d067a2591a2deb7a" providerId="LiveId" clId="{87115E12-5EDD-4D13-A766-3A3E2258D885}" dt="2024-04-28T05:30:06.792" v="296" actId="208"/>
          <ac:picMkLst>
            <pc:docMk/>
            <pc:sldMk cId="1019650038" sldId="267"/>
            <ac:picMk id="8" creationId="{5F39B38D-9C89-2C53-D756-58135CFCF3B5}"/>
          </ac:picMkLst>
        </pc:picChg>
        <pc:picChg chg="add mod">
          <ac:chgData name="Ramya S" userId="d067a2591a2deb7a" providerId="LiveId" clId="{87115E12-5EDD-4D13-A766-3A3E2258D885}" dt="2024-04-28T05:30:02.546" v="295" actId="208"/>
          <ac:picMkLst>
            <pc:docMk/>
            <pc:sldMk cId="1019650038" sldId="267"/>
            <ac:picMk id="10" creationId="{68C6C456-3A45-482A-B4F0-5E59818E7078}"/>
          </ac:picMkLst>
        </pc:picChg>
        <pc:cxnChg chg="add del">
          <ac:chgData name="Ramya S" userId="d067a2591a2deb7a" providerId="LiveId" clId="{87115E12-5EDD-4D13-A766-3A3E2258D885}" dt="2024-04-28T05:23:21.342" v="222" actId="478"/>
          <ac:cxnSpMkLst>
            <pc:docMk/>
            <pc:sldMk cId="1019650038" sldId="267"/>
            <ac:cxnSpMk id="12" creationId="{9EFE32F4-409F-E833-2E44-0C51A10D744B}"/>
          </ac:cxnSpMkLst>
        </pc:cxnChg>
      </pc:sldChg>
      <pc:sldChg chg="modSp mod">
        <pc:chgData name="Ramya S" userId="d067a2591a2deb7a" providerId="LiveId" clId="{87115E12-5EDD-4D13-A766-3A3E2258D885}" dt="2024-04-23T13:45:41.282" v="45" actId="12"/>
        <pc:sldMkLst>
          <pc:docMk/>
          <pc:sldMk cId="3475641867" sldId="270"/>
        </pc:sldMkLst>
        <pc:spChg chg="mod">
          <ac:chgData name="Ramya S" userId="d067a2591a2deb7a" providerId="LiveId" clId="{87115E12-5EDD-4D13-A766-3A3E2258D885}" dt="2024-04-23T13:45:41.282" v="45" actId="12"/>
          <ac:spMkLst>
            <pc:docMk/>
            <pc:sldMk cId="3475641867" sldId="270"/>
            <ac:spMk id="3" creationId="{84A9D3ED-EE85-A0AB-F8E9-5F0503B9FD4C}"/>
          </ac:spMkLst>
        </pc:spChg>
      </pc:sldChg>
      <pc:sldChg chg="addSp delSp modSp add mod">
        <pc:chgData name="Ramya S" userId="d067a2591a2deb7a" providerId="LiveId" clId="{87115E12-5EDD-4D13-A766-3A3E2258D885}" dt="2024-04-28T05:29:54.143" v="294" actId="313"/>
        <pc:sldMkLst>
          <pc:docMk/>
          <pc:sldMk cId="3770669782" sldId="271"/>
        </pc:sldMkLst>
        <pc:spChg chg="mod">
          <ac:chgData name="Ramya S" userId="d067a2591a2deb7a" providerId="LiveId" clId="{87115E12-5EDD-4D13-A766-3A3E2258D885}" dt="2024-04-28T05:29:54.143" v="294" actId="313"/>
          <ac:spMkLst>
            <pc:docMk/>
            <pc:sldMk cId="3770669782" sldId="271"/>
            <ac:spMk id="3" creationId="{886A9DD4-1441-DE17-65AF-D9179D1788E3}"/>
          </ac:spMkLst>
        </pc:spChg>
        <pc:picChg chg="add mod">
          <ac:chgData name="Ramya S" userId="d067a2591a2deb7a" providerId="LiveId" clId="{87115E12-5EDD-4D13-A766-3A3E2258D885}" dt="2024-04-28T05:24:38.730" v="248" actId="208"/>
          <ac:picMkLst>
            <pc:docMk/>
            <pc:sldMk cId="3770669782" sldId="271"/>
            <ac:picMk id="6" creationId="{A94EF33A-95FB-6AD2-79FB-AE7DCE7F7CF7}"/>
          </ac:picMkLst>
        </pc:picChg>
        <pc:picChg chg="del">
          <ac:chgData name="Ramya S" userId="d067a2591a2deb7a" providerId="LiveId" clId="{87115E12-5EDD-4D13-A766-3A3E2258D885}" dt="2024-04-28T05:24:12.925" v="240" actId="478"/>
          <ac:picMkLst>
            <pc:docMk/>
            <pc:sldMk cId="3770669782" sldId="271"/>
            <ac:picMk id="8" creationId="{5F39B38D-9C89-2C53-D756-58135CFCF3B5}"/>
          </ac:picMkLst>
        </pc:picChg>
        <pc:picChg chg="add mod">
          <ac:chgData name="Ramya S" userId="d067a2591a2deb7a" providerId="LiveId" clId="{87115E12-5EDD-4D13-A766-3A3E2258D885}" dt="2024-04-28T05:29:30.907" v="257" actId="208"/>
          <ac:picMkLst>
            <pc:docMk/>
            <pc:sldMk cId="3770669782" sldId="271"/>
            <ac:picMk id="9" creationId="{E5DC1E0A-F4BB-1FE7-EA62-93FD1538B488}"/>
          </ac:picMkLst>
        </pc:picChg>
        <pc:picChg chg="del">
          <ac:chgData name="Ramya S" userId="d067a2591a2deb7a" providerId="LiveId" clId="{87115E12-5EDD-4D13-A766-3A3E2258D885}" dt="2024-04-28T05:29:09.091" v="250" actId="478"/>
          <ac:picMkLst>
            <pc:docMk/>
            <pc:sldMk cId="3770669782" sldId="271"/>
            <ac:picMk id="10" creationId="{68C6C456-3A45-482A-B4F0-5E59818E7078}"/>
          </ac:picMkLst>
        </pc:picChg>
      </pc:sldChg>
      <pc:sldChg chg="addSp delSp modSp add mod">
        <pc:chgData name="Ramya S" userId="d067a2591a2deb7a" providerId="LiveId" clId="{87115E12-5EDD-4D13-A766-3A3E2258D885}" dt="2024-04-28T05:32:58.631" v="347" actId="208"/>
        <pc:sldMkLst>
          <pc:docMk/>
          <pc:sldMk cId="755515595" sldId="272"/>
        </pc:sldMkLst>
        <pc:spChg chg="mod">
          <ac:chgData name="Ramya S" userId="d067a2591a2deb7a" providerId="LiveId" clId="{87115E12-5EDD-4D13-A766-3A3E2258D885}" dt="2024-04-28T05:32:45.635" v="343" actId="20577"/>
          <ac:spMkLst>
            <pc:docMk/>
            <pc:sldMk cId="755515595" sldId="272"/>
            <ac:spMk id="3" creationId="{886A9DD4-1441-DE17-65AF-D9179D1788E3}"/>
          </ac:spMkLst>
        </pc:spChg>
        <pc:picChg chg="del">
          <ac:chgData name="Ramya S" userId="d067a2591a2deb7a" providerId="LiveId" clId="{87115E12-5EDD-4D13-A766-3A3E2258D885}" dt="2024-04-28T05:31:06.761" v="298" actId="478"/>
          <ac:picMkLst>
            <pc:docMk/>
            <pc:sldMk cId="755515595" sldId="272"/>
            <ac:picMk id="6" creationId="{A94EF33A-95FB-6AD2-79FB-AE7DCE7F7CF7}"/>
          </ac:picMkLst>
        </pc:picChg>
        <pc:picChg chg="add del mod">
          <ac:chgData name="Ramya S" userId="d067a2591a2deb7a" providerId="LiveId" clId="{87115E12-5EDD-4D13-A766-3A3E2258D885}" dt="2024-04-28T05:31:45.255" v="305" actId="478"/>
          <ac:picMkLst>
            <pc:docMk/>
            <pc:sldMk cId="755515595" sldId="272"/>
            <ac:picMk id="7" creationId="{F033C490-688A-8166-0404-CF3146437099}"/>
          </ac:picMkLst>
        </pc:picChg>
        <pc:picChg chg="del">
          <ac:chgData name="Ramya S" userId="d067a2591a2deb7a" providerId="LiveId" clId="{87115E12-5EDD-4D13-A766-3A3E2258D885}" dt="2024-04-28T05:32:43.330" v="342" actId="478"/>
          <ac:picMkLst>
            <pc:docMk/>
            <pc:sldMk cId="755515595" sldId="272"/>
            <ac:picMk id="9" creationId="{E5DC1E0A-F4BB-1FE7-EA62-93FD1538B488}"/>
          </ac:picMkLst>
        </pc:picChg>
        <pc:picChg chg="add mod">
          <ac:chgData name="Ramya S" userId="d067a2591a2deb7a" providerId="LiveId" clId="{87115E12-5EDD-4D13-A766-3A3E2258D885}" dt="2024-04-28T05:32:06.187" v="312" actId="208"/>
          <ac:picMkLst>
            <pc:docMk/>
            <pc:sldMk cId="755515595" sldId="272"/>
            <ac:picMk id="10" creationId="{B6D73E39-4219-E2C1-4052-3CB3961D191E}"/>
          </ac:picMkLst>
        </pc:picChg>
        <pc:picChg chg="add mod">
          <ac:chgData name="Ramya S" userId="d067a2591a2deb7a" providerId="LiveId" clId="{87115E12-5EDD-4D13-A766-3A3E2258D885}" dt="2024-04-28T05:32:58.631" v="347" actId="208"/>
          <ac:picMkLst>
            <pc:docMk/>
            <pc:sldMk cId="755515595" sldId="272"/>
            <ac:picMk id="12" creationId="{2C9EA9DC-8C7C-F41A-06F1-6FF83FD77F97}"/>
          </ac:picMkLst>
        </pc:picChg>
      </pc:sldChg>
      <pc:sldChg chg="addSp delSp modSp add mod">
        <pc:chgData name="Ramya S" userId="d067a2591a2deb7a" providerId="LiveId" clId="{87115E12-5EDD-4D13-A766-3A3E2258D885}" dt="2024-04-28T05:34:15.817" v="369" actId="208"/>
        <pc:sldMkLst>
          <pc:docMk/>
          <pc:sldMk cId="1800706006" sldId="273"/>
        </pc:sldMkLst>
        <pc:spChg chg="mod">
          <ac:chgData name="Ramya S" userId="d067a2591a2deb7a" providerId="LiveId" clId="{87115E12-5EDD-4D13-A766-3A3E2258D885}" dt="2024-04-28T05:33:37.324" v="359" actId="20577"/>
          <ac:spMkLst>
            <pc:docMk/>
            <pc:sldMk cId="1800706006" sldId="273"/>
            <ac:spMk id="3" creationId="{886A9DD4-1441-DE17-65AF-D9179D1788E3}"/>
          </ac:spMkLst>
        </pc:spChg>
        <pc:picChg chg="add mod">
          <ac:chgData name="Ramya S" userId="d067a2591a2deb7a" providerId="LiveId" clId="{87115E12-5EDD-4D13-A766-3A3E2258D885}" dt="2024-04-28T05:33:45.428" v="363" actId="208"/>
          <ac:picMkLst>
            <pc:docMk/>
            <pc:sldMk cId="1800706006" sldId="273"/>
            <ac:picMk id="6" creationId="{C3946CD5-87C7-040C-93DE-E19685D3F3DA}"/>
          </ac:picMkLst>
        </pc:picChg>
        <pc:picChg chg="add mod">
          <ac:chgData name="Ramya S" userId="d067a2591a2deb7a" providerId="LiveId" clId="{87115E12-5EDD-4D13-A766-3A3E2258D885}" dt="2024-04-28T05:34:15.817" v="369" actId="208"/>
          <ac:picMkLst>
            <pc:docMk/>
            <pc:sldMk cId="1800706006" sldId="273"/>
            <ac:picMk id="8" creationId="{0AE86444-C28E-FBA2-9BE4-11538192AA41}"/>
          </ac:picMkLst>
        </pc:picChg>
        <pc:picChg chg="del">
          <ac:chgData name="Ramya S" userId="d067a2591a2deb7a" providerId="LiveId" clId="{87115E12-5EDD-4D13-A766-3A3E2258D885}" dt="2024-04-28T05:33:38.982" v="360" actId="478"/>
          <ac:picMkLst>
            <pc:docMk/>
            <pc:sldMk cId="1800706006" sldId="273"/>
            <ac:picMk id="10" creationId="{B6D73E39-4219-E2C1-4052-3CB3961D191E}"/>
          </ac:picMkLst>
        </pc:picChg>
        <pc:picChg chg="del">
          <ac:chgData name="Ramya S" userId="d067a2591a2deb7a" providerId="LiveId" clId="{87115E12-5EDD-4D13-A766-3A3E2258D885}" dt="2024-04-28T05:33:47.205" v="364" actId="478"/>
          <ac:picMkLst>
            <pc:docMk/>
            <pc:sldMk cId="1800706006" sldId="273"/>
            <ac:picMk id="12" creationId="{2C9EA9DC-8C7C-F41A-06F1-6FF83FD77F97}"/>
          </ac:picMkLst>
        </pc:picChg>
      </pc:sldChg>
      <pc:sldChg chg="addSp modSp new mod">
        <pc:chgData name="Ramya S" userId="d067a2591a2deb7a" providerId="LiveId" clId="{87115E12-5EDD-4D13-A766-3A3E2258D885}" dt="2024-04-28T05:40:50.360" v="530" actId="1076"/>
        <pc:sldMkLst>
          <pc:docMk/>
          <pc:sldMk cId="752210309" sldId="274"/>
        </pc:sldMkLst>
        <pc:spChg chg="mod">
          <ac:chgData name="Ramya S" userId="d067a2591a2deb7a" providerId="LiveId" clId="{87115E12-5EDD-4D13-A766-3A3E2258D885}" dt="2024-04-28T05:40:50.360" v="530" actId="1076"/>
          <ac:spMkLst>
            <pc:docMk/>
            <pc:sldMk cId="752210309" sldId="274"/>
            <ac:spMk id="2" creationId="{8C440935-67AA-3761-7CBD-58AFA6AF97B3}"/>
          </ac:spMkLst>
        </pc:spChg>
        <pc:spChg chg="mod">
          <ac:chgData name="Ramya S" userId="d067a2591a2deb7a" providerId="LiveId" clId="{87115E12-5EDD-4D13-A766-3A3E2258D885}" dt="2024-04-28T05:39:53.199" v="519" actId="20577"/>
          <ac:spMkLst>
            <pc:docMk/>
            <pc:sldMk cId="752210309" sldId="274"/>
            <ac:spMk id="3" creationId="{DB38C2C5-CB22-0F55-BBCD-27019A5F2DE9}"/>
          </ac:spMkLst>
        </pc:spChg>
        <pc:spChg chg="mod">
          <ac:chgData name="Ramya S" userId="d067a2591a2deb7a" providerId="LiveId" clId="{87115E12-5EDD-4D13-A766-3A3E2258D885}" dt="2024-04-28T05:40:39.525" v="529" actId="14100"/>
          <ac:spMkLst>
            <pc:docMk/>
            <pc:sldMk cId="752210309" sldId="274"/>
            <ac:spMk id="4" creationId="{390ED89E-897D-113F-F0FB-0B0EDB599502}"/>
          </ac:spMkLst>
        </pc:spChg>
        <pc:picChg chg="add mod">
          <ac:chgData name="Ramya S" userId="d067a2591a2deb7a" providerId="LiveId" clId="{87115E12-5EDD-4D13-A766-3A3E2258D885}" dt="2024-04-28T05:40:24.712" v="526" actId="14100"/>
          <ac:picMkLst>
            <pc:docMk/>
            <pc:sldMk cId="752210309" sldId="274"/>
            <ac:picMk id="1026" creationId="{65B02E59-EADA-104F-CBAE-F95F86DBBA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0A252-D17F-456C-8B16-CEB275AF531A}"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C4120-5412-40BA-BB29-D7D5204B1848}" type="slidenum">
              <a:rPr lang="en-IN" smtClean="0"/>
              <a:t>‹#›</a:t>
            </a:fld>
            <a:endParaRPr lang="en-IN"/>
          </a:p>
        </p:txBody>
      </p:sp>
    </p:spTree>
    <p:extLst>
      <p:ext uri="{BB962C8B-B14F-4D97-AF65-F5344CB8AC3E}">
        <p14:creationId xmlns:p14="http://schemas.microsoft.com/office/powerpoint/2010/main" val="1828242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30E9A6-1377-4EEF-ABA9-A6EEA3425C58}" type="datetime1">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6CC9-F722-40FC-A547-6260CA07DCB3}" type="datetime1">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D86AA-09AA-4B47-BABE-2B14177BA6F3}" type="datetime1">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CFB14-C447-4E34-B1FD-4DCE831F930C}" type="datetime1">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07BCB-E3D6-4E2C-BD5F-267C38723E99}" type="datetime1">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34B7EE-5068-4552-A599-93514F644B4D}" type="datetime1">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3BEAEF-89F2-4417-BF4F-9EE9D3C7F703}" type="datetime1">
              <a:rPr lang="en-US" smtClean="0"/>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69D613-1C0B-419B-AC91-92130D7FDEF1}" type="datetime1">
              <a:rPr lang="en-US" smtClean="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6F11BC-C814-40BB-913C-A416443EE651}" type="datetime1">
              <a:rPr lang="en-US" smtClean="0"/>
              <a:t>4/28/2024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086B7-9DD4-488A-9BF0-5DB0F1EFBD6A}" type="datetime1">
              <a:rPr lang="en-US" smtClean="0"/>
              <a:t>4/28/2024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76A80-23AF-4A35-8DDD-E5D858F09DAE}" type="datetime1">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7A8EA3-A32D-4090-99D2-1A6087873A8D}" type="datetime1">
              <a:rPr lang="en-US" smtClean="0"/>
              <a:t>4/28/2024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E4D3-2057-AB68-85BC-6020BFFB1A5C}"/>
              </a:ext>
            </a:extLst>
          </p:cNvPr>
          <p:cNvSpPr>
            <a:spLocks noGrp="1"/>
          </p:cNvSpPr>
          <p:nvPr>
            <p:ph type="ctrTitle"/>
          </p:nvPr>
        </p:nvSpPr>
        <p:spPr>
          <a:xfrm>
            <a:off x="1097280" y="2752436"/>
            <a:ext cx="10058400" cy="1572676"/>
          </a:xfrm>
        </p:spPr>
        <p:txBody>
          <a:bodyPr>
            <a:normAutofit/>
          </a:bodyPr>
          <a:lstStyle/>
          <a:p>
            <a:r>
              <a:rPr lang="en-US" sz="6600" b="1" dirty="0">
                <a:solidFill>
                  <a:schemeClr val="tx1"/>
                </a:solidFill>
              </a:rPr>
              <a:t>NAAN MUDHALVAN PROJECT</a:t>
            </a:r>
            <a:endParaRPr lang="en-IN" sz="6600" b="1" dirty="0">
              <a:solidFill>
                <a:schemeClr val="tx1"/>
              </a:solidFill>
            </a:endParaRPr>
          </a:p>
        </p:txBody>
      </p:sp>
      <p:sp>
        <p:nvSpPr>
          <p:cNvPr id="3" name="Subtitle 2">
            <a:extLst>
              <a:ext uri="{FF2B5EF4-FFF2-40B4-BE49-F238E27FC236}">
                <a16:creationId xmlns:a16="http://schemas.microsoft.com/office/drawing/2014/main" id="{2C8FBE7A-00F8-4323-14C8-BCD170F403FF}"/>
              </a:ext>
            </a:extLst>
          </p:cNvPr>
          <p:cNvSpPr>
            <a:spLocks noGrp="1"/>
          </p:cNvSpPr>
          <p:nvPr>
            <p:ph type="subTitle" idx="1"/>
          </p:nvPr>
        </p:nvSpPr>
        <p:spPr>
          <a:xfrm>
            <a:off x="7370619" y="4474092"/>
            <a:ext cx="5357090" cy="1572675"/>
          </a:xfrm>
        </p:spPr>
        <p:txBody>
          <a:bodyPr>
            <a:normAutofit fontScale="85000" lnSpcReduction="20000"/>
          </a:bodyPr>
          <a:lstStyle/>
          <a:p>
            <a:r>
              <a:rPr lang="en-IN" spc="0" dirty="0">
                <a:solidFill>
                  <a:schemeClr val="tx1"/>
                </a:solidFill>
              </a:rPr>
              <a:t>RAMYA S(2021503545)</a:t>
            </a:r>
          </a:p>
          <a:p>
            <a:r>
              <a:rPr lang="en-IN" spc="0" dirty="0">
                <a:solidFill>
                  <a:schemeClr val="tx1"/>
                </a:solidFill>
              </a:rPr>
              <a:t>3</a:t>
            </a:r>
            <a:r>
              <a:rPr lang="en-IN" spc="0" baseline="30000" dirty="0">
                <a:solidFill>
                  <a:schemeClr val="tx1"/>
                </a:solidFill>
              </a:rPr>
              <a:t>RD</a:t>
            </a:r>
            <a:r>
              <a:rPr lang="en-IN" spc="0" dirty="0">
                <a:solidFill>
                  <a:schemeClr val="tx1"/>
                </a:solidFill>
              </a:rPr>
              <a:t> YEAR</a:t>
            </a:r>
          </a:p>
          <a:p>
            <a:r>
              <a:rPr lang="en-IN" spc="0" dirty="0">
                <a:solidFill>
                  <a:schemeClr val="tx1"/>
                </a:solidFill>
              </a:rPr>
              <a:t>COMPUTER TECHNOLOGY</a:t>
            </a:r>
          </a:p>
          <a:p>
            <a:r>
              <a:rPr lang="en-IN" spc="0" dirty="0">
                <a:solidFill>
                  <a:schemeClr val="tx1"/>
                </a:solidFill>
              </a:rPr>
              <a:t>MADRAS INSTITUTE OF TECHNOLOGY</a:t>
            </a:r>
          </a:p>
        </p:txBody>
      </p:sp>
      <p:sp>
        <p:nvSpPr>
          <p:cNvPr id="4" name="Slide Number Placeholder 3">
            <a:extLst>
              <a:ext uri="{FF2B5EF4-FFF2-40B4-BE49-F238E27FC236}">
                <a16:creationId xmlns:a16="http://schemas.microsoft.com/office/drawing/2014/main" id="{5E73A525-DB56-0DE2-FBC4-71E7FF276DE9}"/>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74137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6194-9A0A-D3CF-4016-4C63B0E7E6F7}"/>
              </a:ext>
            </a:extLst>
          </p:cNvPr>
          <p:cNvSpPr>
            <a:spLocks noGrp="1"/>
          </p:cNvSpPr>
          <p:nvPr>
            <p:ph type="title"/>
          </p:nvPr>
        </p:nvSpPr>
        <p:spPr/>
        <p:txBody>
          <a:bodyPr/>
          <a:lstStyle/>
          <a:p>
            <a:r>
              <a:rPr lang="en-IN" dirty="0">
                <a:solidFill>
                  <a:schemeClr val="tx1"/>
                </a:solidFill>
              </a:rPr>
              <a:t>MODELLING</a:t>
            </a:r>
          </a:p>
        </p:txBody>
      </p:sp>
      <p:sp>
        <p:nvSpPr>
          <p:cNvPr id="3" name="Content Placeholder 2">
            <a:extLst>
              <a:ext uri="{FF2B5EF4-FFF2-40B4-BE49-F238E27FC236}">
                <a16:creationId xmlns:a16="http://schemas.microsoft.com/office/drawing/2014/main" id="{84A9D3ED-EE85-A0AB-F8E9-5F0503B9FD4C}"/>
              </a:ext>
            </a:extLst>
          </p:cNvPr>
          <p:cNvSpPr>
            <a:spLocks noGrp="1"/>
          </p:cNvSpPr>
          <p:nvPr>
            <p:ph idx="1"/>
          </p:nvPr>
        </p:nvSpPr>
        <p:spPr>
          <a:xfrm>
            <a:off x="1097280" y="1818025"/>
            <a:ext cx="10058400" cy="4518119"/>
          </a:xfrm>
        </p:spPr>
        <p:txBody>
          <a:bodyPr>
            <a:normAutofit/>
          </a:bodyPr>
          <a:lstStyle/>
          <a:p>
            <a:pPr algn="l">
              <a:buFont typeface="+mj-lt"/>
              <a:buAutoNum type="arabicPeriod"/>
            </a:pPr>
            <a:r>
              <a:rPr lang="en-US" b="1" i="0" dirty="0">
                <a:solidFill>
                  <a:srgbClr val="0D0D0D"/>
                </a:solidFill>
                <a:effectLst/>
                <a:highlight>
                  <a:srgbClr val="FFFFFF"/>
                </a:highlight>
                <a:latin typeface="Söhne"/>
              </a:rPr>
              <a:t>Data Acquisition</a:t>
            </a:r>
            <a:r>
              <a:rPr lang="en-US" b="0" i="0" dirty="0">
                <a:solidFill>
                  <a:srgbClr val="0D0D0D"/>
                </a:solidFill>
                <a:effectLst/>
                <a:highlight>
                  <a:srgbClr val="FFFFFF"/>
                </a:highlight>
                <a:latin typeface="Söhne"/>
              </a:rPr>
              <a:t>:</a:t>
            </a:r>
          </a:p>
          <a:p>
            <a:pPr marL="742950" lvl="1" indent="-285750"/>
            <a:r>
              <a:rPr lang="en-US" b="0" i="0" dirty="0">
                <a:solidFill>
                  <a:srgbClr val="0D0D0D"/>
                </a:solidFill>
                <a:effectLst/>
                <a:highlight>
                  <a:srgbClr val="FFFFFF"/>
                </a:highlight>
                <a:latin typeface="Söhne"/>
              </a:rPr>
              <a:t>The dataset containing information related to heart disease is obtained from the UCI Machine Learning Repository.</a:t>
            </a:r>
          </a:p>
          <a:p>
            <a:pPr algn="l">
              <a:buFont typeface="+mj-lt"/>
              <a:buAutoNum type="arabicPeriod"/>
            </a:pPr>
            <a:r>
              <a:rPr lang="en-US" b="1" i="0" dirty="0">
                <a:solidFill>
                  <a:srgbClr val="0D0D0D"/>
                </a:solidFill>
                <a:effectLst/>
                <a:highlight>
                  <a:srgbClr val="FFFFFF"/>
                </a:highlight>
                <a:latin typeface="Söhne"/>
              </a:rPr>
              <a:t>Data Preprocessing</a:t>
            </a:r>
            <a:r>
              <a:rPr lang="en-US" b="0" i="0" dirty="0">
                <a:solidFill>
                  <a:srgbClr val="0D0D0D"/>
                </a:solidFill>
                <a:effectLst/>
                <a:highlight>
                  <a:srgbClr val="FFFFFF"/>
                </a:highlight>
                <a:latin typeface="Söhne"/>
              </a:rPr>
              <a:t>:</a:t>
            </a:r>
          </a:p>
          <a:p>
            <a:pPr marL="742950" lvl="1" indent="-285750"/>
            <a:r>
              <a:rPr lang="en-US" b="0" i="0" dirty="0">
                <a:solidFill>
                  <a:srgbClr val="0D0D0D"/>
                </a:solidFill>
                <a:effectLst/>
                <a:highlight>
                  <a:srgbClr val="FFFFFF"/>
                </a:highlight>
                <a:latin typeface="Söhne"/>
              </a:rPr>
              <a:t>The dataset is loaded into a Pandas </a:t>
            </a:r>
            <a:r>
              <a:rPr lang="en-US" b="0" i="0" dirty="0" err="1">
                <a:solidFill>
                  <a:srgbClr val="0D0D0D"/>
                </a:solidFill>
                <a:effectLst/>
                <a:highlight>
                  <a:srgbClr val="FFFFFF"/>
                </a:highlight>
                <a:latin typeface="Söhne"/>
              </a:rPr>
              <a:t>DataFrame</a:t>
            </a:r>
            <a:r>
              <a:rPr lang="en-US" b="0" i="0" dirty="0">
                <a:solidFill>
                  <a:srgbClr val="0D0D0D"/>
                </a:solidFill>
                <a:effectLst/>
                <a:highlight>
                  <a:srgbClr val="FFFFFF"/>
                </a:highlight>
                <a:latin typeface="Söhne"/>
              </a:rPr>
              <a:t>.</a:t>
            </a:r>
          </a:p>
          <a:p>
            <a:pPr marL="742950" lvl="1" indent="-285750"/>
            <a:r>
              <a:rPr lang="en-US" b="0" i="0" dirty="0">
                <a:solidFill>
                  <a:srgbClr val="0D0D0D"/>
                </a:solidFill>
                <a:effectLst/>
                <a:highlight>
                  <a:srgbClr val="FFFFFF"/>
                </a:highlight>
                <a:latin typeface="Söhne"/>
              </a:rPr>
              <a:t>Missing values, indicated by '?', are removed from the dataset.</a:t>
            </a:r>
          </a:p>
          <a:p>
            <a:pPr algn="l">
              <a:buFont typeface="+mj-lt"/>
              <a:buAutoNum type="arabicPeriod"/>
            </a:pPr>
            <a:r>
              <a:rPr lang="en-US" b="1" i="0" dirty="0">
                <a:solidFill>
                  <a:srgbClr val="0D0D0D"/>
                </a:solidFill>
                <a:effectLst/>
                <a:highlight>
                  <a:srgbClr val="FFFFFF"/>
                </a:highlight>
                <a:latin typeface="Söhne"/>
              </a:rPr>
              <a:t>Data Exploration</a:t>
            </a:r>
            <a:r>
              <a:rPr lang="en-US" b="0" i="0" dirty="0">
                <a:solidFill>
                  <a:srgbClr val="0D0D0D"/>
                </a:solidFill>
                <a:effectLst/>
                <a:highlight>
                  <a:srgbClr val="FFFFFF"/>
                </a:highlight>
                <a:latin typeface="Söhne"/>
              </a:rPr>
              <a:t>:</a:t>
            </a:r>
          </a:p>
          <a:p>
            <a:pPr marL="742950" lvl="1" indent="-285750"/>
            <a:r>
              <a:rPr lang="en-US" b="0" i="0" dirty="0">
                <a:solidFill>
                  <a:srgbClr val="0D0D0D"/>
                </a:solidFill>
                <a:effectLst/>
                <a:highlight>
                  <a:srgbClr val="FFFFFF"/>
                </a:highlight>
                <a:latin typeface="Söhne"/>
              </a:rPr>
              <a:t>Data characteristics such as shape, data types, and summary statistics are examined.</a:t>
            </a:r>
          </a:p>
          <a:p>
            <a:pPr marL="742950" lvl="1" indent="-285750"/>
            <a:r>
              <a:rPr lang="en-US" b="0" i="0" dirty="0">
                <a:solidFill>
                  <a:srgbClr val="0D0D0D"/>
                </a:solidFill>
                <a:effectLst/>
                <a:highlight>
                  <a:srgbClr val="FFFFFF"/>
                </a:highlight>
                <a:latin typeface="Söhne"/>
              </a:rPr>
              <a:t>Histograms for each variable are plotted to visualize the distribution of data.</a:t>
            </a:r>
          </a:p>
          <a:p>
            <a:pPr algn="l">
              <a:buFont typeface="+mj-lt"/>
              <a:buAutoNum type="arabicPeriod"/>
            </a:pPr>
            <a:r>
              <a:rPr lang="en-US" b="1" i="0" dirty="0">
                <a:solidFill>
                  <a:srgbClr val="0D0D0D"/>
                </a:solidFill>
                <a:effectLst/>
                <a:highlight>
                  <a:srgbClr val="FFFFFF"/>
                </a:highlight>
                <a:latin typeface="Söhne"/>
              </a:rPr>
              <a:t>Data Preparation</a:t>
            </a:r>
            <a:r>
              <a:rPr lang="en-US" b="0" i="0" dirty="0">
                <a:solidFill>
                  <a:srgbClr val="0D0D0D"/>
                </a:solidFill>
                <a:effectLst/>
                <a:highlight>
                  <a:srgbClr val="FFFFFF"/>
                </a:highlight>
                <a:latin typeface="Söhne"/>
              </a:rPr>
              <a:t>:</a:t>
            </a:r>
          </a:p>
          <a:p>
            <a:pPr marL="742950" lvl="1" indent="-285750"/>
            <a:r>
              <a:rPr lang="en-US" b="0" i="0" dirty="0">
                <a:solidFill>
                  <a:srgbClr val="0D0D0D"/>
                </a:solidFill>
                <a:effectLst/>
                <a:highlight>
                  <a:srgbClr val="FFFFFF"/>
                </a:highlight>
                <a:latin typeface="Söhne"/>
              </a:rPr>
              <a:t>The dataset is divided into input features (X) and target labels (y).</a:t>
            </a:r>
          </a:p>
          <a:p>
            <a:pPr marL="742950" lvl="1" indent="-285750"/>
            <a:r>
              <a:rPr lang="en-US" b="0" i="0" dirty="0">
                <a:solidFill>
                  <a:srgbClr val="0D0D0D"/>
                </a:solidFill>
                <a:effectLst/>
                <a:highlight>
                  <a:srgbClr val="FFFFFF"/>
                </a:highlight>
                <a:latin typeface="Söhne"/>
              </a:rPr>
              <a:t>The target labels are converted into categorical format using one-hot encoding.</a:t>
            </a:r>
            <a:endParaRPr lang="en-US" dirty="0">
              <a:solidFill>
                <a:srgbClr val="0D0D0D"/>
              </a:solidFill>
              <a:highlight>
                <a:srgbClr val="FFFFFF"/>
              </a:highlight>
              <a:latin typeface="Söhne"/>
            </a:endParaRPr>
          </a:p>
          <a:p>
            <a:pPr marL="742950" lvl="1" indent="-285750"/>
            <a:endParaRPr lang="en-US" b="0" i="0" dirty="0">
              <a:solidFill>
                <a:srgbClr val="0D0D0D"/>
              </a:solidFill>
              <a:effectLst/>
              <a:highlight>
                <a:srgbClr val="FFFFFF"/>
              </a:highlight>
              <a:latin typeface="Söhne"/>
            </a:endParaRPr>
          </a:p>
          <a:p>
            <a:endParaRPr lang="en-IN" dirty="0"/>
          </a:p>
        </p:txBody>
      </p:sp>
      <p:sp>
        <p:nvSpPr>
          <p:cNvPr id="4" name="Slide Number Placeholder 3">
            <a:extLst>
              <a:ext uri="{FF2B5EF4-FFF2-40B4-BE49-F238E27FC236}">
                <a16:creationId xmlns:a16="http://schemas.microsoft.com/office/drawing/2014/main" id="{A1F941C0-5D47-880D-3156-BC1CC4087D33}"/>
              </a:ext>
            </a:extLst>
          </p:cNvPr>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295820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6194-9A0A-D3CF-4016-4C63B0E7E6F7}"/>
              </a:ext>
            </a:extLst>
          </p:cNvPr>
          <p:cNvSpPr>
            <a:spLocks noGrp="1"/>
          </p:cNvSpPr>
          <p:nvPr>
            <p:ph type="title"/>
          </p:nvPr>
        </p:nvSpPr>
        <p:spPr/>
        <p:txBody>
          <a:bodyPr/>
          <a:lstStyle/>
          <a:p>
            <a:r>
              <a:rPr lang="en-IN" dirty="0">
                <a:solidFill>
                  <a:schemeClr val="tx1"/>
                </a:solidFill>
              </a:rPr>
              <a:t>MODELLING</a:t>
            </a:r>
          </a:p>
        </p:txBody>
      </p:sp>
      <p:sp>
        <p:nvSpPr>
          <p:cNvPr id="3" name="Content Placeholder 2">
            <a:extLst>
              <a:ext uri="{FF2B5EF4-FFF2-40B4-BE49-F238E27FC236}">
                <a16:creationId xmlns:a16="http://schemas.microsoft.com/office/drawing/2014/main" id="{84A9D3ED-EE85-A0AB-F8E9-5F0503B9FD4C}"/>
              </a:ext>
            </a:extLst>
          </p:cNvPr>
          <p:cNvSpPr>
            <a:spLocks noGrp="1"/>
          </p:cNvSpPr>
          <p:nvPr>
            <p:ph idx="1"/>
          </p:nvPr>
        </p:nvSpPr>
        <p:spPr>
          <a:xfrm>
            <a:off x="1097280" y="1845733"/>
            <a:ext cx="10058400" cy="4614051"/>
          </a:xfrm>
        </p:spPr>
        <p:txBody>
          <a:bodyPr>
            <a:normAutofit fontScale="92500" lnSpcReduction="20000"/>
          </a:bodyPr>
          <a:lstStyle/>
          <a:p>
            <a:pPr marL="457200" indent="-457200" algn="l">
              <a:buFont typeface="+mj-lt"/>
              <a:buAutoNum type="arabicPeriod" startAt="4"/>
            </a:pPr>
            <a:r>
              <a:rPr lang="en-US" b="1" i="0" dirty="0">
                <a:solidFill>
                  <a:srgbClr val="0D0D0D"/>
                </a:solidFill>
                <a:effectLst/>
                <a:highlight>
                  <a:srgbClr val="FFFFFF"/>
                </a:highlight>
                <a:latin typeface="Söhne"/>
              </a:rPr>
              <a:t>Model Development</a:t>
            </a:r>
            <a:r>
              <a:rPr lang="en-US" b="0" i="0" dirty="0">
                <a:solidFill>
                  <a:srgbClr val="0D0D0D"/>
                </a:solidFill>
                <a:effectLst/>
                <a:highlight>
                  <a:srgbClr val="FFFFFF"/>
                </a:highlight>
                <a:latin typeface="Söhne"/>
              </a:rPr>
              <a:t>:</a:t>
            </a:r>
          </a:p>
          <a:p>
            <a:pPr marL="800100" lvl="1" indent="-342900" algn="just"/>
            <a:r>
              <a:rPr lang="en-US" b="0" i="0" dirty="0">
                <a:solidFill>
                  <a:srgbClr val="0D0D0D"/>
                </a:solidFill>
                <a:effectLst/>
                <a:highlight>
                  <a:srgbClr val="FFFFFF"/>
                </a:highlight>
                <a:latin typeface="Söhne"/>
              </a:rPr>
              <a:t>Two neural network models are defined using </a:t>
            </a:r>
            <a:r>
              <a:rPr lang="en-US" b="0" i="0" dirty="0" err="1">
                <a:solidFill>
                  <a:srgbClr val="0D0D0D"/>
                </a:solidFill>
                <a:effectLst/>
                <a:highlight>
                  <a:srgbClr val="FFFFFF"/>
                </a:highlight>
                <a:latin typeface="Söhne"/>
              </a:rPr>
              <a:t>Keras</a:t>
            </a:r>
            <a:r>
              <a:rPr lang="en-US" b="0" i="0" dirty="0">
                <a:solidFill>
                  <a:srgbClr val="0D0D0D"/>
                </a:solidFill>
                <a:effectLst/>
                <a:highlight>
                  <a:srgbClr val="FFFFFF"/>
                </a:highlight>
                <a:latin typeface="Söhne"/>
              </a:rPr>
              <a:t> Sequential API.</a:t>
            </a:r>
          </a:p>
          <a:p>
            <a:pPr marL="800100" lvl="1" indent="-342900" algn="just"/>
            <a:r>
              <a:rPr lang="en-US" b="0" i="0" dirty="0">
                <a:solidFill>
                  <a:srgbClr val="0D0D0D"/>
                </a:solidFill>
                <a:effectLst/>
                <a:highlight>
                  <a:srgbClr val="FFFFFF"/>
                </a:highlight>
                <a:latin typeface="Söhne"/>
              </a:rPr>
              <a:t>The first model is designed for multi-class classification with three output neurons corresponding to different classes of heart disease.</a:t>
            </a:r>
          </a:p>
          <a:p>
            <a:pPr marL="800100" lvl="1" indent="-342900" algn="just"/>
            <a:r>
              <a:rPr lang="en-US" b="0" i="0" dirty="0">
                <a:solidFill>
                  <a:srgbClr val="0D0D0D"/>
                </a:solidFill>
                <a:effectLst/>
                <a:highlight>
                  <a:srgbClr val="FFFFFF"/>
                </a:highlight>
                <a:latin typeface="Söhne"/>
              </a:rPr>
              <a:t>The second model is created for binary classification to predict the presence or absence of heart disease.</a:t>
            </a:r>
          </a:p>
          <a:p>
            <a:pPr marL="457200" indent="-457200" algn="just">
              <a:buFont typeface="+mj-lt"/>
              <a:buAutoNum type="arabicPeriod" startAt="4"/>
            </a:pPr>
            <a:r>
              <a:rPr lang="en-US" b="1" i="0" dirty="0">
                <a:solidFill>
                  <a:srgbClr val="0D0D0D"/>
                </a:solidFill>
                <a:effectLst/>
                <a:highlight>
                  <a:srgbClr val="FFFFFF"/>
                </a:highlight>
                <a:latin typeface="Söhne"/>
              </a:rPr>
              <a:t>Model Training</a:t>
            </a:r>
            <a:r>
              <a:rPr lang="en-US" b="0" i="0" dirty="0">
                <a:solidFill>
                  <a:srgbClr val="0D0D0D"/>
                </a:solidFill>
                <a:effectLst/>
                <a:highlight>
                  <a:srgbClr val="FFFFFF"/>
                </a:highlight>
                <a:latin typeface="Söhne"/>
              </a:rPr>
              <a:t>:</a:t>
            </a:r>
          </a:p>
          <a:p>
            <a:pPr marL="800100" lvl="1" indent="-342900" algn="just"/>
            <a:r>
              <a:rPr lang="en-US" b="0" i="0" dirty="0">
                <a:solidFill>
                  <a:srgbClr val="0D0D0D"/>
                </a:solidFill>
                <a:effectLst/>
                <a:highlight>
                  <a:srgbClr val="FFFFFF"/>
                </a:highlight>
                <a:latin typeface="Söhne"/>
              </a:rPr>
              <a:t>Both models are compiled with appropriate loss functions, optimizers, and evaluation metrics.</a:t>
            </a:r>
          </a:p>
          <a:p>
            <a:pPr marL="800100" lvl="1" indent="-342900" algn="just"/>
            <a:r>
              <a:rPr lang="en-US" b="0" i="0" dirty="0">
                <a:solidFill>
                  <a:srgbClr val="0D0D0D"/>
                </a:solidFill>
                <a:effectLst/>
                <a:highlight>
                  <a:srgbClr val="FFFFFF"/>
                </a:highlight>
                <a:latin typeface="Söhne"/>
              </a:rPr>
              <a:t>The models are trained on the training data using the fit() function, specifying the number of epochs and batch size.</a:t>
            </a:r>
          </a:p>
          <a:p>
            <a:pPr marL="457200" indent="-457200" algn="just">
              <a:buFont typeface="+mj-lt"/>
              <a:buAutoNum type="arabicPeriod" startAt="4"/>
            </a:pPr>
            <a:r>
              <a:rPr lang="en-US" b="1" i="0" dirty="0">
                <a:solidFill>
                  <a:srgbClr val="0D0D0D"/>
                </a:solidFill>
                <a:effectLst/>
                <a:highlight>
                  <a:srgbClr val="FFFFFF"/>
                </a:highlight>
                <a:latin typeface="Söhne"/>
              </a:rPr>
              <a:t>Model Evaluation</a:t>
            </a:r>
            <a:r>
              <a:rPr lang="en-US" b="0" i="0" dirty="0">
                <a:solidFill>
                  <a:srgbClr val="0D0D0D"/>
                </a:solidFill>
                <a:effectLst/>
                <a:highlight>
                  <a:srgbClr val="FFFFFF"/>
                </a:highlight>
                <a:latin typeface="Söhne"/>
              </a:rPr>
              <a:t>:</a:t>
            </a:r>
          </a:p>
          <a:p>
            <a:pPr marL="800100" lvl="1" indent="-342900" algn="just"/>
            <a:r>
              <a:rPr lang="en-US" b="0" i="0" dirty="0">
                <a:solidFill>
                  <a:srgbClr val="0D0D0D"/>
                </a:solidFill>
                <a:effectLst/>
                <a:highlight>
                  <a:srgbClr val="FFFFFF"/>
                </a:highlight>
                <a:latin typeface="Söhne"/>
              </a:rPr>
              <a:t>The performance of the trained models is evaluated using the testing dataset.</a:t>
            </a:r>
          </a:p>
          <a:p>
            <a:pPr marL="800100" lvl="1" indent="-342900" algn="just"/>
            <a:r>
              <a:rPr lang="en-US" b="0" i="0" dirty="0">
                <a:solidFill>
                  <a:srgbClr val="0D0D0D"/>
                </a:solidFill>
                <a:effectLst/>
                <a:highlight>
                  <a:srgbClr val="FFFFFF"/>
                </a:highlight>
                <a:latin typeface="Söhne"/>
              </a:rPr>
              <a:t>Classification reports and accuracy scores are generated to assess the models' performance on both categorical and binary classification tasks.</a:t>
            </a:r>
          </a:p>
          <a:p>
            <a:pPr marL="457200" indent="-457200" algn="just">
              <a:buFont typeface="+mj-lt"/>
              <a:buAutoNum type="arabicPeriod" startAt="4"/>
            </a:pPr>
            <a:r>
              <a:rPr lang="en-US" b="1" i="0" dirty="0">
                <a:solidFill>
                  <a:srgbClr val="0D0D0D"/>
                </a:solidFill>
                <a:effectLst/>
                <a:highlight>
                  <a:srgbClr val="FFFFFF"/>
                </a:highlight>
                <a:latin typeface="Söhne"/>
              </a:rPr>
              <a:t>Results Analysis</a:t>
            </a:r>
            <a:r>
              <a:rPr lang="en-US" b="0" i="0" dirty="0">
                <a:solidFill>
                  <a:srgbClr val="0D0D0D"/>
                </a:solidFill>
                <a:effectLst/>
                <a:highlight>
                  <a:srgbClr val="FFFFFF"/>
                </a:highlight>
                <a:latin typeface="Söhne"/>
              </a:rPr>
              <a:t>:</a:t>
            </a:r>
          </a:p>
          <a:p>
            <a:pPr marL="800100" lvl="1" indent="-342900" algn="just"/>
            <a:r>
              <a:rPr lang="en-US" b="0" i="0" dirty="0">
                <a:solidFill>
                  <a:srgbClr val="0D0D0D"/>
                </a:solidFill>
                <a:effectLst/>
                <a:highlight>
                  <a:srgbClr val="FFFFFF"/>
                </a:highlight>
                <a:latin typeface="Söhne"/>
              </a:rPr>
              <a:t>The results obtained from the trained models are analyzed to understand their effectiveness in predicting heart disease.</a:t>
            </a:r>
          </a:p>
          <a:p>
            <a:pPr marL="800100" lvl="1" indent="-342900" algn="just"/>
            <a:r>
              <a:rPr lang="en-US" b="0" i="0" dirty="0">
                <a:solidFill>
                  <a:srgbClr val="0D0D0D"/>
                </a:solidFill>
                <a:effectLst/>
                <a:highlight>
                  <a:srgbClr val="FFFFFF"/>
                </a:highlight>
                <a:latin typeface="Söhne"/>
              </a:rPr>
              <a:t>Insights from the evaluation metrics are used to draw conclusions and identify areas for improvement.</a:t>
            </a:r>
          </a:p>
          <a:p>
            <a:endParaRPr lang="en-IN" dirty="0"/>
          </a:p>
        </p:txBody>
      </p:sp>
      <p:sp>
        <p:nvSpPr>
          <p:cNvPr id="4" name="Slide Number Placeholder 3">
            <a:extLst>
              <a:ext uri="{FF2B5EF4-FFF2-40B4-BE49-F238E27FC236}">
                <a16:creationId xmlns:a16="http://schemas.microsoft.com/office/drawing/2014/main" id="{A1F941C0-5D47-880D-3156-BC1CC4087D33}"/>
              </a:ext>
            </a:extLst>
          </p:cNvPr>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347564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3C8B-8ADD-E484-975C-A8064F33A6E1}"/>
              </a:ext>
            </a:extLst>
          </p:cNvPr>
          <p:cNvSpPr>
            <a:spLocks noGrp="1"/>
          </p:cNvSpPr>
          <p:nvPr>
            <p:ph type="title"/>
          </p:nvPr>
        </p:nvSpPr>
        <p:spPr/>
        <p:txBody>
          <a:bodyPr/>
          <a:lstStyle/>
          <a:p>
            <a:r>
              <a:rPr lang="en-IN" dirty="0">
                <a:solidFill>
                  <a:schemeClr val="tx1"/>
                </a:solidFill>
              </a:rPr>
              <a:t>RESULTS</a:t>
            </a:r>
          </a:p>
        </p:txBody>
      </p:sp>
      <p:sp>
        <p:nvSpPr>
          <p:cNvPr id="3" name="Content Placeholder 2">
            <a:extLst>
              <a:ext uri="{FF2B5EF4-FFF2-40B4-BE49-F238E27FC236}">
                <a16:creationId xmlns:a16="http://schemas.microsoft.com/office/drawing/2014/main" id="{886A9DD4-1441-DE17-65AF-D9179D1788E3}"/>
              </a:ext>
            </a:extLst>
          </p:cNvPr>
          <p:cNvSpPr>
            <a:spLocks noGrp="1"/>
          </p:cNvSpPr>
          <p:nvPr>
            <p:ph idx="1"/>
          </p:nvPr>
        </p:nvSpPr>
        <p:spPr>
          <a:xfrm>
            <a:off x="1097280" y="1845733"/>
            <a:ext cx="10058400" cy="4536593"/>
          </a:xfrm>
        </p:spPr>
        <p:txBody>
          <a:bodyPr/>
          <a:lstStyle/>
          <a:p>
            <a:r>
              <a:rPr lang="en-IN" dirty="0"/>
              <a:t>Dataset:                                                                      Pre-processed Data:</a:t>
            </a:r>
          </a:p>
          <a:p>
            <a:r>
              <a:rPr lang="en-IN" dirty="0"/>
              <a:t>      </a:t>
            </a:r>
          </a:p>
          <a:p>
            <a:endParaRPr lang="en-IN" dirty="0"/>
          </a:p>
        </p:txBody>
      </p:sp>
      <p:sp>
        <p:nvSpPr>
          <p:cNvPr id="4" name="Slide Number Placeholder 3">
            <a:extLst>
              <a:ext uri="{FF2B5EF4-FFF2-40B4-BE49-F238E27FC236}">
                <a16:creationId xmlns:a16="http://schemas.microsoft.com/office/drawing/2014/main" id="{58793AF6-23B2-D9E8-38DF-8263EE9B9B7F}"/>
              </a:ext>
            </a:extLst>
          </p:cNvPr>
          <p:cNvSpPr>
            <a:spLocks noGrp="1"/>
          </p:cNvSpPr>
          <p:nvPr>
            <p:ph type="sldNum" sz="quarter" idx="12"/>
          </p:nvPr>
        </p:nvSpPr>
        <p:spPr/>
        <p:txBody>
          <a:bodyPr/>
          <a:lstStyle/>
          <a:p>
            <a:fld id="{6113E31D-E2AB-40D1-8B51-AFA5AFEF393A}" type="slidenum">
              <a:rPr lang="en-US" smtClean="0"/>
              <a:t>12</a:t>
            </a:fld>
            <a:endParaRPr lang="en-US" dirty="0"/>
          </a:p>
        </p:txBody>
      </p:sp>
      <p:pic>
        <p:nvPicPr>
          <p:cNvPr id="8" name="Picture 7">
            <a:extLst>
              <a:ext uri="{FF2B5EF4-FFF2-40B4-BE49-F238E27FC236}">
                <a16:creationId xmlns:a16="http://schemas.microsoft.com/office/drawing/2014/main" id="{5F39B38D-9C89-2C53-D756-58135CFCF3B5}"/>
              </a:ext>
            </a:extLst>
          </p:cNvPr>
          <p:cNvPicPr>
            <a:picLocks noChangeAspect="1"/>
          </p:cNvPicPr>
          <p:nvPr/>
        </p:nvPicPr>
        <p:blipFill>
          <a:blip r:embed="rId2"/>
          <a:stretch>
            <a:fillRect/>
          </a:stretch>
        </p:blipFill>
        <p:spPr>
          <a:xfrm>
            <a:off x="1097280" y="2225651"/>
            <a:ext cx="4536902" cy="3916531"/>
          </a:xfrm>
          <a:prstGeom prst="rect">
            <a:avLst/>
          </a:prstGeom>
          <a:ln>
            <a:solidFill>
              <a:schemeClr val="tx1"/>
            </a:solidFill>
          </a:ln>
        </p:spPr>
      </p:pic>
      <p:pic>
        <p:nvPicPr>
          <p:cNvPr id="10" name="Picture 9">
            <a:extLst>
              <a:ext uri="{FF2B5EF4-FFF2-40B4-BE49-F238E27FC236}">
                <a16:creationId xmlns:a16="http://schemas.microsoft.com/office/drawing/2014/main" id="{68C6C456-3A45-482A-B4F0-5E59818E7078}"/>
              </a:ext>
            </a:extLst>
          </p:cNvPr>
          <p:cNvPicPr>
            <a:picLocks noChangeAspect="1"/>
          </p:cNvPicPr>
          <p:nvPr/>
        </p:nvPicPr>
        <p:blipFill>
          <a:blip r:embed="rId3"/>
          <a:stretch>
            <a:fillRect/>
          </a:stretch>
        </p:blipFill>
        <p:spPr>
          <a:xfrm>
            <a:off x="6096000" y="2247162"/>
            <a:ext cx="5116483" cy="3821129"/>
          </a:xfrm>
          <a:prstGeom prst="rect">
            <a:avLst/>
          </a:prstGeom>
          <a:ln>
            <a:solidFill>
              <a:schemeClr val="tx1"/>
            </a:solidFill>
          </a:ln>
        </p:spPr>
      </p:pic>
    </p:spTree>
    <p:extLst>
      <p:ext uri="{BB962C8B-B14F-4D97-AF65-F5344CB8AC3E}">
        <p14:creationId xmlns:p14="http://schemas.microsoft.com/office/powerpoint/2010/main" val="1019650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3C8B-8ADD-E484-975C-A8064F33A6E1}"/>
              </a:ext>
            </a:extLst>
          </p:cNvPr>
          <p:cNvSpPr>
            <a:spLocks noGrp="1"/>
          </p:cNvSpPr>
          <p:nvPr>
            <p:ph type="title"/>
          </p:nvPr>
        </p:nvSpPr>
        <p:spPr/>
        <p:txBody>
          <a:bodyPr/>
          <a:lstStyle/>
          <a:p>
            <a:r>
              <a:rPr lang="en-IN" dirty="0">
                <a:solidFill>
                  <a:schemeClr val="tx1"/>
                </a:solidFill>
              </a:rPr>
              <a:t>RESULTS</a:t>
            </a:r>
          </a:p>
        </p:txBody>
      </p:sp>
      <p:sp>
        <p:nvSpPr>
          <p:cNvPr id="3" name="Content Placeholder 2">
            <a:extLst>
              <a:ext uri="{FF2B5EF4-FFF2-40B4-BE49-F238E27FC236}">
                <a16:creationId xmlns:a16="http://schemas.microsoft.com/office/drawing/2014/main" id="{886A9DD4-1441-DE17-65AF-D9179D1788E3}"/>
              </a:ext>
            </a:extLst>
          </p:cNvPr>
          <p:cNvSpPr>
            <a:spLocks noGrp="1"/>
          </p:cNvSpPr>
          <p:nvPr>
            <p:ph idx="1"/>
          </p:nvPr>
        </p:nvSpPr>
        <p:spPr>
          <a:xfrm>
            <a:off x="1097280" y="1845733"/>
            <a:ext cx="10058400" cy="4536593"/>
          </a:xfrm>
        </p:spPr>
        <p:txBody>
          <a:bodyPr/>
          <a:lstStyle/>
          <a:p>
            <a:r>
              <a:rPr lang="en-IN" dirty="0"/>
              <a:t>Dataset visualization:                                                   Feedforward Model:</a:t>
            </a:r>
          </a:p>
          <a:p>
            <a:r>
              <a:rPr lang="en-IN" dirty="0"/>
              <a:t>      </a:t>
            </a:r>
          </a:p>
          <a:p>
            <a:endParaRPr lang="en-IN" dirty="0"/>
          </a:p>
        </p:txBody>
      </p:sp>
      <p:sp>
        <p:nvSpPr>
          <p:cNvPr id="4" name="Slide Number Placeholder 3">
            <a:extLst>
              <a:ext uri="{FF2B5EF4-FFF2-40B4-BE49-F238E27FC236}">
                <a16:creationId xmlns:a16="http://schemas.microsoft.com/office/drawing/2014/main" id="{58793AF6-23B2-D9E8-38DF-8263EE9B9B7F}"/>
              </a:ext>
            </a:extLst>
          </p:cNvPr>
          <p:cNvSpPr>
            <a:spLocks noGrp="1"/>
          </p:cNvSpPr>
          <p:nvPr>
            <p:ph type="sldNum" sz="quarter" idx="12"/>
          </p:nvPr>
        </p:nvSpPr>
        <p:spPr/>
        <p:txBody>
          <a:bodyPr/>
          <a:lstStyle/>
          <a:p>
            <a:fld id="{6113E31D-E2AB-40D1-8B51-AFA5AFEF393A}" type="slidenum">
              <a:rPr lang="en-US" smtClean="0"/>
              <a:t>13</a:t>
            </a:fld>
            <a:endParaRPr lang="en-US" dirty="0"/>
          </a:p>
        </p:txBody>
      </p:sp>
      <p:pic>
        <p:nvPicPr>
          <p:cNvPr id="6" name="Picture 5">
            <a:extLst>
              <a:ext uri="{FF2B5EF4-FFF2-40B4-BE49-F238E27FC236}">
                <a16:creationId xmlns:a16="http://schemas.microsoft.com/office/drawing/2014/main" id="{A94EF33A-95FB-6AD2-79FB-AE7DCE7F7CF7}"/>
              </a:ext>
            </a:extLst>
          </p:cNvPr>
          <p:cNvPicPr>
            <a:picLocks noChangeAspect="1"/>
          </p:cNvPicPr>
          <p:nvPr/>
        </p:nvPicPr>
        <p:blipFill>
          <a:blip r:embed="rId2"/>
          <a:stretch>
            <a:fillRect/>
          </a:stretch>
        </p:blipFill>
        <p:spPr>
          <a:xfrm>
            <a:off x="1097280" y="2251473"/>
            <a:ext cx="4693920" cy="3816818"/>
          </a:xfrm>
          <a:prstGeom prst="rect">
            <a:avLst/>
          </a:prstGeom>
          <a:ln>
            <a:solidFill>
              <a:schemeClr val="tx1"/>
            </a:solidFill>
          </a:ln>
        </p:spPr>
      </p:pic>
      <p:pic>
        <p:nvPicPr>
          <p:cNvPr id="9" name="Picture 8">
            <a:extLst>
              <a:ext uri="{FF2B5EF4-FFF2-40B4-BE49-F238E27FC236}">
                <a16:creationId xmlns:a16="http://schemas.microsoft.com/office/drawing/2014/main" id="{E5DC1E0A-F4BB-1FE7-EA62-93FD1538B488}"/>
              </a:ext>
            </a:extLst>
          </p:cNvPr>
          <p:cNvPicPr>
            <a:picLocks noChangeAspect="1"/>
          </p:cNvPicPr>
          <p:nvPr/>
        </p:nvPicPr>
        <p:blipFill>
          <a:blip r:embed="rId3"/>
          <a:stretch>
            <a:fillRect/>
          </a:stretch>
        </p:blipFill>
        <p:spPr>
          <a:xfrm>
            <a:off x="6299200" y="2251473"/>
            <a:ext cx="5015345" cy="2982367"/>
          </a:xfrm>
          <a:prstGeom prst="rect">
            <a:avLst/>
          </a:prstGeom>
          <a:ln>
            <a:solidFill>
              <a:schemeClr val="tx1"/>
            </a:solidFill>
          </a:ln>
        </p:spPr>
      </p:pic>
    </p:spTree>
    <p:extLst>
      <p:ext uri="{BB962C8B-B14F-4D97-AF65-F5344CB8AC3E}">
        <p14:creationId xmlns:p14="http://schemas.microsoft.com/office/powerpoint/2010/main" val="377066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3C8B-8ADD-E484-975C-A8064F33A6E1}"/>
              </a:ext>
            </a:extLst>
          </p:cNvPr>
          <p:cNvSpPr>
            <a:spLocks noGrp="1"/>
          </p:cNvSpPr>
          <p:nvPr>
            <p:ph type="title"/>
          </p:nvPr>
        </p:nvSpPr>
        <p:spPr/>
        <p:txBody>
          <a:bodyPr/>
          <a:lstStyle/>
          <a:p>
            <a:r>
              <a:rPr lang="en-IN" dirty="0">
                <a:solidFill>
                  <a:schemeClr val="tx1"/>
                </a:solidFill>
              </a:rPr>
              <a:t>RESULTS</a:t>
            </a:r>
          </a:p>
        </p:txBody>
      </p:sp>
      <p:sp>
        <p:nvSpPr>
          <p:cNvPr id="3" name="Content Placeholder 2">
            <a:extLst>
              <a:ext uri="{FF2B5EF4-FFF2-40B4-BE49-F238E27FC236}">
                <a16:creationId xmlns:a16="http://schemas.microsoft.com/office/drawing/2014/main" id="{886A9DD4-1441-DE17-65AF-D9179D1788E3}"/>
              </a:ext>
            </a:extLst>
          </p:cNvPr>
          <p:cNvSpPr>
            <a:spLocks noGrp="1"/>
          </p:cNvSpPr>
          <p:nvPr>
            <p:ph idx="1"/>
          </p:nvPr>
        </p:nvSpPr>
        <p:spPr>
          <a:xfrm>
            <a:off x="1097280" y="1845733"/>
            <a:ext cx="10058400" cy="4536593"/>
          </a:xfrm>
        </p:spPr>
        <p:txBody>
          <a:bodyPr/>
          <a:lstStyle/>
          <a:p>
            <a:r>
              <a:rPr lang="en-IN" dirty="0"/>
              <a:t>Binary Classification Model:</a:t>
            </a:r>
          </a:p>
          <a:p>
            <a:r>
              <a:rPr lang="en-IN" dirty="0"/>
              <a:t>      </a:t>
            </a:r>
          </a:p>
          <a:p>
            <a:endParaRPr lang="en-IN" dirty="0"/>
          </a:p>
        </p:txBody>
      </p:sp>
      <p:sp>
        <p:nvSpPr>
          <p:cNvPr id="4" name="Slide Number Placeholder 3">
            <a:extLst>
              <a:ext uri="{FF2B5EF4-FFF2-40B4-BE49-F238E27FC236}">
                <a16:creationId xmlns:a16="http://schemas.microsoft.com/office/drawing/2014/main" id="{58793AF6-23B2-D9E8-38DF-8263EE9B9B7F}"/>
              </a:ext>
            </a:extLst>
          </p:cNvPr>
          <p:cNvSpPr>
            <a:spLocks noGrp="1"/>
          </p:cNvSpPr>
          <p:nvPr>
            <p:ph type="sldNum" sz="quarter" idx="12"/>
          </p:nvPr>
        </p:nvSpPr>
        <p:spPr/>
        <p:txBody>
          <a:bodyPr/>
          <a:lstStyle/>
          <a:p>
            <a:fld id="{6113E31D-E2AB-40D1-8B51-AFA5AFEF393A}" type="slidenum">
              <a:rPr lang="en-US" smtClean="0"/>
              <a:t>14</a:t>
            </a:fld>
            <a:endParaRPr lang="en-US" dirty="0"/>
          </a:p>
        </p:txBody>
      </p:sp>
      <p:pic>
        <p:nvPicPr>
          <p:cNvPr id="10" name="Picture 9">
            <a:extLst>
              <a:ext uri="{FF2B5EF4-FFF2-40B4-BE49-F238E27FC236}">
                <a16:creationId xmlns:a16="http://schemas.microsoft.com/office/drawing/2014/main" id="{B6D73E39-4219-E2C1-4052-3CB3961D191E}"/>
              </a:ext>
            </a:extLst>
          </p:cNvPr>
          <p:cNvPicPr>
            <a:picLocks noChangeAspect="1"/>
          </p:cNvPicPr>
          <p:nvPr/>
        </p:nvPicPr>
        <p:blipFill>
          <a:blip r:embed="rId2"/>
          <a:stretch>
            <a:fillRect/>
          </a:stretch>
        </p:blipFill>
        <p:spPr>
          <a:xfrm>
            <a:off x="1175739" y="2251473"/>
            <a:ext cx="4606225" cy="2440600"/>
          </a:xfrm>
          <a:prstGeom prst="rect">
            <a:avLst/>
          </a:prstGeom>
          <a:ln>
            <a:solidFill>
              <a:schemeClr val="tx1"/>
            </a:solidFill>
          </a:ln>
        </p:spPr>
      </p:pic>
      <p:pic>
        <p:nvPicPr>
          <p:cNvPr id="12" name="Picture 11">
            <a:extLst>
              <a:ext uri="{FF2B5EF4-FFF2-40B4-BE49-F238E27FC236}">
                <a16:creationId xmlns:a16="http://schemas.microsoft.com/office/drawing/2014/main" id="{2C9EA9DC-8C7C-F41A-06F1-6FF83FD77F97}"/>
              </a:ext>
            </a:extLst>
          </p:cNvPr>
          <p:cNvPicPr>
            <a:picLocks noChangeAspect="1"/>
          </p:cNvPicPr>
          <p:nvPr/>
        </p:nvPicPr>
        <p:blipFill>
          <a:blip r:embed="rId3"/>
          <a:stretch>
            <a:fillRect/>
          </a:stretch>
        </p:blipFill>
        <p:spPr>
          <a:xfrm>
            <a:off x="6095999" y="2190577"/>
            <a:ext cx="5138139" cy="2476846"/>
          </a:xfrm>
          <a:prstGeom prst="rect">
            <a:avLst/>
          </a:prstGeom>
          <a:ln>
            <a:solidFill>
              <a:schemeClr val="tx1"/>
            </a:solidFill>
          </a:ln>
        </p:spPr>
      </p:pic>
    </p:spTree>
    <p:extLst>
      <p:ext uri="{BB962C8B-B14F-4D97-AF65-F5344CB8AC3E}">
        <p14:creationId xmlns:p14="http://schemas.microsoft.com/office/powerpoint/2010/main" val="755515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3C8B-8ADD-E484-975C-A8064F33A6E1}"/>
              </a:ext>
            </a:extLst>
          </p:cNvPr>
          <p:cNvSpPr>
            <a:spLocks noGrp="1"/>
          </p:cNvSpPr>
          <p:nvPr>
            <p:ph type="title"/>
          </p:nvPr>
        </p:nvSpPr>
        <p:spPr/>
        <p:txBody>
          <a:bodyPr/>
          <a:lstStyle/>
          <a:p>
            <a:r>
              <a:rPr lang="en-IN" dirty="0">
                <a:solidFill>
                  <a:schemeClr val="tx1"/>
                </a:solidFill>
              </a:rPr>
              <a:t>RESULTS</a:t>
            </a:r>
          </a:p>
        </p:txBody>
      </p:sp>
      <p:sp>
        <p:nvSpPr>
          <p:cNvPr id="3" name="Content Placeholder 2">
            <a:extLst>
              <a:ext uri="{FF2B5EF4-FFF2-40B4-BE49-F238E27FC236}">
                <a16:creationId xmlns:a16="http://schemas.microsoft.com/office/drawing/2014/main" id="{886A9DD4-1441-DE17-65AF-D9179D1788E3}"/>
              </a:ext>
            </a:extLst>
          </p:cNvPr>
          <p:cNvSpPr>
            <a:spLocks noGrp="1"/>
          </p:cNvSpPr>
          <p:nvPr>
            <p:ph idx="1"/>
          </p:nvPr>
        </p:nvSpPr>
        <p:spPr>
          <a:xfrm>
            <a:off x="1097280" y="1845733"/>
            <a:ext cx="10058400" cy="4536593"/>
          </a:xfrm>
        </p:spPr>
        <p:txBody>
          <a:bodyPr/>
          <a:lstStyle/>
          <a:p>
            <a:r>
              <a:rPr lang="en-IN" dirty="0"/>
              <a:t>Evaluation:</a:t>
            </a:r>
          </a:p>
          <a:p>
            <a:r>
              <a:rPr lang="en-IN" dirty="0"/>
              <a:t>      </a:t>
            </a:r>
          </a:p>
          <a:p>
            <a:endParaRPr lang="en-IN" dirty="0"/>
          </a:p>
        </p:txBody>
      </p:sp>
      <p:sp>
        <p:nvSpPr>
          <p:cNvPr id="4" name="Slide Number Placeholder 3">
            <a:extLst>
              <a:ext uri="{FF2B5EF4-FFF2-40B4-BE49-F238E27FC236}">
                <a16:creationId xmlns:a16="http://schemas.microsoft.com/office/drawing/2014/main" id="{58793AF6-23B2-D9E8-38DF-8263EE9B9B7F}"/>
              </a:ext>
            </a:extLst>
          </p:cNvPr>
          <p:cNvSpPr>
            <a:spLocks noGrp="1"/>
          </p:cNvSpPr>
          <p:nvPr>
            <p:ph type="sldNum" sz="quarter" idx="12"/>
          </p:nvPr>
        </p:nvSpPr>
        <p:spPr/>
        <p:txBody>
          <a:bodyPr/>
          <a:lstStyle/>
          <a:p>
            <a:fld id="{6113E31D-E2AB-40D1-8B51-AFA5AFEF393A}" type="slidenum">
              <a:rPr lang="en-US" smtClean="0"/>
              <a:t>15</a:t>
            </a:fld>
            <a:endParaRPr lang="en-US" dirty="0"/>
          </a:p>
        </p:txBody>
      </p:sp>
      <p:pic>
        <p:nvPicPr>
          <p:cNvPr id="6" name="Picture 5">
            <a:extLst>
              <a:ext uri="{FF2B5EF4-FFF2-40B4-BE49-F238E27FC236}">
                <a16:creationId xmlns:a16="http://schemas.microsoft.com/office/drawing/2014/main" id="{C3946CD5-87C7-040C-93DE-E19685D3F3DA}"/>
              </a:ext>
            </a:extLst>
          </p:cNvPr>
          <p:cNvPicPr>
            <a:picLocks noChangeAspect="1"/>
          </p:cNvPicPr>
          <p:nvPr/>
        </p:nvPicPr>
        <p:blipFill>
          <a:blip r:embed="rId2"/>
          <a:stretch>
            <a:fillRect/>
          </a:stretch>
        </p:blipFill>
        <p:spPr>
          <a:xfrm>
            <a:off x="1097280" y="2307459"/>
            <a:ext cx="4629796" cy="2686425"/>
          </a:xfrm>
          <a:prstGeom prst="rect">
            <a:avLst/>
          </a:prstGeom>
          <a:ln>
            <a:solidFill>
              <a:schemeClr val="tx1"/>
            </a:solidFill>
          </a:ln>
        </p:spPr>
      </p:pic>
      <p:pic>
        <p:nvPicPr>
          <p:cNvPr id="8" name="Picture 7">
            <a:extLst>
              <a:ext uri="{FF2B5EF4-FFF2-40B4-BE49-F238E27FC236}">
                <a16:creationId xmlns:a16="http://schemas.microsoft.com/office/drawing/2014/main" id="{0AE86444-C28E-FBA2-9BE4-11538192AA41}"/>
              </a:ext>
            </a:extLst>
          </p:cNvPr>
          <p:cNvPicPr>
            <a:picLocks noChangeAspect="1"/>
          </p:cNvPicPr>
          <p:nvPr/>
        </p:nvPicPr>
        <p:blipFill>
          <a:blip r:embed="rId3"/>
          <a:stretch>
            <a:fillRect/>
          </a:stretch>
        </p:blipFill>
        <p:spPr>
          <a:xfrm>
            <a:off x="5997874" y="2307460"/>
            <a:ext cx="4887007" cy="2686424"/>
          </a:xfrm>
          <a:prstGeom prst="rect">
            <a:avLst/>
          </a:prstGeom>
          <a:ln>
            <a:solidFill>
              <a:schemeClr val="tx1"/>
            </a:solidFill>
          </a:ln>
        </p:spPr>
      </p:pic>
    </p:spTree>
    <p:extLst>
      <p:ext uri="{BB962C8B-B14F-4D97-AF65-F5344CB8AC3E}">
        <p14:creationId xmlns:p14="http://schemas.microsoft.com/office/powerpoint/2010/main" val="180070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D272-D6A2-A524-7831-F643CD62E768}"/>
              </a:ext>
            </a:extLst>
          </p:cNvPr>
          <p:cNvSpPr>
            <a:spLocks noGrp="1"/>
          </p:cNvSpPr>
          <p:nvPr>
            <p:ph type="title"/>
          </p:nvPr>
        </p:nvSpPr>
        <p:spPr/>
        <p:txBody>
          <a:bodyPr/>
          <a:lstStyle/>
          <a:p>
            <a:r>
              <a:rPr lang="en-IN" dirty="0">
                <a:solidFill>
                  <a:schemeClr val="tx1"/>
                </a:solidFill>
              </a:rPr>
              <a:t>REFERENCES</a:t>
            </a:r>
          </a:p>
        </p:txBody>
      </p:sp>
      <p:sp>
        <p:nvSpPr>
          <p:cNvPr id="3" name="Content Placeholder 2">
            <a:extLst>
              <a:ext uri="{FF2B5EF4-FFF2-40B4-BE49-F238E27FC236}">
                <a16:creationId xmlns:a16="http://schemas.microsoft.com/office/drawing/2014/main" id="{99C38F6D-13C5-CF4F-09E5-FBE11A268494}"/>
              </a:ext>
            </a:extLst>
          </p:cNvPr>
          <p:cNvSpPr>
            <a:spLocks noGrp="1"/>
          </p:cNvSpPr>
          <p:nvPr>
            <p:ph idx="1"/>
          </p:nvPr>
        </p:nvSpPr>
        <p:spPr>
          <a:xfrm>
            <a:off x="1097280" y="1737361"/>
            <a:ext cx="10058400" cy="4834036"/>
          </a:xfrm>
        </p:spPr>
        <p:txBody>
          <a:bodyPr>
            <a:normAutofit lnSpcReduction="10000"/>
          </a:bodyPr>
          <a:lstStyle/>
          <a:p>
            <a:pPr marL="342900" lvl="0" indent="-342900" algn="just">
              <a:lnSpc>
                <a:spcPct val="107000"/>
              </a:lnSpc>
              <a:buFont typeface="+mj-lt"/>
              <a:buAutoNum type="arabicPeriod"/>
            </a:pPr>
            <a:r>
              <a:rPr lang="en-IN" sz="1600" dirty="0">
                <a:solidFill>
                  <a:srgbClr val="333333"/>
                </a:solidFill>
                <a:effectLst/>
                <a:highlight>
                  <a:srgbClr val="FFFFFF"/>
                </a:highlight>
                <a:ea typeface="Times New Roman" panose="02020603050405020304" pitchFamily="18" charset="0"/>
                <a:cs typeface="Times New Roman" panose="02020603050405020304" pitchFamily="18" charset="0"/>
              </a:rPr>
              <a:t>D. Swain, S. K. </a:t>
            </a:r>
            <a:r>
              <a:rPr lang="en-IN" sz="1600" dirty="0" err="1">
                <a:solidFill>
                  <a:srgbClr val="333333"/>
                </a:solidFill>
                <a:effectLst/>
                <a:highlight>
                  <a:srgbClr val="FFFFFF"/>
                </a:highlight>
                <a:ea typeface="Times New Roman" panose="02020603050405020304" pitchFamily="18" charset="0"/>
                <a:cs typeface="Times New Roman" panose="02020603050405020304" pitchFamily="18" charset="0"/>
              </a:rPr>
              <a:t>Pani</a:t>
            </a:r>
            <a:r>
              <a:rPr lang="en-IN" sz="1600" dirty="0">
                <a:solidFill>
                  <a:srgbClr val="333333"/>
                </a:solidFill>
                <a:effectLst/>
                <a:highlight>
                  <a:srgbClr val="FFFFFF"/>
                </a:highlight>
                <a:ea typeface="Times New Roman" panose="02020603050405020304" pitchFamily="18" charset="0"/>
                <a:cs typeface="Times New Roman" panose="02020603050405020304" pitchFamily="18" charset="0"/>
              </a:rPr>
              <a:t> and D. Swain, "A Metaphoric Investigation on Prediction of Heart Disease using Machine Learning," </a:t>
            </a:r>
            <a:r>
              <a:rPr lang="en-IN" sz="1600" i="1" dirty="0">
                <a:effectLst/>
                <a:ea typeface="Times New Roman" panose="02020603050405020304" pitchFamily="18" charset="0"/>
                <a:cs typeface="Times New Roman" panose="02020603050405020304" pitchFamily="18" charset="0"/>
              </a:rPr>
              <a:t>2018 International Conference on Advanced Computation and Telecommunication (ICACAT)</a:t>
            </a:r>
            <a:r>
              <a:rPr lang="en-IN" sz="1600" dirty="0">
                <a:effectLst/>
                <a:ea typeface="Times New Roman" panose="02020603050405020304" pitchFamily="18" charset="0"/>
                <a:cs typeface="Times New Roman" panose="02020603050405020304" pitchFamily="18" charset="0"/>
              </a:rPr>
              <a:t>, Bhopal, India, 2018, pp. 1-6, </a:t>
            </a:r>
            <a:r>
              <a:rPr lang="en-IN" sz="1600" dirty="0" err="1">
                <a:effectLst/>
                <a:ea typeface="Times New Roman" panose="02020603050405020304" pitchFamily="18" charset="0"/>
                <a:cs typeface="Times New Roman" panose="02020603050405020304" pitchFamily="18" charset="0"/>
              </a:rPr>
              <a:t>doi</a:t>
            </a:r>
            <a:r>
              <a:rPr lang="en-IN" sz="1600" dirty="0">
                <a:effectLst/>
                <a:ea typeface="Times New Roman" panose="02020603050405020304" pitchFamily="18" charset="0"/>
                <a:cs typeface="Times New Roman" panose="02020603050405020304" pitchFamily="18" charset="0"/>
              </a:rPr>
              <a:t>: 10.1109/ICACAT.2018.8933603.</a:t>
            </a:r>
          </a:p>
          <a:p>
            <a:pPr marL="342900" lvl="0" indent="-342900" algn="just">
              <a:lnSpc>
                <a:spcPct val="107000"/>
              </a:lnSpc>
              <a:spcAft>
                <a:spcPts val="800"/>
              </a:spcAft>
              <a:buFont typeface="+mj-lt"/>
              <a:buAutoNum type="arabicPeriod"/>
            </a:pPr>
            <a:r>
              <a:rPr lang="en-IN" sz="1600" dirty="0">
                <a:solidFill>
                  <a:srgbClr val="333333"/>
                </a:solidFill>
                <a:effectLst/>
                <a:highlight>
                  <a:srgbClr val="FFFFFF"/>
                </a:highlight>
                <a:ea typeface="Times New Roman" panose="02020603050405020304" pitchFamily="18" charset="0"/>
                <a:cs typeface="Times New Roman" panose="02020603050405020304" pitchFamily="18" charset="0"/>
              </a:rPr>
              <a:t>G. Singh, K. </a:t>
            </a:r>
            <a:r>
              <a:rPr lang="en-IN" sz="1600" dirty="0" err="1">
                <a:solidFill>
                  <a:srgbClr val="333333"/>
                </a:solidFill>
                <a:effectLst/>
                <a:highlight>
                  <a:srgbClr val="FFFFFF"/>
                </a:highlight>
                <a:ea typeface="Times New Roman" panose="02020603050405020304" pitchFamily="18" charset="0"/>
                <a:cs typeface="Times New Roman" panose="02020603050405020304" pitchFamily="18" charset="0"/>
              </a:rPr>
              <a:t>Guleria</a:t>
            </a:r>
            <a:r>
              <a:rPr lang="en-IN" sz="1600" dirty="0">
                <a:solidFill>
                  <a:srgbClr val="333333"/>
                </a:solidFill>
                <a:effectLst/>
                <a:highlight>
                  <a:srgbClr val="FFFFFF"/>
                </a:highlight>
                <a:ea typeface="Times New Roman" panose="02020603050405020304" pitchFamily="18" charset="0"/>
                <a:cs typeface="Times New Roman" panose="02020603050405020304" pitchFamily="18" charset="0"/>
              </a:rPr>
              <a:t> and S. Sharma, "Machine Learning and Deep Learning Models for Early Detection of Heart Disease," </a:t>
            </a:r>
            <a:r>
              <a:rPr lang="en-IN" sz="1600" i="1" dirty="0">
                <a:effectLst/>
                <a:ea typeface="Times New Roman" panose="02020603050405020304" pitchFamily="18" charset="0"/>
                <a:cs typeface="Times New Roman" panose="02020603050405020304" pitchFamily="18" charset="0"/>
              </a:rPr>
              <a:t>2023 International Conference on Computing, Communication, and Intelligent Systems (ICCCIS)</a:t>
            </a:r>
            <a:r>
              <a:rPr lang="en-IN" sz="1600" dirty="0">
                <a:effectLst/>
                <a:ea typeface="Times New Roman" panose="02020603050405020304" pitchFamily="18" charset="0"/>
                <a:cs typeface="Times New Roman" panose="02020603050405020304" pitchFamily="18" charset="0"/>
              </a:rPr>
              <a:t>, Greater Noida, India, 2023, pp. 419-424, </a:t>
            </a:r>
            <a:r>
              <a:rPr lang="en-IN" sz="1600" dirty="0" err="1">
                <a:effectLst/>
                <a:ea typeface="Times New Roman" panose="02020603050405020304" pitchFamily="18" charset="0"/>
                <a:cs typeface="Times New Roman" panose="02020603050405020304" pitchFamily="18" charset="0"/>
              </a:rPr>
              <a:t>doi</a:t>
            </a:r>
            <a:r>
              <a:rPr lang="en-IN" sz="1600" dirty="0">
                <a:effectLst/>
                <a:ea typeface="Times New Roman" panose="02020603050405020304" pitchFamily="18" charset="0"/>
                <a:cs typeface="Times New Roman" panose="02020603050405020304" pitchFamily="18" charset="0"/>
              </a:rPr>
              <a:t>: 10.1109/ICCCIS60361.2023.10425392.</a:t>
            </a:r>
          </a:p>
          <a:p>
            <a:pPr marL="342900" lvl="0" indent="-342900" algn="just">
              <a:lnSpc>
                <a:spcPct val="107000"/>
              </a:lnSpc>
              <a:spcAft>
                <a:spcPts val="800"/>
              </a:spcAft>
              <a:buFont typeface="+mj-lt"/>
              <a:buAutoNum type="arabicPeriod"/>
            </a:pPr>
            <a:r>
              <a:rPr lang="en-IN" sz="1600" dirty="0">
                <a:effectLst/>
                <a:ea typeface="Times New Roman" panose="02020603050405020304" pitchFamily="18" charset="0"/>
                <a:cs typeface="Times New Roman" panose="02020603050405020304" pitchFamily="18" charset="0"/>
              </a:rPr>
              <a:t>G. </a:t>
            </a:r>
            <a:r>
              <a:rPr lang="en-IN" sz="1600" dirty="0" err="1">
                <a:effectLst/>
                <a:ea typeface="Times New Roman" panose="02020603050405020304" pitchFamily="18" charset="0"/>
                <a:cs typeface="Times New Roman" panose="02020603050405020304" pitchFamily="18" charset="0"/>
              </a:rPr>
              <a:t>Shanmugasundaram</a:t>
            </a:r>
            <a:r>
              <a:rPr lang="en-IN" sz="1600" dirty="0">
                <a:effectLst/>
                <a:ea typeface="Times New Roman" panose="02020603050405020304" pitchFamily="18" charset="0"/>
                <a:cs typeface="Times New Roman" panose="02020603050405020304" pitchFamily="18" charset="0"/>
              </a:rPr>
              <a:t>, V. M. Selvam, R. Saravanan and S. Balaji, "An Investigation of Heart Disease Prediction Techniques," 2018 IEEE International Conference on System, Computation, Automation and Networking (ICSCA), Pondicherry, India, 2018, pp. 1-6, </a:t>
            </a:r>
            <a:r>
              <a:rPr lang="en-IN" sz="1600" dirty="0" err="1">
                <a:effectLst/>
                <a:ea typeface="Times New Roman" panose="02020603050405020304" pitchFamily="18" charset="0"/>
                <a:cs typeface="Times New Roman" panose="02020603050405020304" pitchFamily="18" charset="0"/>
              </a:rPr>
              <a:t>doi</a:t>
            </a:r>
            <a:r>
              <a:rPr lang="en-IN" sz="1600" dirty="0">
                <a:effectLst/>
                <a:ea typeface="Times New Roman" panose="02020603050405020304" pitchFamily="18" charset="0"/>
                <a:cs typeface="Times New Roman" panose="02020603050405020304" pitchFamily="18" charset="0"/>
              </a:rPr>
              <a:t>: 10.1109/ICSCAN.2018.8541165.</a:t>
            </a:r>
          </a:p>
          <a:p>
            <a:pPr marL="342900" lvl="0" indent="-342900" algn="just">
              <a:lnSpc>
                <a:spcPct val="107000"/>
              </a:lnSpc>
              <a:spcAft>
                <a:spcPts val="800"/>
              </a:spcAft>
              <a:buFont typeface="+mj-lt"/>
              <a:buAutoNum type="arabicPeriod"/>
            </a:pPr>
            <a:r>
              <a:rPr lang="en-US" sz="1600" dirty="0">
                <a:effectLst/>
                <a:ea typeface="Times New Roman" panose="02020603050405020304" pitchFamily="18" charset="0"/>
                <a:cs typeface="Times New Roman" panose="02020603050405020304" pitchFamily="18" charset="0"/>
              </a:rPr>
              <a:t>J. Singh, A. </a:t>
            </a:r>
            <a:r>
              <a:rPr lang="en-US" sz="1600" dirty="0" err="1">
                <a:effectLst/>
                <a:ea typeface="Times New Roman" panose="02020603050405020304" pitchFamily="18" charset="0"/>
                <a:cs typeface="Times New Roman" panose="02020603050405020304" pitchFamily="18" charset="0"/>
              </a:rPr>
              <a:t>Kamra</a:t>
            </a:r>
            <a:r>
              <a:rPr lang="en-US" sz="1600" dirty="0">
                <a:effectLst/>
                <a:ea typeface="Times New Roman" panose="02020603050405020304" pitchFamily="18" charset="0"/>
                <a:cs typeface="Times New Roman" panose="02020603050405020304" pitchFamily="18" charset="0"/>
              </a:rPr>
              <a:t> and H. Singh, "Prediction of heart diseases using associative classification," 2016 5th International Conference on Wireless Networks and Embedded Systems (WECON), Rajpura, India, 2016, pp. 1-7, </a:t>
            </a:r>
            <a:r>
              <a:rPr lang="en-US" sz="1600" dirty="0" err="1">
                <a:effectLst/>
                <a:ea typeface="Times New Roman" panose="02020603050405020304" pitchFamily="18" charset="0"/>
                <a:cs typeface="Times New Roman" panose="02020603050405020304" pitchFamily="18" charset="0"/>
              </a:rPr>
              <a:t>doi</a:t>
            </a:r>
            <a:r>
              <a:rPr lang="en-US" sz="1600" dirty="0">
                <a:effectLst/>
                <a:ea typeface="Times New Roman" panose="02020603050405020304" pitchFamily="18" charset="0"/>
                <a:cs typeface="Times New Roman" panose="02020603050405020304" pitchFamily="18" charset="0"/>
              </a:rPr>
              <a:t>: 10.1109/WECON.2016.7993480.</a:t>
            </a:r>
          </a:p>
          <a:p>
            <a:pPr marL="342900" lvl="0" indent="-342900" algn="just">
              <a:lnSpc>
                <a:spcPct val="107000"/>
              </a:lnSpc>
              <a:spcAft>
                <a:spcPts val="800"/>
              </a:spcAft>
              <a:buFont typeface="+mj-lt"/>
              <a:buAutoNum type="arabicPeriod"/>
            </a:pPr>
            <a:r>
              <a:rPr lang="en-IN" sz="1600" dirty="0">
                <a:effectLst/>
                <a:ea typeface="Times New Roman" panose="02020603050405020304" pitchFamily="18" charset="0"/>
                <a:cs typeface="Times New Roman" panose="02020603050405020304" pitchFamily="18" charset="0"/>
              </a:rPr>
              <a:t>P. S. </a:t>
            </a:r>
            <a:r>
              <a:rPr lang="en-IN" sz="1600" dirty="0" err="1">
                <a:effectLst/>
                <a:ea typeface="Times New Roman" panose="02020603050405020304" pitchFamily="18" charset="0"/>
                <a:cs typeface="Times New Roman" panose="02020603050405020304" pitchFamily="18" charset="0"/>
              </a:rPr>
              <a:t>Sangle</a:t>
            </a:r>
            <a:r>
              <a:rPr lang="en-IN" sz="1600" dirty="0">
                <a:effectLst/>
                <a:ea typeface="Times New Roman" panose="02020603050405020304" pitchFamily="18" charset="0"/>
                <a:cs typeface="Times New Roman" panose="02020603050405020304" pitchFamily="18" charset="0"/>
              </a:rPr>
              <a:t>, R. M. </a:t>
            </a:r>
            <a:r>
              <a:rPr lang="en-IN" sz="1600" dirty="0" err="1">
                <a:effectLst/>
                <a:ea typeface="Times New Roman" panose="02020603050405020304" pitchFamily="18" charset="0"/>
                <a:cs typeface="Times New Roman" panose="02020603050405020304" pitchFamily="18" charset="0"/>
              </a:rPr>
              <a:t>Goudar</a:t>
            </a:r>
            <a:r>
              <a:rPr lang="en-IN" sz="1600" dirty="0">
                <a:effectLst/>
                <a:ea typeface="Times New Roman" panose="02020603050405020304" pitchFamily="18" charset="0"/>
                <a:cs typeface="Times New Roman" panose="02020603050405020304" pitchFamily="18" charset="0"/>
              </a:rPr>
              <a:t> and A. N. </a:t>
            </a:r>
            <a:r>
              <a:rPr lang="en-IN" sz="1600" dirty="0" err="1">
                <a:effectLst/>
                <a:ea typeface="Times New Roman" panose="02020603050405020304" pitchFamily="18" charset="0"/>
                <a:cs typeface="Times New Roman" panose="02020603050405020304" pitchFamily="18" charset="0"/>
              </a:rPr>
              <a:t>Bhute</a:t>
            </a:r>
            <a:r>
              <a:rPr lang="en-IN" sz="1600" dirty="0">
                <a:effectLst/>
                <a:ea typeface="Times New Roman" panose="02020603050405020304" pitchFamily="18" charset="0"/>
                <a:cs typeface="Times New Roman" panose="02020603050405020304" pitchFamily="18" charset="0"/>
              </a:rPr>
              <a:t>, "Methodologies and Techniques for Heart Disease Classification and Prediction," 2020 11th International Conference on Computing, Communication and Networking Technologies (ICCCNT), Kharagpur, India, 2020, pp. 1-6, </a:t>
            </a:r>
            <a:r>
              <a:rPr lang="en-IN" sz="1600" dirty="0" err="1">
                <a:effectLst/>
                <a:ea typeface="Times New Roman" panose="02020603050405020304" pitchFamily="18" charset="0"/>
                <a:cs typeface="Times New Roman" panose="02020603050405020304" pitchFamily="18" charset="0"/>
              </a:rPr>
              <a:t>doi</a:t>
            </a:r>
            <a:r>
              <a:rPr lang="en-IN" sz="1600" dirty="0">
                <a:effectLst/>
                <a:ea typeface="Times New Roman" panose="02020603050405020304" pitchFamily="18" charset="0"/>
                <a:cs typeface="Times New Roman" panose="02020603050405020304" pitchFamily="18" charset="0"/>
              </a:rPr>
              <a:t>: 10.1109/ICCCNT49239.2020.9225673.</a:t>
            </a:r>
          </a:p>
          <a:p>
            <a:endParaRPr lang="en-IN" dirty="0"/>
          </a:p>
        </p:txBody>
      </p:sp>
      <p:sp>
        <p:nvSpPr>
          <p:cNvPr id="4" name="Slide Number Placeholder 3">
            <a:extLst>
              <a:ext uri="{FF2B5EF4-FFF2-40B4-BE49-F238E27FC236}">
                <a16:creationId xmlns:a16="http://schemas.microsoft.com/office/drawing/2014/main" id="{C1991DBD-3C7C-CE06-EA07-867475950B4B}"/>
              </a:ext>
            </a:extLst>
          </p:cNvPr>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6729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C193-E4B5-B9E0-2FB0-21D1543AA008}"/>
              </a:ext>
            </a:extLst>
          </p:cNvPr>
          <p:cNvSpPr>
            <a:spLocks noGrp="1"/>
          </p:cNvSpPr>
          <p:nvPr>
            <p:ph type="title"/>
          </p:nvPr>
        </p:nvSpPr>
        <p:spPr>
          <a:xfrm>
            <a:off x="1134225" y="5573683"/>
            <a:ext cx="10113264" cy="822960"/>
          </a:xfrm>
        </p:spPr>
        <p:txBody>
          <a:bodyPr/>
          <a:lstStyle/>
          <a:p>
            <a:pPr algn="ctr"/>
            <a:r>
              <a:rPr lang="en-IN" sz="8000" dirty="0"/>
              <a:t>THANK YOU</a:t>
            </a:r>
          </a:p>
        </p:txBody>
      </p:sp>
      <p:pic>
        <p:nvPicPr>
          <p:cNvPr id="7" name="Picture 6">
            <a:extLst>
              <a:ext uri="{FF2B5EF4-FFF2-40B4-BE49-F238E27FC236}">
                <a16:creationId xmlns:a16="http://schemas.microsoft.com/office/drawing/2014/main" id="{BEE53F5B-2C6F-1D11-84A7-8E3E941136EE}"/>
              </a:ext>
            </a:extLst>
          </p:cNvPr>
          <p:cNvPicPr>
            <a:picLocks noChangeAspect="1"/>
          </p:cNvPicPr>
          <p:nvPr/>
        </p:nvPicPr>
        <p:blipFill rotWithShape="1">
          <a:blip r:embed="rId2"/>
          <a:srcRect t="20748"/>
          <a:stretch/>
        </p:blipFill>
        <p:spPr>
          <a:xfrm>
            <a:off x="0" y="0"/>
            <a:ext cx="12192000" cy="4941455"/>
          </a:xfrm>
          <a:prstGeom prst="rect">
            <a:avLst/>
          </a:prstGeom>
        </p:spPr>
      </p:pic>
      <p:sp>
        <p:nvSpPr>
          <p:cNvPr id="8" name="Slide Number Placeholder 7">
            <a:extLst>
              <a:ext uri="{FF2B5EF4-FFF2-40B4-BE49-F238E27FC236}">
                <a16:creationId xmlns:a16="http://schemas.microsoft.com/office/drawing/2014/main" id="{3DFBBF76-43A1-F640-6CDF-F4146C7FE899}"/>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03992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E8FA-766E-DFD1-4356-54625AE1C557}"/>
              </a:ext>
            </a:extLst>
          </p:cNvPr>
          <p:cNvSpPr>
            <a:spLocks noGrp="1"/>
          </p:cNvSpPr>
          <p:nvPr>
            <p:ph type="ctrTitle"/>
          </p:nvPr>
        </p:nvSpPr>
        <p:spPr>
          <a:xfrm>
            <a:off x="1097279" y="758952"/>
            <a:ext cx="10605193" cy="3566160"/>
          </a:xfrm>
        </p:spPr>
        <p:txBody>
          <a:bodyPr>
            <a:noAutofit/>
          </a:bodyPr>
          <a:lstStyle/>
          <a:p>
            <a:pPr algn="ctr"/>
            <a:r>
              <a:rPr lang="en-US" sz="4800" b="1" dirty="0"/>
              <a:t>TITLE</a:t>
            </a:r>
            <a:br>
              <a:rPr lang="en-US" sz="4800" dirty="0"/>
            </a:br>
            <a:br>
              <a:rPr lang="en-US" sz="4800" dirty="0"/>
            </a:br>
            <a:r>
              <a:rPr lang="en-US" sz="4800" b="1" dirty="0">
                <a:solidFill>
                  <a:schemeClr val="tx1"/>
                </a:solidFill>
              </a:rPr>
              <a:t>Advancing Heart Disease Prediction: Neural Network Models for Accurate Diagnosis</a:t>
            </a:r>
            <a:endParaRPr lang="en-IN" sz="4800" b="1" dirty="0">
              <a:solidFill>
                <a:schemeClr val="tx1"/>
              </a:solidFill>
            </a:endParaRPr>
          </a:p>
        </p:txBody>
      </p:sp>
      <p:sp>
        <p:nvSpPr>
          <p:cNvPr id="4" name="Slide Number Placeholder 3">
            <a:extLst>
              <a:ext uri="{FF2B5EF4-FFF2-40B4-BE49-F238E27FC236}">
                <a16:creationId xmlns:a16="http://schemas.microsoft.com/office/drawing/2014/main" id="{84110890-E0F6-73B4-6276-5E08C697024E}"/>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61790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0935-67AA-3761-7CBD-58AFA6AF97B3}"/>
              </a:ext>
            </a:extLst>
          </p:cNvPr>
          <p:cNvSpPr>
            <a:spLocks noGrp="1"/>
          </p:cNvSpPr>
          <p:nvPr>
            <p:ph type="title"/>
          </p:nvPr>
        </p:nvSpPr>
        <p:spPr>
          <a:xfrm>
            <a:off x="595745" y="206432"/>
            <a:ext cx="3200400" cy="2286000"/>
          </a:xfrm>
        </p:spPr>
        <p:txBody>
          <a:bodyPr/>
          <a:lstStyle/>
          <a:p>
            <a:pPr algn="ctr"/>
            <a:r>
              <a:rPr lang="en-IN" sz="4000" dirty="0"/>
              <a:t>AGENDA</a:t>
            </a:r>
            <a:br>
              <a:rPr lang="en-IN" dirty="0"/>
            </a:br>
            <a:endParaRPr lang="en-IN" dirty="0"/>
          </a:p>
        </p:txBody>
      </p:sp>
      <p:sp>
        <p:nvSpPr>
          <p:cNvPr id="3" name="Content Placeholder 2">
            <a:extLst>
              <a:ext uri="{FF2B5EF4-FFF2-40B4-BE49-F238E27FC236}">
                <a16:creationId xmlns:a16="http://schemas.microsoft.com/office/drawing/2014/main" id="{DB38C2C5-CB22-0F55-BBCD-27019A5F2DE9}"/>
              </a:ext>
            </a:extLst>
          </p:cNvPr>
          <p:cNvSpPr>
            <a:spLocks noGrp="1"/>
          </p:cNvSpPr>
          <p:nvPr>
            <p:ph idx="1"/>
          </p:nvPr>
        </p:nvSpPr>
        <p:spPr>
          <a:xfrm>
            <a:off x="6096000" y="1119447"/>
            <a:ext cx="4417291" cy="5257800"/>
          </a:xfrm>
        </p:spPr>
        <p:txBody>
          <a:bodyPr/>
          <a:lstStyle/>
          <a:p>
            <a:endParaRPr lang="en-IN" dirty="0"/>
          </a:p>
        </p:txBody>
      </p:sp>
      <p:sp>
        <p:nvSpPr>
          <p:cNvPr id="4" name="Text Placeholder 3">
            <a:extLst>
              <a:ext uri="{FF2B5EF4-FFF2-40B4-BE49-F238E27FC236}">
                <a16:creationId xmlns:a16="http://schemas.microsoft.com/office/drawing/2014/main" id="{390ED89E-897D-113F-F0FB-0B0EDB599502}"/>
              </a:ext>
            </a:extLst>
          </p:cNvPr>
          <p:cNvSpPr>
            <a:spLocks noGrp="1"/>
          </p:cNvSpPr>
          <p:nvPr>
            <p:ph type="body" sz="half" idx="2"/>
          </p:nvPr>
        </p:nvSpPr>
        <p:spPr>
          <a:xfrm>
            <a:off x="457199" y="2595418"/>
            <a:ext cx="3477492" cy="3709786"/>
          </a:xfrm>
        </p:spPr>
        <p:txBody>
          <a:bodyPr/>
          <a:lstStyle/>
          <a:p>
            <a:pPr>
              <a:buClr>
                <a:schemeClr val="tx1"/>
              </a:buClr>
              <a:buFont typeface="Arial" panose="020B0604020202020204" pitchFamily="34" charset="0"/>
              <a:buChar char="•"/>
            </a:pPr>
            <a:r>
              <a:rPr lang="en-IN" dirty="0"/>
              <a:t> </a:t>
            </a:r>
            <a:r>
              <a:rPr lang="en-IN" sz="1800" dirty="0"/>
              <a:t>PROBLEM STATEMENT</a:t>
            </a:r>
          </a:p>
          <a:p>
            <a:pPr>
              <a:buClr>
                <a:schemeClr val="tx1"/>
              </a:buClr>
              <a:buFont typeface="Arial" panose="020B0604020202020204" pitchFamily="34" charset="0"/>
              <a:buChar char="•"/>
            </a:pPr>
            <a:r>
              <a:rPr lang="en-IN" sz="1800" dirty="0"/>
              <a:t> OBJECTIVES</a:t>
            </a:r>
          </a:p>
          <a:p>
            <a:pPr>
              <a:buClr>
                <a:schemeClr val="tx1"/>
              </a:buClr>
              <a:buFont typeface="Arial" panose="020B0604020202020204" pitchFamily="34" charset="0"/>
              <a:buChar char="•"/>
            </a:pPr>
            <a:r>
              <a:rPr lang="en-IN" sz="1800" dirty="0"/>
              <a:t> NOVELTY</a:t>
            </a:r>
          </a:p>
          <a:p>
            <a:pPr>
              <a:buClr>
                <a:schemeClr val="tx1"/>
              </a:buClr>
              <a:buFont typeface="Arial" panose="020B0604020202020204" pitchFamily="34" charset="0"/>
              <a:buChar char="•"/>
            </a:pPr>
            <a:r>
              <a:rPr lang="en-IN" sz="1800" dirty="0"/>
              <a:t> END USERS</a:t>
            </a:r>
          </a:p>
          <a:p>
            <a:pPr>
              <a:buClr>
                <a:schemeClr val="tx1"/>
              </a:buClr>
              <a:buFont typeface="Arial" panose="020B0604020202020204" pitchFamily="34" charset="0"/>
              <a:buChar char="•"/>
            </a:pPr>
            <a:r>
              <a:rPr lang="en-IN" sz="1800" dirty="0"/>
              <a:t> SOLUTIONS AND PROPORTIONS</a:t>
            </a:r>
          </a:p>
          <a:p>
            <a:pPr>
              <a:buClr>
                <a:schemeClr val="tx1"/>
              </a:buClr>
              <a:buFont typeface="Arial" panose="020B0604020202020204" pitchFamily="34" charset="0"/>
              <a:buChar char="•"/>
            </a:pPr>
            <a:r>
              <a:rPr lang="en-IN" sz="1800" dirty="0"/>
              <a:t>MODELLING</a:t>
            </a:r>
          </a:p>
          <a:p>
            <a:pPr>
              <a:buClr>
                <a:schemeClr val="tx1"/>
              </a:buClr>
              <a:buFont typeface="Arial" panose="020B0604020202020204" pitchFamily="34" charset="0"/>
              <a:buChar char="•"/>
            </a:pPr>
            <a:r>
              <a:rPr lang="en-IN" sz="1800" dirty="0"/>
              <a:t> RESULTS</a:t>
            </a:r>
          </a:p>
          <a:p>
            <a:endParaRPr lang="en-IN" dirty="0"/>
          </a:p>
        </p:txBody>
      </p:sp>
      <p:sp>
        <p:nvSpPr>
          <p:cNvPr id="5" name="Slide Number Placeholder 4">
            <a:extLst>
              <a:ext uri="{FF2B5EF4-FFF2-40B4-BE49-F238E27FC236}">
                <a16:creationId xmlns:a16="http://schemas.microsoft.com/office/drawing/2014/main" id="{9A263AB4-3A71-1F1E-F636-C85CD9DDFDF2}"/>
              </a:ext>
            </a:extLst>
          </p:cNvPr>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1026" name="Picture 2" descr="AI Powered Smart Rings, A Better Solution for Cardiovascular Disease ...">
            <a:extLst>
              <a:ext uri="{FF2B5EF4-FFF2-40B4-BE49-F238E27FC236}">
                <a16:creationId xmlns:a16="http://schemas.microsoft.com/office/drawing/2014/main" id="{65B02E59-EADA-104F-CBAE-F95F86DBB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418" y="0"/>
            <a:ext cx="8072582"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21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9AAB-9AC9-567F-47D7-D689ECB78119}"/>
              </a:ext>
            </a:extLst>
          </p:cNvPr>
          <p:cNvSpPr>
            <a:spLocks noGrp="1"/>
          </p:cNvSpPr>
          <p:nvPr>
            <p:ph type="title"/>
          </p:nvPr>
        </p:nvSpPr>
        <p:spPr/>
        <p:txBody>
          <a:bodyPr/>
          <a:lstStyle/>
          <a:p>
            <a:r>
              <a:rPr lang="en-IN" dirty="0">
                <a:solidFill>
                  <a:schemeClr val="tx1"/>
                </a:solidFill>
              </a:rPr>
              <a:t>PROBLEM STATEMENT</a:t>
            </a:r>
          </a:p>
        </p:txBody>
      </p:sp>
      <p:sp>
        <p:nvSpPr>
          <p:cNvPr id="3" name="Content Placeholder 2">
            <a:extLst>
              <a:ext uri="{FF2B5EF4-FFF2-40B4-BE49-F238E27FC236}">
                <a16:creationId xmlns:a16="http://schemas.microsoft.com/office/drawing/2014/main" id="{2E466E17-165F-45EB-CEBE-23046E532E3B}"/>
              </a:ext>
            </a:extLst>
          </p:cNvPr>
          <p:cNvSpPr>
            <a:spLocks noGrp="1"/>
          </p:cNvSpPr>
          <p:nvPr>
            <p:ph idx="1"/>
          </p:nvPr>
        </p:nvSpPr>
        <p:spPr>
          <a:xfrm>
            <a:off x="1097280" y="2252134"/>
            <a:ext cx="10058400" cy="3326630"/>
          </a:xfrm>
        </p:spPr>
        <p:txBody>
          <a:bodyPr>
            <a:normAutofit/>
          </a:bodyPr>
          <a:lstStyle/>
          <a:p>
            <a:pPr algn="just">
              <a:lnSpc>
                <a:spcPct val="100000"/>
              </a:lnSpc>
            </a:pPr>
            <a:r>
              <a:rPr lang="en-US" sz="1900" dirty="0"/>
              <a:t>        </a:t>
            </a:r>
            <a:r>
              <a:rPr lang="en-US" sz="1900" dirty="0">
                <a:solidFill>
                  <a:schemeClr val="tx1"/>
                </a:solidFill>
              </a:rPr>
              <a:t>Heart disease, a prevalent medical condition, involves various cardiovascular problems affecting the heart's functionality. Accurate diagnosis and timely intervention are important for effective management and prevention of adverse outcomes. </a:t>
            </a:r>
            <a:r>
              <a:rPr lang="en-US" sz="1900" b="0" i="0" dirty="0">
                <a:solidFill>
                  <a:schemeClr val="tx1"/>
                </a:solidFill>
                <a:effectLst/>
                <a:highlight>
                  <a:srgbClr val="FFFFFF"/>
                </a:highlight>
                <a:latin typeface="Söhne"/>
              </a:rPr>
              <a:t>The main aim of this project is to enhance heart disease diagnosis using neural network models, including feedforward neural networks and binary classification. Leveraging deep learning techniques, the project aims to improve diagnostic accuracy and enable early detection and intervention, ultimately leading to better patient outcomes in cardiovascular healthcare.</a:t>
            </a:r>
            <a:endParaRPr lang="en-IN" sz="1900" dirty="0">
              <a:solidFill>
                <a:schemeClr val="tx1"/>
              </a:solidFill>
            </a:endParaRPr>
          </a:p>
        </p:txBody>
      </p:sp>
      <p:sp>
        <p:nvSpPr>
          <p:cNvPr id="4" name="Slide Number Placeholder 3">
            <a:extLst>
              <a:ext uri="{FF2B5EF4-FFF2-40B4-BE49-F238E27FC236}">
                <a16:creationId xmlns:a16="http://schemas.microsoft.com/office/drawing/2014/main" id="{A05616A0-4C04-0CD1-E02C-56321872FB05}"/>
              </a:ext>
            </a:extLst>
          </p:cNvPr>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249031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5001-A02D-6292-94EB-0F8CAE3A736F}"/>
              </a:ext>
            </a:extLst>
          </p:cNvPr>
          <p:cNvSpPr>
            <a:spLocks noGrp="1"/>
          </p:cNvSpPr>
          <p:nvPr>
            <p:ph type="title"/>
          </p:nvPr>
        </p:nvSpPr>
        <p:spPr/>
        <p:txBody>
          <a:bodyPr/>
          <a:lstStyle/>
          <a:p>
            <a:r>
              <a:rPr lang="en-IN" dirty="0">
                <a:solidFill>
                  <a:schemeClr val="tx1"/>
                </a:solidFill>
              </a:rPr>
              <a:t>OBJECTIVES</a:t>
            </a:r>
          </a:p>
        </p:txBody>
      </p:sp>
      <p:sp>
        <p:nvSpPr>
          <p:cNvPr id="3" name="Content Placeholder 2">
            <a:extLst>
              <a:ext uri="{FF2B5EF4-FFF2-40B4-BE49-F238E27FC236}">
                <a16:creationId xmlns:a16="http://schemas.microsoft.com/office/drawing/2014/main" id="{6EFF467B-A478-626A-357B-3CA9DF27A5AD}"/>
              </a:ext>
            </a:extLst>
          </p:cNvPr>
          <p:cNvSpPr>
            <a:spLocks noGrp="1"/>
          </p:cNvSpPr>
          <p:nvPr>
            <p:ph idx="1"/>
          </p:nvPr>
        </p:nvSpPr>
        <p:spPr>
          <a:xfrm>
            <a:off x="1097280" y="1845733"/>
            <a:ext cx="10058400" cy="4527358"/>
          </a:xfrm>
        </p:spPr>
        <p:txBody>
          <a:bodyPr>
            <a:normAutofit lnSpcReduction="10000"/>
          </a:bodyPr>
          <a:lstStyle/>
          <a:p>
            <a:pPr marL="342900" lvl="0" indent="-342900" algn="just">
              <a:lnSpc>
                <a:spcPct val="100000"/>
              </a:lnSpc>
              <a:buFont typeface="Symbol" panose="05050102010706020507" pitchFamily="18" charset="2"/>
              <a:buChar char=""/>
            </a:pPr>
            <a:r>
              <a:rPr lang="en-US" sz="1900" dirty="0">
                <a:solidFill>
                  <a:schemeClr val="tx1"/>
                </a:solidFill>
                <a:effectLst/>
                <a:latin typeface="Söhne"/>
                <a:ea typeface="Times New Roman" panose="02020603050405020304" pitchFamily="18" charset="0"/>
                <a:cs typeface="Times New Roman" panose="02020603050405020304" pitchFamily="18" charset="0"/>
              </a:rPr>
              <a:t>To</a:t>
            </a:r>
            <a:r>
              <a:rPr lang="en-US" sz="1900" b="1" dirty="0">
                <a:solidFill>
                  <a:schemeClr val="tx1"/>
                </a:solidFill>
                <a:effectLst/>
                <a:latin typeface="Söhne"/>
                <a:ea typeface="Times New Roman" panose="02020603050405020304" pitchFamily="18" charset="0"/>
                <a:cs typeface="Times New Roman" panose="02020603050405020304" pitchFamily="18" charset="0"/>
              </a:rPr>
              <a:t> </a:t>
            </a:r>
            <a:r>
              <a:rPr lang="en-US" sz="1900" dirty="0">
                <a:solidFill>
                  <a:schemeClr val="tx1"/>
                </a:solidFill>
                <a:effectLst/>
                <a:latin typeface="Söhne"/>
                <a:ea typeface="Times New Roman" panose="02020603050405020304" pitchFamily="18" charset="0"/>
                <a:cs typeface="Times New Roman" panose="02020603050405020304" pitchFamily="18" charset="0"/>
              </a:rPr>
              <a:t>improve the accuracy and reliability of heart disease diagnosis by leveraging advanced predictive modeling capabilities provided by neural networks.</a:t>
            </a:r>
            <a:endParaRPr lang="en-IN" sz="1900" dirty="0">
              <a:solidFill>
                <a:schemeClr val="tx1"/>
              </a:solidFill>
              <a:effectLst/>
              <a:latin typeface="Söhne"/>
              <a:ea typeface="Times New Roman"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1900" dirty="0">
                <a:solidFill>
                  <a:schemeClr val="tx1"/>
                </a:solidFill>
                <a:effectLst/>
                <a:latin typeface="Söhne"/>
                <a:ea typeface="Times New Roman" panose="02020603050405020304" pitchFamily="18" charset="0"/>
                <a:cs typeface="Times New Roman" panose="02020603050405020304" pitchFamily="18" charset="0"/>
              </a:rPr>
              <a:t>To develop neural network models, specifically feedforward neural networks, for accurate prediction of heart disease.</a:t>
            </a:r>
            <a:endParaRPr lang="en-IN" sz="1900" dirty="0">
              <a:solidFill>
                <a:schemeClr val="tx1"/>
              </a:solidFill>
              <a:effectLst/>
              <a:latin typeface="Söhne"/>
              <a:ea typeface="Times New Roman"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1900" dirty="0">
                <a:solidFill>
                  <a:schemeClr val="tx1"/>
                </a:solidFill>
                <a:effectLst/>
                <a:latin typeface="Söhne"/>
                <a:ea typeface="Times New Roman" panose="02020603050405020304" pitchFamily="18" charset="0"/>
                <a:cs typeface="Times New Roman" panose="02020603050405020304" pitchFamily="18" charset="0"/>
              </a:rPr>
              <a:t>To utilize deep learning techniques to enhance the efficiency and precision of heart disease diagnosis.</a:t>
            </a:r>
            <a:endParaRPr lang="en-IN" sz="1900" dirty="0">
              <a:solidFill>
                <a:schemeClr val="tx1"/>
              </a:solidFill>
              <a:effectLst/>
              <a:latin typeface="Söhne"/>
              <a:ea typeface="Times New Roman"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1900" dirty="0">
                <a:solidFill>
                  <a:schemeClr val="tx1"/>
                </a:solidFill>
                <a:effectLst/>
                <a:latin typeface="Söhne"/>
                <a:ea typeface="Times New Roman" panose="02020603050405020304" pitchFamily="18" charset="0"/>
                <a:cs typeface="Times New Roman" panose="02020603050405020304" pitchFamily="18" charset="0"/>
              </a:rPr>
              <a:t>To create neural network models capable of classifying the severity of heart disease based on a comprehensive dataset of medical attributes.</a:t>
            </a:r>
            <a:endParaRPr lang="en-IN" sz="1900" dirty="0">
              <a:solidFill>
                <a:schemeClr val="tx1"/>
              </a:solidFill>
              <a:effectLst/>
              <a:latin typeface="Söhne"/>
              <a:ea typeface="Times New Roman" panose="02020603050405020304" pitchFamily="18" charset="0"/>
              <a:cs typeface="Times New Roman" panose="02020603050405020304" pitchFamily="18" charset="0"/>
            </a:endParaRPr>
          </a:p>
          <a:p>
            <a:pPr marL="342900" lvl="0" indent="-342900" algn="just">
              <a:lnSpc>
                <a:spcPct val="100000"/>
              </a:lnSpc>
              <a:buFont typeface="Symbol" panose="05050102010706020507" pitchFamily="18" charset="2"/>
              <a:buChar char=""/>
            </a:pPr>
            <a:r>
              <a:rPr lang="en-US" sz="1900" dirty="0">
                <a:solidFill>
                  <a:schemeClr val="tx1"/>
                </a:solidFill>
                <a:effectLst/>
                <a:latin typeface="Söhne"/>
                <a:ea typeface="Times New Roman" panose="02020603050405020304" pitchFamily="18" charset="0"/>
                <a:cs typeface="Times New Roman" panose="02020603050405020304" pitchFamily="18" charset="0"/>
              </a:rPr>
              <a:t>To develop a separate neural network model for binary classification to predict the presence or absence of heart disease.</a:t>
            </a:r>
            <a:endParaRPr lang="en-IN" sz="1900" dirty="0">
              <a:solidFill>
                <a:schemeClr val="tx1"/>
              </a:solidFill>
              <a:effectLst/>
              <a:latin typeface="Söhne"/>
              <a:ea typeface="Times New Roman" panose="02020603050405020304" pitchFamily="18"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US" sz="1900" dirty="0">
                <a:solidFill>
                  <a:schemeClr val="tx1"/>
                </a:solidFill>
                <a:effectLst/>
                <a:latin typeface="Söhne"/>
                <a:ea typeface="Times New Roman" panose="02020603050405020304" pitchFamily="18" charset="0"/>
                <a:cs typeface="Times New Roman" panose="02020603050405020304" pitchFamily="18" charset="0"/>
              </a:rPr>
              <a:t>To simplify the diagnostic process to a yes/no outcome, aiding in quick identification of individuals at risk and enabling timely intervention.</a:t>
            </a:r>
            <a:endParaRPr lang="en-IN" sz="1900" dirty="0">
              <a:solidFill>
                <a:schemeClr val="tx1"/>
              </a:solidFill>
              <a:effectLst/>
              <a:latin typeface="Söhne"/>
              <a:ea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165EBCB9-0272-E67F-9A15-E1F78BC9B4AE}"/>
              </a:ext>
            </a:extLst>
          </p:cNvPr>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423236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EFD6-3D9D-2C17-F66A-5D81FCAA67C0}"/>
              </a:ext>
            </a:extLst>
          </p:cNvPr>
          <p:cNvSpPr>
            <a:spLocks noGrp="1"/>
          </p:cNvSpPr>
          <p:nvPr>
            <p:ph type="title"/>
          </p:nvPr>
        </p:nvSpPr>
        <p:spPr/>
        <p:txBody>
          <a:bodyPr/>
          <a:lstStyle/>
          <a:p>
            <a:r>
              <a:rPr lang="en-IN" dirty="0">
                <a:solidFill>
                  <a:schemeClr val="tx1"/>
                </a:solidFill>
              </a:rPr>
              <a:t>NOVELTY</a:t>
            </a:r>
          </a:p>
        </p:txBody>
      </p:sp>
      <p:sp>
        <p:nvSpPr>
          <p:cNvPr id="3" name="Content Placeholder 2">
            <a:extLst>
              <a:ext uri="{FF2B5EF4-FFF2-40B4-BE49-F238E27FC236}">
                <a16:creationId xmlns:a16="http://schemas.microsoft.com/office/drawing/2014/main" id="{AD935AE6-3165-578D-9F1D-C348DC9048D3}"/>
              </a:ext>
            </a:extLst>
          </p:cNvPr>
          <p:cNvSpPr>
            <a:spLocks noGrp="1"/>
          </p:cNvSpPr>
          <p:nvPr>
            <p:ph idx="1"/>
          </p:nvPr>
        </p:nvSpPr>
        <p:spPr>
          <a:xfrm>
            <a:off x="1097279" y="1938098"/>
            <a:ext cx="10058401" cy="4342630"/>
          </a:xfrm>
        </p:spPr>
        <p:txBody>
          <a:bodyPr/>
          <a:lstStyle/>
          <a:p>
            <a:r>
              <a:rPr lang="en-US" b="1" i="0" dirty="0">
                <a:solidFill>
                  <a:srgbClr val="0D0D0D"/>
                </a:solidFill>
                <a:effectLst/>
                <a:highlight>
                  <a:srgbClr val="FFFFFF"/>
                </a:highlight>
                <a:latin typeface="Söhne"/>
              </a:rPr>
              <a:t>Integration Of Binary Classification </a:t>
            </a:r>
            <a:r>
              <a:rPr lang="en-US" b="1" dirty="0">
                <a:solidFill>
                  <a:srgbClr val="0D0D0D"/>
                </a:solidFill>
                <a:highlight>
                  <a:srgbClr val="FFFFFF"/>
                </a:highlight>
                <a:latin typeface="Söhne"/>
              </a:rPr>
              <a:t>With </a:t>
            </a:r>
            <a:r>
              <a:rPr lang="en-US" b="1" i="0" dirty="0">
                <a:solidFill>
                  <a:srgbClr val="0D0D0D"/>
                </a:solidFill>
                <a:effectLst/>
                <a:highlight>
                  <a:srgbClr val="FFFFFF"/>
                </a:highlight>
                <a:latin typeface="Söhne"/>
              </a:rPr>
              <a:t>Multi-class Classification:</a:t>
            </a:r>
          </a:p>
          <a:p>
            <a:pPr algn="just">
              <a:buFont typeface="Arial" panose="020B0604020202020204" pitchFamily="34" charset="0"/>
              <a:buChar char="•"/>
            </a:pPr>
            <a:r>
              <a:rPr lang="en-US" sz="1900" b="0" i="0" dirty="0">
                <a:solidFill>
                  <a:srgbClr val="0D0D0D"/>
                </a:solidFill>
                <a:effectLst/>
                <a:highlight>
                  <a:srgbClr val="FFFFFF"/>
                </a:highlight>
                <a:latin typeface="Söhne"/>
              </a:rPr>
              <a:t> Binary classification offers a streamlined approach to diagnosis, enabling healthcare professionals to quickly determine whether a patient is at risk of heart disease or not, based on the predictive model's output.</a:t>
            </a:r>
          </a:p>
          <a:p>
            <a:pPr algn="just">
              <a:buFont typeface="Arial" panose="020B0604020202020204" pitchFamily="34" charset="0"/>
              <a:buChar char="•"/>
            </a:pPr>
            <a:r>
              <a:rPr lang="en-US" sz="1900" b="0" i="0" dirty="0">
                <a:solidFill>
                  <a:srgbClr val="0D0D0D"/>
                </a:solidFill>
                <a:effectLst/>
                <a:highlight>
                  <a:srgbClr val="FFFFFF"/>
                </a:highlight>
                <a:latin typeface="Söhne"/>
              </a:rPr>
              <a:t> By simplifying the diagnostic process to a binary outcome, the model can facilitate rapid decision-making and intervention strategies, particularly in time-sensitive situations.</a:t>
            </a:r>
          </a:p>
          <a:p>
            <a:pPr algn="just">
              <a:buFont typeface="Arial" panose="020B0604020202020204" pitchFamily="34" charset="0"/>
              <a:buChar char="•"/>
            </a:pPr>
            <a:r>
              <a:rPr lang="en-US" sz="1900" b="0" i="0" dirty="0">
                <a:solidFill>
                  <a:srgbClr val="0D0D0D"/>
                </a:solidFill>
                <a:effectLst/>
                <a:highlight>
                  <a:srgbClr val="FFFFFF"/>
                </a:highlight>
                <a:latin typeface="Söhne"/>
              </a:rPr>
              <a:t> This approach enhances the interpretability and practicality of the predictive models, making them more accessible and user-friendly for healthcare professionals in diverse clinical settings.</a:t>
            </a:r>
          </a:p>
          <a:p>
            <a:pPr algn="just">
              <a:buFont typeface="Arial" panose="020B0604020202020204" pitchFamily="34" charset="0"/>
              <a:buChar char="•"/>
            </a:pPr>
            <a:r>
              <a:rPr lang="en-US" sz="1900" b="0" i="0" dirty="0">
                <a:solidFill>
                  <a:srgbClr val="0D0D0D"/>
                </a:solidFill>
                <a:effectLst/>
                <a:highlight>
                  <a:srgbClr val="FFFFFF"/>
                </a:highlight>
                <a:latin typeface="Söhne"/>
              </a:rPr>
              <a:t> Additionally, integrating binary classification alongside multi-class classification provides a comprehensive diagnostic framework, catering to different diagnostic needs and scenarios encountered in cardiovascular medicine.</a:t>
            </a:r>
          </a:p>
          <a:p>
            <a:endParaRPr lang="en-IN" b="1" dirty="0"/>
          </a:p>
        </p:txBody>
      </p:sp>
      <p:sp>
        <p:nvSpPr>
          <p:cNvPr id="4" name="Slide Number Placeholder 3">
            <a:extLst>
              <a:ext uri="{FF2B5EF4-FFF2-40B4-BE49-F238E27FC236}">
                <a16:creationId xmlns:a16="http://schemas.microsoft.com/office/drawing/2014/main" id="{86EE1EC8-5669-1CE2-EB07-D6FA2862EA28}"/>
              </a:ext>
            </a:extLst>
          </p:cNvPr>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84642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0865-7831-ED80-52C2-F5FCD0ADDDBB}"/>
              </a:ext>
            </a:extLst>
          </p:cNvPr>
          <p:cNvSpPr>
            <a:spLocks noGrp="1"/>
          </p:cNvSpPr>
          <p:nvPr>
            <p:ph type="title"/>
          </p:nvPr>
        </p:nvSpPr>
        <p:spPr/>
        <p:txBody>
          <a:bodyPr/>
          <a:lstStyle/>
          <a:p>
            <a:r>
              <a:rPr lang="en-IN" dirty="0">
                <a:solidFill>
                  <a:schemeClr val="tx1"/>
                </a:solidFill>
              </a:rPr>
              <a:t>END USERS</a:t>
            </a:r>
          </a:p>
        </p:txBody>
      </p:sp>
      <p:sp>
        <p:nvSpPr>
          <p:cNvPr id="3" name="Content Placeholder 2">
            <a:extLst>
              <a:ext uri="{FF2B5EF4-FFF2-40B4-BE49-F238E27FC236}">
                <a16:creationId xmlns:a16="http://schemas.microsoft.com/office/drawing/2014/main" id="{27B5CCC2-661A-8BF7-ED14-03F31E717A3D}"/>
              </a:ext>
            </a:extLst>
          </p:cNvPr>
          <p:cNvSpPr>
            <a:spLocks noGrp="1"/>
          </p:cNvSpPr>
          <p:nvPr>
            <p:ph idx="1"/>
          </p:nvPr>
        </p:nvSpPr>
        <p:spPr>
          <a:xfrm>
            <a:off x="1097280" y="2085880"/>
            <a:ext cx="10058400" cy="4023360"/>
          </a:xfrm>
        </p:spPr>
        <p:txBody>
          <a:bodyPr/>
          <a:lstStyle/>
          <a:p>
            <a:pPr algn="just">
              <a:buFont typeface="+mj-lt"/>
              <a:buAutoNum type="arabicPeriod"/>
            </a:pPr>
            <a:r>
              <a:rPr lang="en-US" b="1" i="0" dirty="0">
                <a:solidFill>
                  <a:srgbClr val="0D0D0D"/>
                </a:solidFill>
                <a:effectLst/>
                <a:highlight>
                  <a:srgbClr val="FFFFFF"/>
                </a:highlight>
                <a:latin typeface="Söhne"/>
              </a:rPr>
              <a:t> </a:t>
            </a:r>
            <a:r>
              <a:rPr lang="en-US" sz="1900" b="1" i="0" dirty="0">
                <a:solidFill>
                  <a:srgbClr val="0D0D0D"/>
                </a:solidFill>
                <a:effectLst/>
                <a:highlight>
                  <a:srgbClr val="FFFFFF"/>
                </a:highlight>
                <a:latin typeface="Söhne"/>
              </a:rPr>
              <a:t>Healthcare Professionals</a:t>
            </a:r>
            <a:r>
              <a:rPr lang="en-US" sz="1900" b="0" i="0" dirty="0">
                <a:solidFill>
                  <a:srgbClr val="0D0D0D"/>
                </a:solidFill>
                <a:effectLst/>
                <a:highlight>
                  <a:srgbClr val="FFFFFF"/>
                </a:highlight>
                <a:latin typeface="Söhne"/>
              </a:rPr>
              <a:t>: Cardiologists, general practitioners, and other medical professionals who utilize the predictive models as decision support tools for heart disease diagnosis and patient management.</a:t>
            </a:r>
          </a:p>
          <a:p>
            <a:pPr algn="just">
              <a:buFont typeface="+mj-lt"/>
              <a:buAutoNum type="arabicPeriod"/>
            </a:pPr>
            <a:r>
              <a:rPr lang="en-US" sz="1900" b="1" i="0" dirty="0">
                <a:solidFill>
                  <a:srgbClr val="0D0D0D"/>
                </a:solidFill>
                <a:effectLst/>
                <a:highlight>
                  <a:srgbClr val="FFFFFF"/>
                </a:highlight>
                <a:latin typeface="Söhne"/>
              </a:rPr>
              <a:t> Patients</a:t>
            </a:r>
            <a:r>
              <a:rPr lang="en-US" sz="1900" b="0" i="0" dirty="0">
                <a:solidFill>
                  <a:srgbClr val="0D0D0D"/>
                </a:solidFill>
                <a:effectLst/>
                <a:highlight>
                  <a:srgbClr val="FFFFFF"/>
                </a:highlight>
                <a:latin typeface="Söhne"/>
              </a:rPr>
              <a:t>: Individuals seeking medical care for heart-related concerns, who benefit from accurate diagnosis and timely intervention facilitated by the predictive models.</a:t>
            </a:r>
          </a:p>
          <a:p>
            <a:pPr algn="just">
              <a:buFont typeface="+mj-lt"/>
              <a:buAutoNum type="arabicPeriod"/>
            </a:pPr>
            <a:r>
              <a:rPr lang="en-US" sz="1900" b="1" i="0" dirty="0">
                <a:solidFill>
                  <a:srgbClr val="0D0D0D"/>
                </a:solidFill>
                <a:effectLst/>
                <a:highlight>
                  <a:srgbClr val="FFFFFF"/>
                </a:highlight>
                <a:latin typeface="Söhne"/>
              </a:rPr>
              <a:t> Healthcare Institutions</a:t>
            </a:r>
            <a:r>
              <a:rPr lang="en-US" sz="1900" b="0" i="0" dirty="0">
                <a:solidFill>
                  <a:srgbClr val="0D0D0D"/>
                </a:solidFill>
                <a:effectLst/>
                <a:highlight>
                  <a:srgbClr val="FFFFFF"/>
                </a:highlight>
                <a:latin typeface="Söhne"/>
              </a:rPr>
              <a:t>: Hospitals, clinics, and healthcare organizations that integrate the predictive models into their systems to improve the efficiency and effectiveness of heart disease diagnosis and treatment.</a:t>
            </a:r>
          </a:p>
          <a:p>
            <a:pPr algn="just">
              <a:buFont typeface="+mj-lt"/>
              <a:buAutoNum type="arabicPeriod"/>
            </a:pPr>
            <a:r>
              <a:rPr lang="en-US" sz="1900" b="1" i="0" dirty="0">
                <a:solidFill>
                  <a:srgbClr val="0D0D0D"/>
                </a:solidFill>
                <a:effectLst/>
                <a:highlight>
                  <a:srgbClr val="FFFFFF"/>
                </a:highlight>
                <a:latin typeface="Söhne"/>
              </a:rPr>
              <a:t> Healthcare Researchers</a:t>
            </a:r>
            <a:r>
              <a:rPr lang="en-US" sz="1900" b="0" i="0" dirty="0">
                <a:solidFill>
                  <a:srgbClr val="0D0D0D"/>
                </a:solidFill>
                <a:effectLst/>
                <a:highlight>
                  <a:srgbClr val="FFFFFF"/>
                </a:highlight>
                <a:latin typeface="Söhne"/>
              </a:rPr>
              <a:t>: Scientists and researchers in the field of cardiovascular medicine who use the findings and methodologies of the project to advance knowledge and develop further innovations in heart disease diagnosis and management.</a:t>
            </a:r>
          </a:p>
          <a:p>
            <a:endParaRPr lang="en-IN" dirty="0"/>
          </a:p>
        </p:txBody>
      </p:sp>
      <p:sp>
        <p:nvSpPr>
          <p:cNvPr id="4" name="Slide Number Placeholder 3">
            <a:extLst>
              <a:ext uri="{FF2B5EF4-FFF2-40B4-BE49-F238E27FC236}">
                <a16:creationId xmlns:a16="http://schemas.microsoft.com/office/drawing/2014/main" id="{3317FAF6-B2A7-3531-FAFB-92D1D69316CA}"/>
              </a:ext>
            </a:extLst>
          </p:cNvPr>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22460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2650-89AE-7F3B-CD18-5223ABEE1D70}"/>
              </a:ext>
            </a:extLst>
          </p:cNvPr>
          <p:cNvSpPr>
            <a:spLocks noGrp="1"/>
          </p:cNvSpPr>
          <p:nvPr>
            <p:ph type="title"/>
          </p:nvPr>
        </p:nvSpPr>
        <p:spPr/>
        <p:txBody>
          <a:bodyPr/>
          <a:lstStyle/>
          <a:p>
            <a:r>
              <a:rPr lang="en-IN" dirty="0">
                <a:solidFill>
                  <a:schemeClr val="tx1"/>
                </a:solidFill>
              </a:rPr>
              <a:t>SOLUTION AND ITS PROPOSITION</a:t>
            </a:r>
          </a:p>
        </p:txBody>
      </p:sp>
      <p:sp>
        <p:nvSpPr>
          <p:cNvPr id="3" name="Content Placeholder 2">
            <a:extLst>
              <a:ext uri="{FF2B5EF4-FFF2-40B4-BE49-F238E27FC236}">
                <a16:creationId xmlns:a16="http://schemas.microsoft.com/office/drawing/2014/main" id="{6B938ABC-02AE-A21E-6787-D9A925C14517}"/>
              </a:ext>
            </a:extLst>
          </p:cNvPr>
          <p:cNvSpPr>
            <a:spLocks noGrp="1"/>
          </p:cNvSpPr>
          <p:nvPr>
            <p:ph idx="1"/>
          </p:nvPr>
        </p:nvSpPr>
        <p:spPr/>
        <p:txBody>
          <a:bodyPr>
            <a:normAutofit/>
          </a:bodyPr>
          <a:lstStyle/>
          <a:p>
            <a:r>
              <a:rPr lang="en-IN" b="1" dirty="0">
                <a:solidFill>
                  <a:schemeClr val="tx1"/>
                </a:solidFill>
              </a:rPr>
              <a:t>SOLUTION</a:t>
            </a:r>
            <a:r>
              <a:rPr lang="en-IN" sz="1900" b="1" dirty="0">
                <a:solidFill>
                  <a:schemeClr val="tx1"/>
                </a:solidFill>
              </a:rPr>
              <a:t>:</a:t>
            </a:r>
          </a:p>
          <a:p>
            <a:pPr algn="just">
              <a:buFont typeface="Arial" panose="020B0604020202020204" pitchFamily="34" charset="0"/>
              <a:buChar char="•"/>
            </a:pPr>
            <a:r>
              <a:rPr lang="en-IN" sz="1900" dirty="0">
                <a:solidFill>
                  <a:srgbClr val="0D0D0D"/>
                </a:solidFill>
                <a:highlight>
                  <a:srgbClr val="FFFFFF"/>
                </a:highlight>
                <a:latin typeface="Söhne"/>
              </a:rPr>
              <a:t> </a:t>
            </a:r>
            <a:r>
              <a:rPr lang="en-US" sz="1900" b="0" i="0" dirty="0">
                <a:solidFill>
                  <a:srgbClr val="0D0D0D"/>
                </a:solidFill>
                <a:effectLst/>
                <a:highlight>
                  <a:srgbClr val="FFFFFF"/>
                </a:highlight>
                <a:latin typeface="Söhne"/>
              </a:rPr>
              <a:t>The solution proposed in this project involves the development and evaluation of neural network models for heart disease prediction. </a:t>
            </a:r>
          </a:p>
          <a:p>
            <a:pPr algn="just">
              <a:buFont typeface="Arial" panose="020B0604020202020204" pitchFamily="34" charset="0"/>
              <a:buChar char="•"/>
            </a:pPr>
            <a:r>
              <a:rPr lang="en-US" sz="1900" b="0" i="0" dirty="0">
                <a:solidFill>
                  <a:srgbClr val="0D0D0D"/>
                </a:solidFill>
                <a:effectLst/>
                <a:highlight>
                  <a:srgbClr val="FFFFFF"/>
                </a:highlight>
                <a:latin typeface="Söhne"/>
              </a:rPr>
              <a:t> Leveraging deep learning techniques, specifically feedforward neural networks, the solution aims to enhance the accuracy and efficiency of heart disease diagnosis. </a:t>
            </a:r>
          </a:p>
          <a:p>
            <a:pPr algn="just">
              <a:buFont typeface="Arial" panose="020B0604020202020204" pitchFamily="34" charset="0"/>
              <a:buChar char="•"/>
            </a:pPr>
            <a:r>
              <a:rPr lang="en-US" sz="1900" b="0" i="0" dirty="0">
                <a:solidFill>
                  <a:srgbClr val="0D0D0D"/>
                </a:solidFill>
                <a:effectLst/>
                <a:highlight>
                  <a:srgbClr val="FFFFFF"/>
                </a:highlight>
                <a:latin typeface="Söhne"/>
              </a:rPr>
              <a:t> By analyzing patient data such as age, gender, blood pressure, and cholesterol levels, the models will be trained to accurately classify the severity of heart disease and determine its presence or absence. </a:t>
            </a:r>
          </a:p>
          <a:p>
            <a:pPr algn="just">
              <a:buFont typeface="Arial" panose="020B0604020202020204" pitchFamily="34" charset="0"/>
              <a:buChar char="•"/>
            </a:pPr>
            <a:r>
              <a:rPr lang="en-US" sz="1900" b="0" i="0" dirty="0">
                <a:solidFill>
                  <a:srgbClr val="0D0D0D"/>
                </a:solidFill>
                <a:effectLst/>
                <a:highlight>
                  <a:srgbClr val="FFFFFF"/>
                </a:highlight>
                <a:latin typeface="Söhne"/>
              </a:rPr>
              <a:t> Additionally, binary classification will be employed to simplify the diagnostic process to a yes/no outcome, aiding in quick identification of individuals at risk and enabling timely intervention.</a:t>
            </a:r>
            <a:endParaRPr lang="en-IN" sz="1900" dirty="0"/>
          </a:p>
        </p:txBody>
      </p:sp>
      <p:sp>
        <p:nvSpPr>
          <p:cNvPr id="4" name="Slide Number Placeholder 3">
            <a:extLst>
              <a:ext uri="{FF2B5EF4-FFF2-40B4-BE49-F238E27FC236}">
                <a16:creationId xmlns:a16="http://schemas.microsoft.com/office/drawing/2014/main" id="{11B0D06B-3427-1F84-6656-A4FE8CC1D54B}"/>
              </a:ext>
            </a:extLst>
          </p:cNvPr>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63628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2650-89AE-7F3B-CD18-5223ABEE1D70}"/>
              </a:ext>
            </a:extLst>
          </p:cNvPr>
          <p:cNvSpPr>
            <a:spLocks noGrp="1"/>
          </p:cNvSpPr>
          <p:nvPr>
            <p:ph type="title"/>
          </p:nvPr>
        </p:nvSpPr>
        <p:spPr/>
        <p:txBody>
          <a:bodyPr/>
          <a:lstStyle/>
          <a:p>
            <a:r>
              <a:rPr lang="en-IN" dirty="0">
                <a:solidFill>
                  <a:schemeClr val="tx1"/>
                </a:solidFill>
              </a:rPr>
              <a:t>SOLUTION AND ITS PROPOSITION</a:t>
            </a:r>
          </a:p>
        </p:txBody>
      </p:sp>
      <p:sp>
        <p:nvSpPr>
          <p:cNvPr id="3" name="Content Placeholder 2">
            <a:extLst>
              <a:ext uri="{FF2B5EF4-FFF2-40B4-BE49-F238E27FC236}">
                <a16:creationId xmlns:a16="http://schemas.microsoft.com/office/drawing/2014/main" id="{6B938ABC-02AE-A21E-6787-D9A925C14517}"/>
              </a:ext>
            </a:extLst>
          </p:cNvPr>
          <p:cNvSpPr>
            <a:spLocks noGrp="1"/>
          </p:cNvSpPr>
          <p:nvPr>
            <p:ph idx="1"/>
          </p:nvPr>
        </p:nvSpPr>
        <p:spPr>
          <a:xfrm>
            <a:off x="1097280" y="1737360"/>
            <a:ext cx="10058400" cy="5087550"/>
          </a:xfrm>
        </p:spPr>
        <p:txBody>
          <a:bodyPr>
            <a:normAutofit/>
          </a:bodyPr>
          <a:lstStyle/>
          <a:p>
            <a:r>
              <a:rPr lang="en-IN" b="1" dirty="0">
                <a:solidFill>
                  <a:schemeClr val="tx1"/>
                </a:solidFill>
              </a:rPr>
              <a:t>PROPOSITION</a:t>
            </a:r>
          </a:p>
          <a:p>
            <a:pPr algn="just">
              <a:buFont typeface="+mj-lt"/>
              <a:buAutoNum type="arabicPeriod"/>
            </a:pPr>
            <a:r>
              <a:rPr lang="en-US" sz="1900" b="0" i="0" dirty="0">
                <a:solidFill>
                  <a:srgbClr val="0D0D0D"/>
                </a:solidFill>
                <a:effectLst/>
                <a:highlight>
                  <a:srgbClr val="FFFFFF"/>
                </a:highlight>
                <a:latin typeface="Söhne"/>
              </a:rPr>
              <a:t> </a:t>
            </a:r>
            <a:r>
              <a:rPr lang="en-US" sz="1900" b="1" dirty="0">
                <a:solidFill>
                  <a:srgbClr val="0D0D0D"/>
                </a:solidFill>
                <a:highlight>
                  <a:srgbClr val="FFFFFF"/>
                </a:highlight>
                <a:latin typeface="Söhne"/>
              </a:rPr>
              <a:t>Data Acquisition and Preprocessing(10%):</a:t>
            </a:r>
            <a:r>
              <a:rPr lang="en-US" sz="1900" dirty="0">
                <a:solidFill>
                  <a:srgbClr val="0D0D0D"/>
                </a:solidFill>
                <a:highlight>
                  <a:srgbClr val="FFFFFF"/>
                </a:highlight>
                <a:latin typeface="Söhne"/>
              </a:rPr>
              <a:t>Acquiring and preprocessing the heart disease dataset to ensure data quality and suitability for model training.</a:t>
            </a:r>
          </a:p>
          <a:p>
            <a:pPr algn="just">
              <a:buFont typeface="+mj-lt"/>
              <a:buAutoNum type="arabicPeriod"/>
            </a:pPr>
            <a:r>
              <a:rPr lang="en-US" sz="1900" dirty="0">
                <a:solidFill>
                  <a:srgbClr val="0D0D0D"/>
                </a:solidFill>
                <a:highlight>
                  <a:srgbClr val="FFFFFF"/>
                </a:highlight>
                <a:latin typeface="Söhne"/>
              </a:rPr>
              <a:t> </a:t>
            </a:r>
            <a:r>
              <a:rPr lang="en-US" sz="1900" b="1" dirty="0">
                <a:solidFill>
                  <a:srgbClr val="0D0D0D"/>
                </a:solidFill>
                <a:highlight>
                  <a:srgbClr val="FFFFFF"/>
                </a:highlight>
                <a:latin typeface="Söhne"/>
              </a:rPr>
              <a:t>Model Development(30%):</a:t>
            </a:r>
            <a:r>
              <a:rPr lang="en-US" sz="1900" dirty="0">
                <a:solidFill>
                  <a:srgbClr val="0D0D0D"/>
                </a:solidFill>
                <a:highlight>
                  <a:srgbClr val="FFFFFF"/>
                </a:highlight>
                <a:latin typeface="Söhne"/>
              </a:rPr>
              <a:t>Designing and developing neural network models, including both multi-class and binary classification architectures, tailored for heart disease prediction.</a:t>
            </a:r>
          </a:p>
          <a:p>
            <a:pPr algn="just">
              <a:buFont typeface="+mj-lt"/>
              <a:buAutoNum type="arabicPeriod"/>
            </a:pPr>
            <a:r>
              <a:rPr lang="en-US" sz="1900" dirty="0">
                <a:solidFill>
                  <a:schemeClr val="tx1"/>
                </a:solidFill>
                <a:highlight>
                  <a:srgbClr val="FFFFFF"/>
                </a:highlight>
                <a:latin typeface="Söhne"/>
              </a:rPr>
              <a:t> </a:t>
            </a:r>
            <a:r>
              <a:rPr lang="en-US" sz="1900" b="1" dirty="0">
                <a:solidFill>
                  <a:schemeClr val="tx1"/>
                </a:solidFill>
                <a:highlight>
                  <a:srgbClr val="FFFFFF"/>
                </a:highlight>
                <a:latin typeface="Söhne"/>
              </a:rPr>
              <a:t>Training and Optimization(25%):</a:t>
            </a:r>
            <a:r>
              <a:rPr lang="en-US" sz="1900" dirty="0">
                <a:solidFill>
                  <a:srgbClr val="0D0D0D"/>
                </a:solidFill>
                <a:highlight>
                  <a:srgbClr val="FFFFFF"/>
                </a:highlight>
                <a:latin typeface="Söhne"/>
              </a:rPr>
              <a:t>Training the developed models using optimization techniques such as backpropagation and gradient descent, while fine-tuning hyperparameters to optimize model performance.</a:t>
            </a:r>
          </a:p>
          <a:p>
            <a:pPr algn="just">
              <a:buFont typeface="+mj-lt"/>
              <a:buAutoNum type="arabicPeriod"/>
            </a:pPr>
            <a:r>
              <a:rPr lang="en-US" sz="1900" dirty="0">
                <a:solidFill>
                  <a:srgbClr val="0D0D0D"/>
                </a:solidFill>
                <a:highlight>
                  <a:srgbClr val="FFFFFF"/>
                </a:highlight>
                <a:latin typeface="Söhne"/>
              </a:rPr>
              <a:t> </a:t>
            </a:r>
            <a:r>
              <a:rPr lang="en-US" sz="1900" b="1" dirty="0">
                <a:solidFill>
                  <a:srgbClr val="0D0D0D"/>
                </a:solidFill>
                <a:highlight>
                  <a:srgbClr val="FFFFFF"/>
                </a:highlight>
                <a:latin typeface="Söhne"/>
              </a:rPr>
              <a:t>Evaluation and Analysis(25%):</a:t>
            </a:r>
            <a:r>
              <a:rPr lang="en-US" sz="1900" dirty="0">
                <a:solidFill>
                  <a:srgbClr val="0D0D0D"/>
                </a:solidFill>
                <a:highlight>
                  <a:srgbClr val="FFFFFF"/>
                </a:highlight>
                <a:latin typeface="Söhne"/>
              </a:rPr>
              <a:t>Evaluating the performance of the trained models using testing datasets and established metrics to assess their effectiveness.</a:t>
            </a:r>
          </a:p>
          <a:p>
            <a:pPr algn="just">
              <a:buFont typeface="+mj-lt"/>
              <a:buAutoNum type="arabicPeriod"/>
            </a:pPr>
            <a:r>
              <a:rPr lang="en-US" sz="1900" dirty="0">
                <a:solidFill>
                  <a:srgbClr val="0D0D0D"/>
                </a:solidFill>
                <a:highlight>
                  <a:srgbClr val="FFFFFF"/>
                </a:highlight>
                <a:latin typeface="Söhne"/>
              </a:rPr>
              <a:t> </a:t>
            </a:r>
            <a:r>
              <a:rPr lang="en-US" sz="1900" b="1" dirty="0">
                <a:solidFill>
                  <a:srgbClr val="0D0D0D"/>
                </a:solidFill>
                <a:highlight>
                  <a:srgbClr val="FFFFFF"/>
                </a:highlight>
                <a:latin typeface="Söhne"/>
              </a:rPr>
              <a:t>Contribution to Healthcare Advancement(10%):</a:t>
            </a:r>
            <a:r>
              <a:rPr lang="en-US" sz="1900" dirty="0">
                <a:solidFill>
                  <a:srgbClr val="0D0D0D"/>
                </a:solidFill>
                <a:highlight>
                  <a:srgbClr val="FFFFFF"/>
                </a:highlight>
                <a:latin typeface="Söhne"/>
              </a:rPr>
              <a:t>Contributing to the advancement of predictive analytics in healthcare by enabling early detection and intervention for cardiovascular diseases, ultimately leading to improved patient outcomes and enhanced efficiency in heart disease diagnosis.</a:t>
            </a:r>
            <a:endParaRPr lang="en-IN" dirty="0"/>
          </a:p>
        </p:txBody>
      </p:sp>
      <p:sp>
        <p:nvSpPr>
          <p:cNvPr id="4" name="Slide Number Placeholder 3">
            <a:extLst>
              <a:ext uri="{FF2B5EF4-FFF2-40B4-BE49-F238E27FC236}">
                <a16:creationId xmlns:a16="http://schemas.microsoft.com/office/drawing/2014/main" id="{11B0D06B-3427-1F84-6656-A4FE8CC1D54B}"/>
              </a:ext>
            </a:extLst>
          </p:cNvPr>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7437264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513</TotalTime>
  <Words>1390</Words>
  <Application>Microsoft Office PowerPoint</Application>
  <PresentationFormat>Widescreen</PresentationFormat>
  <Paragraphs>109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Söhne</vt:lpstr>
      <vt:lpstr>Symbol</vt:lpstr>
      <vt:lpstr>Times New Roman</vt:lpstr>
      <vt:lpstr>Retrospect</vt:lpstr>
      <vt:lpstr>NAAN MUDHALVAN PROJECT</vt:lpstr>
      <vt:lpstr>TITLE  Advancing Heart Disease Prediction: Neural Network Models for Accurate Diagnosis</vt:lpstr>
      <vt:lpstr>AGENDA </vt:lpstr>
      <vt:lpstr>PROBLEM STATEMENT</vt:lpstr>
      <vt:lpstr>OBJECTIVES</vt:lpstr>
      <vt:lpstr>NOVELTY</vt:lpstr>
      <vt:lpstr>END USERS</vt:lpstr>
      <vt:lpstr>SOLUTION AND ITS PROPOSITION</vt:lpstr>
      <vt:lpstr>SOLUTION AND ITS PROPOSITION</vt:lpstr>
      <vt:lpstr>MODELLING</vt:lpstr>
      <vt:lpstr>MODELLING</vt:lpstr>
      <vt:lpstr>RESULTS</vt:lpstr>
      <vt:lpstr>RESULTS</vt:lpstr>
      <vt:lpstr>RESULTS</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PROJECT</dc:title>
  <dc:creator>Ramya S</dc:creator>
  <cp:lastModifiedBy>Ramya S</cp:lastModifiedBy>
  <cp:revision>1</cp:revision>
  <dcterms:created xsi:type="dcterms:W3CDTF">2024-04-22T08:30:37Z</dcterms:created>
  <dcterms:modified xsi:type="dcterms:W3CDTF">2024-04-28T05:44:32Z</dcterms:modified>
</cp:coreProperties>
</file>