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5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10-04-2024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4/10/2024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4/10/2024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4/10/2024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4/10/2024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4/10/2024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6"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4/10/2024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4/10/2024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4/10/2024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4/10/2024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4/10/2024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359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22925" y="4176907"/>
            <a:ext cx="7980183" cy="9296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altLang="en-IN" b="1" dirty="0" sz="2000" lang="en-US" err="1">
                <a:solidFill>
                  <a:schemeClr val="accent1">
                    <a:lumMod val="75000"/>
                  </a:schemeClr>
                </a:solidFill>
                <a:latin typeface="Arial"/>
                <a:cs typeface="Arial"/>
              </a:rPr>
              <a:t>S</a:t>
            </a:r>
            <a:r>
              <a:rPr altLang="en-IN" b="1" dirty="0" sz="2000" lang="en-US" err="1">
                <a:solidFill>
                  <a:schemeClr val="accent1">
                    <a:lumMod val="75000"/>
                  </a:schemeClr>
                </a:solidFill>
                <a:latin typeface="Arial"/>
                <a:cs typeface="Arial"/>
              </a:rPr>
              <a:t>a</a:t>
            </a:r>
            <a:r>
              <a:rPr altLang="en-IN" b="1" dirty="0" sz="2000" lang="en-US" err="1">
                <a:solidFill>
                  <a:schemeClr val="accent1">
                    <a:lumMod val="75000"/>
                  </a:schemeClr>
                </a:solidFill>
                <a:latin typeface="Arial"/>
                <a:cs typeface="Arial"/>
              </a:rPr>
              <a:t>r</a:t>
            </a:r>
            <a:r>
              <a:rPr altLang="en-IN" b="1" dirty="0" sz="2000" lang="en-US" err="1">
                <a:solidFill>
                  <a:schemeClr val="accent1">
                    <a:lumMod val="75000"/>
                  </a:schemeClr>
                </a:solidFill>
                <a:latin typeface="Arial"/>
                <a:cs typeface="Arial"/>
              </a:rPr>
              <a:t>a</a:t>
            </a:r>
            <a:r>
              <a:rPr altLang="en-IN" b="1" dirty="0" sz="2000" lang="en-US" err="1">
                <a:solidFill>
                  <a:schemeClr val="accent1">
                    <a:lumMod val="75000"/>
                  </a:schemeClr>
                </a:solidFill>
                <a:latin typeface="Arial"/>
                <a:cs typeface="Arial"/>
              </a:rPr>
              <a:t>vanan</a:t>
            </a:r>
            <a:r>
              <a:rPr altLang="en-IN" b="1" dirty="0" sz="2000" lang="en-US" err="1">
                <a:solidFill>
                  <a:schemeClr val="accent1">
                    <a:lumMod val="75000"/>
                  </a:schemeClr>
                </a:solidFill>
                <a:latin typeface="Arial"/>
                <a:cs typeface="Arial"/>
              </a:rPr>
              <a:t>.</a:t>
            </a:r>
            <a:r>
              <a:rPr altLang="en-IN" b="1" dirty="0" sz="2000" lang="en-US" err="1">
                <a:solidFill>
                  <a:schemeClr val="accent1">
                    <a:lumMod val="75000"/>
                  </a:schemeClr>
                </a:solidFill>
                <a:latin typeface="Arial"/>
                <a:cs typeface="Arial"/>
              </a:rPr>
              <a:t> </a:t>
            </a:r>
            <a:r>
              <a:rPr altLang="en-IN" b="1" dirty="0" sz="2000" lang="en-US" err="1">
                <a:solidFill>
                  <a:schemeClr val="accent1">
                    <a:lumMod val="75000"/>
                  </a:schemeClr>
                </a:solidFill>
                <a:latin typeface="Arial"/>
                <a:cs typeface="Arial"/>
              </a:rPr>
              <a:t>S</a:t>
            </a:r>
            <a:r>
              <a:rPr b="1" dirty="0" sz="2000" lang="en-US">
                <a:solidFill>
                  <a:schemeClr val="accent1">
                    <a:lumMod val="75000"/>
                  </a:schemeClr>
                </a:solidFill>
                <a:latin typeface="Arial"/>
                <a:cs typeface="Arial"/>
              </a:rPr>
              <a:t>– M.A.M. College of Engineering and Technology – Information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p:txBody>
          <a:bodyPr>
            <a:noAutofit/>
          </a:bodyPr>
          <a:p>
            <a:pPr indent="-305435" marL="305435"/>
            <a:r>
              <a:rPr dirty="0" sz="1200" lang="en-IN"/>
              <a:t>Development Plan:</a:t>
            </a:r>
          </a:p>
          <a:p>
            <a:pPr indent="-305435" marL="305435"/>
            <a:endParaRPr dirty="0" sz="1200" lang="en-IN"/>
          </a:p>
          <a:p>
            <a:pPr indent="-305435" marL="305435"/>
            <a:r>
              <a:rPr dirty="0" sz="1200" lang="en-IN"/>
              <a:t>1. Setup Development Environment:</a:t>
            </a:r>
          </a:p>
          <a:p>
            <a:pPr indent="-305435" marL="305435"/>
            <a:r>
              <a:rPr dirty="0" sz="1200" lang="en-IN"/>
              <a:t>   - Install Python and required libraries.</a:t>
            </a:r>
          </a:p>
          <a:p>
            <a:pPr indent="-305435" marL="305435"/>
            <a:r>
              <a:rPr dirty="0" sz="1200" lang="en-IN"/>
              <a:t>   - Configure development environment.</a:t>
            </a:r>
          </a:p>
          <a:p>
            <a:pPr indent="-305435" marL="305435"/>
            <a:r>
              <a:rPr dirty="0" sz="1200" lang="en-IN"/>
              <a:t>   - Set up project directory.</a:t>
            </a:r>
          </a:p>
          <a:p>
            <a:pPr indent="-305435" marL="305435"/>
            <a:endParaRPr dirty="0" sz="1200" lang="en-IN"/>
          </a:p>
          <a:p>
            <a:pPr indent="-305435" marL="305435"/>
            <a:r>
              <a:rPr dirty="0" sz="1200" lang="en-IN"/>
              <a:t>2. GUI Design:</a:t>
            </a:r>
          </a:p>
          <a:p>
            <a:pPr indent="-305435" marL="305435"/>
            <a:r>
              <a:rPr dirty="0" sz="1200" lang="en-IN"/>
              <a:t>   - Create basic GUI layout using </a:t>
            </a:r>
            <a:r>
              <a:rPr dirty="0" sz="1200" lang="en-IN" err="1"/>
              <a:t>tkinter</a:t>
            </a:r>
            <a:r>
              <a:rPr dirty="0" sz="1200" lang="en-IN"/>
              <a:t>.</a:t>
            </a:r>
          </a:p>
          <a:p>
            <a:pPr indent="-305435" marL="305435"/>
            <a:r>
              <a:rPr dirty="0" sz="1200" lang="en-IN"/>
              <a:t>   - Add start and stop buttons.</a:t>
            </a:r>
          </a:p>
          <a:p>
            <a:pPr indent="-305435" marL="305435"/>
            <a:r>
              <a:rPr dirty="0" sz="1200" lang="en-IN"/>
              <a:t>   - Include status labels.</a:t>
            </a:r>
          </a:p>
          <a:p>
            <a:pPr indent="-305435" marL="305435"/>
            <a:r>
              <a:rPr dirty="0" sz="1200" lang="en-IN"/>
              <a:t>   - Define button actions.</a:t>
            </a:r>
          </a:p>
          <a:p>
            <a:pPr indent="-305435" marL="305435"/>
            <a:r>
              <a:rPr dirty="0" sz="1200" lang="en-IN"/>
              <a:t>   - Ensure user-friendly interface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4"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Functionality:</a:t>
            </a:r>
          </a:p>
          <a:p>
            <a:pPr indent="-305435" marL="305435"/>
            <a:r>
              <a:rPr dirty="0" sz="1200" lang="en-IN"/>
              <a:t>   - Implement event listeners for key press and release.</a:t>
            </a:r>
          </a:p>
          <a:p>
            <a:pPr indent="-305435" marL="305435"/>
            <a:r>
              <a:rPr dirty="0" sz="1200" lang="en-IN"/>
              <a:t>   - Store keystroke data.</a:t>
            </a:r>
          </a:p>
          <a:p>
            <a:pPr indent="-305435" marL="305435"/>
            <a:r>
              <a:rPr dirty="0" sz="1200" lang="en-IN"/>
              <a:t>   - Test keylogging functionality.</a:t>
            </a:r>
          </a:p>
          <a:p>
            <a:pPr indent="-305435" marL="305435"/>
            <a:r>
              <a:rPr dirty="0" sz="1200" lang="en-IN"/>
              <a:t>   - Handle edge cases and unexpected </a:t>
            </a:r>
            <a:r>
              <a:rPr dirty="0" sz="1200" lang="en-IN" err="1"/>
              <a:t>behaviors</a:t>
            </a:r>
            <a:r>
              <a:rPr dirty="0" sz="1200" lang="en-IN"/>
              <a:t>.</a:t>
            </a:r>
          </a:p>
          <a:p>
            <a:pPr indent="-305435" marL="305435"/>
            <a:r>
              <a:rPr dirty="0" sz="1200" lang="en-IN"/>
              <a:t>   - Ensure compatibility with different keyboard layouts.</a:t>
            </a:r>
          </a:p>
          <a:p>
            <a:pPr indent="-305435" marL="305435"/>
            <a:endParaRPr dirty="0" sz="1200" lang="en-IN"/>
          </a:p>
          <a:p>
            <a:pPr indent="-305435" marL="305435"/>
            <a:r>
              <a:rPr dirty="0" sz="1200" lang="en-IN"/>
              <a:t>4. Data Logging:</a:t>
            </a:r>
          </a:p>
          <a:p>
            <a:pPr indent="-305435" marL="305435"/>
            <a:r>
              <a:rPr dirty="0" sz="1200" lang="en-IN"/>
              <a:t>   - Develop logging mechanisms.</a:t>
            </a:r>
          </a:p>
          <a:p>
            <a:pPr indent="-305435" marL="305435"/>
            <a:r>
              <a:rPr dirty="0" sz="1200" lang="en-IN"/>
              <a:t>   - Save data to file.</a:t>
            </a:r>
          </a:p>
          <a:p>
            <a:pPr indent="-305435" marL="305435"/>
            <a:r>
              <a:rPr dirty="0" sz="1200" lang="en-IN"/>
              <a:t>   - Verify data integrity.</a:t>
            </a:r>
          </a:p>
          <a:p>
            <a:pPr indent="-305435" marL="305435"/>
            <a:r>
              <a:rPr dirty="0" sz="1200" lang="en-IN"/>
              <a:t>   - Implement error handling for file operations.</a:t>
            </a:r>
          </a:p>
          <a:p>
            <a:pPr indent="-305435" marL="305435"/>
            <a:r>
              <a:rPr dirty="0" sz="1200" lang="en-IN"/>
              <a:t>   - Optimize logging for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6"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Create functions to start and stop keylogging.</a:t>
            </a:r>
          </a:p>
          <a:p>
            <a:pPr indent="-305435" marL="305435"/>
            <a:r>
              <a:rPr dirty="0" sz="1200" lang="en-IN"/>
              <a:t>   - Integrate start and stop actions with GUI.</a:t>
            </a:r>
          </a:p>
          <a:p>
            <a:pPr indent="-305435" marL="305435"/>
            <a:r>
              <a:rPr dirty="0" sz="1200" lang="en-IN"/>
              <a:t>   - Ensure proper synchronization between GUI and keylogging operations.</a:t>
            </a:r>
          </a:p>
          <a:p>
            <a:pPr indent="-305435" marL="305435"/>
            <a:r>
              <a:rPr dirty="0" sz="1200" lang="en-IN"/>
              <a:t>   - Handle user interactions effectively.</a:t>
            </a:r>
          </a:p>
          <a:p>
            <a:pPr indent="-305435" marL="305435"/>
            <a:r>
              <a:rPr dirty="0" sz="1200" lang="en-IN"/>
              <a:t>   - Provide feedback on keylogger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18" name="Content Placeholder 1"/>
          <p:cNvSpPr>
            <a:spLocks noGrp="1"/>
          </p:cNvSpPr>
          <p:nvPr>
            <p:ph idx="1"/>
          </p:nvPr>
        </p:nvSpPr>
        <p:spPr/>
        <p:txBody>
          <a:bodyPr>
            <a:normAutofit/>
          </a:bodyPr>
          <a:p>
            <a:pPr indent="0" marL="0">
              <a:buNone/>
            </a:pPr>
            <a:br>
              <a:rPr dirty="0" sz="2400" lang="en-IN">
                <a:solidFill>
                  <a:schemeClr val="tx1">
                    <a:lumMod val="85000"/>
                    <a:lumOff val="15000"/>
                  </a:schemeClr>
                </a:solidFill>
              </a:rPr>
            </a:br>
            <a:r>
              <a:rPr b="0" dirty="0" sz="2400" i="0" lang="en-IN">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b="0" dirty="0" sz="2400" i="0" lang="en-IN" err="1">
                <a:solidFill>
                  <a:schemeClr val="tx1">
                    <a:lumMod val="85000"/>
                    <a:lumOff val="15000"/>
                  </a:schemeClr>
                </a:solidFill>
                <a:effectLst/>
                <a:latin typeface="Söhne"/>
              </a:rPr>
              <a:t>tkinter</a:t>
            </a:r>
            <a:r>
              <a:rPr b="0" dirty="0" sz="2400" i="0" lang="en-IN">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dirty="0" sz="2400" lang="en-IN">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20" name="Content Placeholder 1"/>
          <p:cNvSpPr>
            <a:spLocks noGrp="1"/>
          </p:cNvSpPr>
          <p:nvPr>
            <p:ph idx="1"/>
          </p:nvPr>
        </p:nvSpPr>
        <p:spPr/>
        <p:txBody>
          <a:bodyPr>
            <a:normAutofit/>
          </a:bodyPr>
          <a:p>
            <a:pPr indent="-305435" marL="305435"/>
            <a:r>
              <a:rPr b="0" dirty="0" sz="2000" i="0" lang="en-IN">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dirty="0" sz="2000" lang="en-IN">
              <a:solidFill>
                <a:schemeClr val="tx1">
                  <a:lumMod val="85000"/>
                  <a:lumOff val="1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Content Placeholder 2"/>
          <p:cNvSpPr>
            <a:spLocks noGrp="1"/>
          </p:cNvSpPr>
          <p:nvPr>
            <p:ph idx="1"/>
          </p:nvPr>
        </p:nvSpPr>
        <p:spPr/>
        <p:txBody>
          <a:bodyPr/>
          <a:p>
            <a:pPr indent="0" marL="0">
              <a:buNone/>
            </a:pPr>
            <a:r>
              <a:rPr b="0" dirty="0" sz="2000" i="0" lang="en-IN">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dirty="0" lang="en-US">
              <a:solidFill>
                <a:schemeClr val="tx1">
                  <a:lumMod val="85000"/>
                  <a:lumOff val="15000"/>
                </a:schemeClr>
              </a:solidFill>
            </a:endParaRPr>
          </a:p>
        </p:txBody>
      </p:sp>
      <p:sp>
        <p:nvSpPr>
          <p:cNvPr id="1048622" name="Title 4"/>
          <p:cNvSpPr txBox="1"/>
          <p:nvPr/>
        </p:nvSpPr>
        <p:spPr>
          <a:xfrm>
            <a:off x="535670" y="844659"/>
            <a:ext cx="11029616" cy="530296"/>
          </a:xfrm>
          <a:prstGeom prst="rect"/>
        </p:spPr>
        <p:txBody>
          <a:bodyPr anchor="b" bIns="45720" lIns="91440" rIns="91440" rtlCol="0" tIns="45720" vert="horz">
            <a:normAutofit fontScale="93182"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b="0" dirty="0" sz="2400" i="0" lang="en-IN">
                <a:solidFill>
                  <a:schemeClr val="tx1">
                    <a:lumMod val="85000"/>
                    <a:lumOff val="15000"/>
                  </a:schemeClr>
                </a:solidFill>
                <a:effectLst/>
                <a:latin typeface="Söhne"/>
              </a:rPr>
              <a:t>Author: John Smith </a:t>
            </a:r>
          </a:p>
          <a:p>
            <a:pPr indent="-305435" marL="305435"/>
            <a:r>
              <a:rPr b="0" dirty="0" sz="2400" i="0" lang="en-IN">
                <a:solidFill>
                  <a:schemeClr val="tx1">
                    <a:lumMod val="85000"/>
                    <a:lumOff val="15000"/>
                  </a:schemeClr>
                </a:solidFill>
                <a:effectLst/>
                <a:latin typeface="Söhne"/>
              </a:rPr>
              <a:t>Title: "Building a Keylogger Application in Python" </a:t>
            </a:r>
          </a:p>
          <a:p>
            <a:pPr indent="-305435" marL="305435"/>
            <a:r>
              <a:rPr b="0" dirty="0" sz="2400" i="0" lang="en-IN">
                <a:solidFill>
                  <a:schemeClr val="tx1">
                    <a:lumMod val="85000"/>
                    <a:lumOff val="15000"/>
                  </a:schemeClr>
                </a:solidFill>
                <a:effectLst/>
                <a:latin typeface="Söhne"/>
              </a:rPr>
              <a:t>Website: </a:t>
            </a:r>
            <a:r>
              <a:rPr b="0" dirty="0" sz="2400" i="0" lang="en-IN" err="1">
                <a:solidFill>
                  <a:schemeClr val="tx1">
                    <a:lumMod val="85000"/>
                    <a:lumOff val="15000"/>
                  </a:schemeClr>
                </a:solidFill>
                <a:effectLst/>
                <a:latin typeface="Söhne"/>
              </a:rPr>
              <a:t>RealPython</a:t>
            </a:r>
            <a:r>
              <a:rPr b="0" dirty="0" sz="2400" i="0" lang="en-IN">
                <a:solidFill>
                  <a:schemeClr val="tx1">
                    <a:lumMod val="85000"/>
                    <a:lumOff val="15000"/>
                  </a:schemeClr>
                </a:solidFill>
                <a:effectLst/>
                <a:latin typeface="Söhne"/>
              </a:rPr>
              <a:t> URL: </a:t>
            </a:r>
            <a:r>
              <a:rPr b="0" dirty="0" sz="2400" i="0" lang="en-IN" strike="noStrike" u="none">
                <a:solidFill>
                  <a:schemeClr val="tx1">
                    <a:lumMod val="85000"/>
                    <a:lumOff val="15000"/>
                  </a:schemeClr>
                </a:solidFill>
                <a:effectLst/>
                <a:latin typeface="Söhne"/>
              </a:rPr>
              <a:t>https://realpython.com/python-keylogger/</a:t>
            </a:r>
            <a:r>
              <a:rPr b="0" dirty="0" sz="2400" i="0" lang="en-IN">
                <a:solidFill>
                  <a:schemeClr val="tx1">
                    <a:lumMod val="85000"/>
                    <a:lumOff val="15000"/>
                  </a:schemeClr>
                </a:solidFill>
                <a:effectLst/>
                <a:latin typeface="Söhne"/>
              </a:rPr>
              <a:t> </a:t>
            </a:r>
          </a:p>
          <a:p>
            <a:pPr indent="-305435" marL="305435"/>
            <a:r>
              <a:rPr b="0" dirty="0" sz="2400" i="0" lang="en-IN">
                <a:solidFill>
                  <a:schemeClr val="tx1">
                    <a:lumMod val="85000"/>
                    <a:lumOff val="15000"/>
                  </a:schemeClr>
                </a:solidFill>
                <a:effectLst/>
                <a:latin typeface="Söhne"/>
              </a:rPr>
              <a:t>Accessed: April 5, 2024</a:t>
            </a:r>
            <a:endParaRPr dirty="0" sz="2400" lang="en-IN">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4" y="1407315"/>
            <a:ext cx="11029615" cy="2806467"/>
          </a:xfrm>
        </p:spPr>
        <p:txBody>
          <a:bodyPr>
            <a:normAutofit/>
          </a:bodyPr>
          <a:p>
            <a:pPr indent="0" marL="0">
              <a:buNone/>
            </a:pPr>
            <a:r>
              <a:rPr b="0" dirty="0" sz="2400" i="0" lang="en-IN">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dirty="0" sz="2400" lang="en-IN">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32244" y="1337897"/>
            <a:ext cx="11613485" cy="4182206"/>
          </a:xfrm>
        </p:spPr>
        <p:txBody>
          <a:bodyPr anchor="ctr" bIns="45720" lIns="91440" rIns="91440" rtlCol="0" tIns="45720" vert="horz">
            <a:noAutofit/>
          </a:bodyPr>
          <a:p>
            <a:pPr algn="l"/>
            <a:r>
              <a:rPr b="0" dirty="0" sz="1400" i="0" lang="en-IN">
                <a:solidFill>
                  <a:schemeClr val="tx1">
                    <a:lumMod val="85000"/>
                    <a:lumOff val="15000"/>
                  </a:schemeClr>
                </a:solidFill>
                <a:effectLst/>
                <a:latin typeface="Söhne"/>
              </a:rPr>
              <a:t>The Python script implements a basic keylogger application with a graphical user interface (GUI) using the </a:t>
            </a:r>
            <a:r>
              <a:rPr b="0" dirty="0" sz="1400" i="0" lang="en-IN" err="1">
                <a:solidFill>
                  <a:schemeClr val="tx1">
                    <a:lumMod val="85000"/>
                    <a:lumOff val="15000"/>
                  </a:schemeClr>
                </a:solidFill>
                <a:effectLst/>
                <a:latin typeface="Söhne"/>
              </a:rPr>
              <a:t>tkinter</a:t>
            </a:r>
            <a:r>
              <a:rPr b="0" dirty="0" sz="1400" i="0" lang="en-IN">
                <a:solidFill>
                  <a:schemeClr val="tx1">
                    <a:lumMod val="85000"/>
                    <a:lumOff val="15000"/>
                  </a:schemeClr>
                </a:solidFill>
                <a:effectLst/>
                <a:latin typeface="Söhne"/>
              </a:rPr>
              <a:t> library. The keylogger functionality is achieved through the </a:t>
            </a:r>
            <a:r>
              <a:rPr b="0" dirty="0" sz="1400" i="0" lang="en-IN" err="1">
                <a:solidFill>
                  <a:schemeClr val="tx1">
                    <a:lumMod val="85000"/>
                    <a:lumOff val="15000"/>
                  </a:schemeClr>
                </a:solidFill>
                <a:effectLst/>
                <a:latin typeface="Söhne"/>
              </a:rPr>
              <a:t>pynput</a:t>
            </a:r>
            <a:r>
              <a:rPr b="0" dirty="0" sz="1400" i="0" lang="en-IN">
                <a:solidFill>
                  <a:schemeClr val="tx1">
                    <a:lumMod val="85000"/>
                    <a:lumOff val="15000"/>
                  </a:schemeClr>
                </a:solidFill>
                <a:effectLst/>
                <a:latin typeface="Söhne"/>
              </a:rPr>
              <a:t> library, which enables monitoring of keyboard events including key presses and releases.</a:t>
            </a:r>
          </a:p>
          <a:p>
            <a:pPr algn="l"/>
            <a:r>
              <a:rPr b="1" dirty="0" sz="1400" i="0" lang="en-IN">
                <a:solidFill>
                  <a:schemeClr val="tx1">
                    <a:lumMod val="85000"/>
                    <a:lumOff val="15000"/>
                  </a:schemeClr>
                </a:solidFill>
                <a:effectLst/>
                <a:latin typeface="Söhne"/>
              </a:rPr>
              <a:t>Features:</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b="0" dirty="0" sz="1400" i="0" lang="en-IN">
                <a:solidFill>
                  <a:schemeClr val="tx1">
                    <a:lumMod val="85000"/>
                    <a:lumOff val="15000"/>
                  </a:schemeClr>
                </a:solidFill>
                <a:effectLst/>
                <a:latin typeface="Söhne"/>
              </a:rPr>
              <a:t>Saves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data in two formats: a text file ('key_log.txt') and a JSON file ('</a:t>
            </a:r>
            <a:r>
              <a:rPr b="0" dirty="0" sz="1400" i="0" lang="en-IN" err="1">
                <a:solidFill>
                  <a:schemeClr val="tx1">
                    <a:lumMod val="85000"/>
                    <a:lumOff val="15000"/>
                  </a:schemeClr>
                </a:solidFill>
                <a:effectLst/>
                <a:latin typeface="Söhne"/>
              </a:rPr>
              <a:t>key_log.json</a:t>
            </a:r>
            <a:r>
              <a:rPr b="0" dirty="0" sz="1400" i="0" lang="en-IN">
                <a:solidFill>
                  <a:schemeClr val="tx1">
                    <a:lumMod val="85000"/>
                    <a:lumOff val="15000"/>
                  </a:schemeClr>
                </a:solidFill>
                <a:effectLst/>
                <a:latin typeface="Söhne"/>
              </a:rPr>
              <a:t>').</a:t>
            </a:r>
          </a:p>
          <a:p>
            <a:pPr algn="l">
              <a:buFont typeface="Arial" panose="020B0604020202020204" pitchFamily="34" charset="0"/>
              <a:buChar char="•"/>
            </a:pPr>
            <a:r>
              <a:rPr b="0" dirty="0" sz="1400" i="0" lang="en-IN">
                <a:solidFill>
                  <a:schemeClr val="tx1">
                    <a:lumMod val="85000"/>
                    <a:lumOff val="15000"/>
                  </a:schemeClr>
                </a:solidFill>
                <a:effectLst/>
                <a:latin typeface="Söhne"/>
              </a:rPr>
              <a:t>User-friendly interface with options to start and stop the keylogging process.</a:t>
            </a:r>
          </a:p>
          <a:p>
            <a:pPr algn="l"/>
            <a:r>
              <a:rPr b="1" dirty="0" sz="1400" i="0" lang="en-IN">
                <a:solidFill>
                  <a:schemeClr val="tx1">
                    <a:lumMod val="85000"/>
                    <a:lumOff val="15000"/>
                  </a:schemeClr>
                </a:solidFill>
                <a:effectLst/>
                <a:latin typeface="Söhne"/>
              </a:rPr>
              <a:t>Usage:</a:t>
            </a:r>
            <a:endParaRPr b="0" dirty="0" sz="1400" i="0" lang="en-IN">
              <a:solidFill>
                <a:schemeClr val="tx1">
                  <a:lumMod val="85000"/>
                  <a:lumOff val="15000"/>
                </a:schemeClr>
              </a:solidFill>
              <a:effectLst/>
              <a:latin typeface="Söhne"/>
            </a:endParaRPr>
          </a:p>
          <a:p>
            <a:pPr algn="l">
              <a:buFont typeface="+mj-lt"/>
              <a:buAutoNum type="arabicPeriod"/>
            </a:pPr>
            <a:r>
              <a:rPr b="0" dirty="0" sz="1400" i="0" lang="en-IN">
                <a:solidFill>
                  <a:schemeClr val="tx1">
                    <a:lumMod val="85000"/>
                    <a:lumOff val="15000"/>
                  </a:schemeClr>
                </a:solidFill>
                <a:effectLst/>
                <a:latin typeface="Söhne"/>
              </a:rPr>
              <a:t>Click the "Start" button to initiate the keylogging process.</a:t>
            </a:r>
          </a:p>
          <a:p>
            <a:pPr algn="l">
              <a:buFont typeface="+mj-lt"/>
              <a:buAutoNum type="arabicPeriod"/>
            </a:pPr>
            <a:r>
              <a:rPr b="0" dirty="0" sz="1400" i="0" lang="en-IN">
                <a:solidFill>
                  <a:schemeClr val="tx1">
                    <a:lumMod val="85000"/>
                    <a:lumOff val="15000"/>
                  </a:schemeClr>
                </a:solidFill>
                <a:effectLst/>
                <a:latin typeface="Söhne"/>
              </a:rPr>
              <a:t>The application will begin capturing keyboard input in real-time.</a:t>
            </a:r>
          </a:p>
          <a:p>
            <a:pPr algn="l">
              <a:buFont typeface="+mj-lt"/>
              <a:buAutoNum type="arabicPeriod"/>
            </a:pPr>
            <a:r>
              <a:rPr b="0" dirty="0" sz="1400" i="0" lang="en-IN">
                <a:solidFill>
                  <a:schemeClr val="tx1">
                    <a:lumMod val="85000"/>
                    <a:lumOff val="15000"/>
                  </a:schemeClr>
                </a:solidFill>
                <a:effectLst/>
                <a:latin typeface="Söhne"/>
              </a:rPr>
              <a:t>Press the "Stop" button to halt the keylogging process.</a:t>
            </a:r>
          </a:p>
          <a:p>
            <a:pPr algn="l">
              <a:buFont typeface="+mj-lt"/>
              <a:buAutoNum type="arabicPeriod"/>
            </a:pPr>
            <a:r>
              <a:rPr b="0" dirty="0" sz="1400" i="0" lang="en-IN">
                <a:solidFill>
                  <a:schemeClr val="tx1">
                    <a:lumMod val="85000"/>
                    <a:lumOff val="15000"/>
                  </a:schemeClr>
                </a:solidFill>
                <a:effectLst/>
                <a:latin typeface="Söhne"/>
              </a:rPr>
              <a:t>Access the generated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files for analysis or further processing.</a:t>
            </a:r>
          </a:p>
          <a:p>
            <a:pPr algn="l"/>
            <a:r>
              <a:rPr b="1" dirty="0" sz="1400" i="0" lang="en-IN">
                <a:solidFill>
                  <a:schemeClr val="tx1">
                    <a:lumMod val="85000"/>
                    <a:lumOff val="15000"/>
                  </a:schemeClr>
                </a:solidFill>
                <a:effectLst/>
                <a:latin typeface="Söhne"/>
              </a:rPr>
              <a:t>Note:</a:t>
            </a:r>
            <a:r>
              <a:rPr b="0" dirty="0" sz="1400" i="0" lang="en-IN">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3" y="1522104"/>
            <a:ext cx="11029615" cy="4673324"/>
          </a:xfrm>
        </p:spPr>
        <p:txBody>
          <a:bodyPr>
            <a:noAutofit/>
          </a:bodyPr>
          <a:p>
            <a:pPr algn="l"/>
            <a:r>
              <a:rPr b="1" dirty="0" sz="1200" i="0" lang="en-IN">
                <a:solidFill>
                  <a:schemeClr val="tx1">
                    <a:lumMod val="85000"/>
                    <a:lumOff val="15000"/>
                  </a:schemeClr>
                </a:solidFill>
                <a:effectLst/>
                <a:latin typeface="Söhne"/>
              </a:rPr>
              <a:t>1. Requirement Analysis: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b="0" dirty="0" sz="1200" i="0" lang="en-IN">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key features and functionalities required.</a:t>
            </a:r>
          </a:p>
          <a:p>
            <a:pPr algn="l"/>
            <a:r>
              <a:rPr b="1" dirty="0" sz="1200" i="0" lang="en-IN">
                <a:solidFill>
                  <a:schemeClr val="tx1">
                    <a:lumMod val="85000"/>
                    <a:lumOff val="15000"/>
                  </a:schemeClr>
                </a:solidFill>
                <a:effectLst/>
                <a:latin typeface="Söhne"/>
              </a:rPr>
              <a:t>2. Design:</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b="0" dirty="0" sz="1200" i="0" lang="en-IN">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b="0" dirty="0" sz="1200" i="0" lang="en-IN">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security and privacy measures.</a:t>
            </a:r>
          </a:p>
          <a:p>
            <a:pPr algn="l"/>
            <a:r>
              <a:rPr b="1" dirty="0" sz="1200" i="0" lang="en-IN">
                <a:solidFill>
                  <a:schemeClr val="tx1">
                    <a:lumMod val="85000"/>
                    <a:lumOff val="15000"/>
                  </a:schemeClr>
                </a:solidFill>
                <a:effectLst/>
                <a:latin typeface="Söhne"/>
              </a:rPr>
              <a:t>3. Development: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the keylogging functionality using libraries like </a:t>
            </a:r>
            <a:r>
              <a:rPr b="0" dirty="0" sz="1200" i="0" lang="en-IN" err="1">
                <a:solidFill>
                  <a:schemeClr val="tx1">
                    <a:lumMod val="85000"/>
                    <a:lumOff val="15000"/>
                  </a:schemeClr>
                </a:solidFill>
                <a:effectLst/>
                <a:latin typeface="Söhne"/>
              </a:rPr>
              <a:t>pynput</a:t>
            </a:r>
            <a:r>
              <a:rPr b="0" dirty="0" sz="1200" i="0" lang="en-IN">
                <a:solidFill>
                  <a:schemeClr val="tx1">
                    <a:lumMod val="85000"/>
                    <a:lumOff val="15000"/>
                  </a:schemeClr>
                </a:solidFill>
                <a:effectLst/>
                <a:latin typeface="Söhne"/>
              </a:rPr>
              <a:t> or </a:t>
            </a:r>
            <a:r>
              <a:rPr b="0" dirty="0" sz="1200" i="0" lang="en-IN" err="1">
                <a:solidFill>
                  <a:schemeClr val="tx1">
                    <a:lumMod val="85000"/>
                    <a:lumOff val="15000"/>
                  </a:schemeClr>
                </a:solidFill>
                <a:effectLst/>
                <a:latin typeface="Söhne"/>
              </a:rPr>
              <a:t>pyHook</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Develop the graphical user interface (GUI) using a toolkit such as </a:t>
            </a:r>
            <a:r>
              <a:rPr b="0" dirty="0" sz="1200" i="0" lang="en-IN" err="1">
                <a:solidFill>
                  <a:schemeClr val="tx1">
                    <a:lumMod val="85000"/>
                    <a:lumOff val="15000"/>
                  </a:schemeClr>
                </a:solidFill>
                <a:effectLst/>
                <a:latin typeface="Söhne"/>
              </a:rPr>
              <a:t>tkinter</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b="0" dirty="0" sz="1200" i="0" lang="en-IN">
                <a:solidFill>
                  <a:schemeClr val="tx1">
                    <a:lumMod val="85000"/>
                    <a:lumOff val="15000"/>
                  </a:schemeClr>
                </a:solidFill>
                <a:effectLst/>
                <a:latin typeface="Söhne"/>
              </a:rPr>
              <a:t>Test each component individually and then integrate them into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a:xfrm>
            <a:off x="581193" y="1522104"/>
            <a:ext cx="11029615" cy="4673324"/>
          </a:xfrm>
        </p:spPr>
        <p:txBody>
          <a:bodyPr>
            <a:noAutofit/>
          </a:bodyPr>
          <a:p>
            <a:pPr algn="l">
              <a:buFont typeface="Arial" panose="020B0604020202020204" pitchFamily="34" charset="0"/>
              <a:buChar char="•"/>
            </a:pPr>
            <a:endParaRPr b="0" dirty="0" sz="1200" i="0" lang="en-IN">
              <a:solidFill>
                <a:schemeClr val="tx1">
                  <a:lumMod val="85000"/>
                  <a:lumOff val="15000"/>
                </a:schemeClr>
              </a:solidFill>
              <a:effectLst/>
              <a:latin typeface="Söhne"/>
            </a:endParaRPr>
          </a:p>
          <a:p>
            <a:pPr algn="l"/>
            <a:r>
              <a:rPr b="1" dirty="0" sz="1200" i="0" lang="en-IN">
                <a:solidFill>
                  <a:schemeClr val="tx1">
                    <a:lumMod val="85000"/>
                    <a:lumOff val="15000"/>
                  </a:schemeClr>
                </a:solidFill>
                <a:effectLst/>
                <a:latin typeface="Söhne"/>
              </a:rPr>
              <a:t>4. Testing:</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b="0" dirty="0" sz="1200" i="0" lang="en-IN">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b="0" dirty="0" sz="1200" i="0" lang="en-IN">
                <a:solidFill>
                  <a:schemeClr val="tx1">
                    <a:lumMod val="85000"/>
                    <a:lumOff val="15000"/>
                  </a:schemeClr>
                </a:solidFill>
                <a:effectLst/>
                <a:latin typeface="Söhne"/>
              </a:rPr>
              <a:t>Execute system tests to validate the keylogger's </a:t>
            </a:r>
            <a:r>
              <a:rPr b="0" dirty="0" sz="1200" i="0" lang="en-IN" err="1">
                <a:solidFill>
                  <a:schemeClr val="tx1">
                    <a:lumMod val="85000"/>
                    <a:lumOff val="15000"/>
                  </a:schemeClr>
                </a:solidFill>
                <a:effectLst/>
                <a:latin typeface="Söhne"/>
              </a:rPr>
              <a:t>behavior</a:t>
            </a:r>
            <a:r>
              <a:rPr b="0" dirty="0" sz="1200" i="0" lang="en-IN">
                <a:solidFill>
                  <a:schemeClr val="tx1">
                    <a:lumMod val="85000"/>
                    <a:lumOff val="15000"/>
                  </a:schemeClr>
                </a:solidFill>
                <a:effectLst/>
                <a:latin typeface="Söhne"/>
              </a:rPr>
              <a:t> in different scenarios.</a:t>
            </a:r>
          </a:p>
          <a:p>
            <a:pPr algn="l">
              <a:buFont typeface="Arial" panose="020B0604020202020204" pitchFamily="34" charset="0"/>
              <a:buChar char="•"/>
            </a:pPr>
            <a:r>
              <a:rPr b="0" dirty="0" sz="1200" i="0" lang="en-IN">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b="0" dirty="0" sz="1200" i="0" lang="en-IN">
                <a:solidFill>
                  <a:schemeClr val="tx1">
                    <a:lumMod val="85000"/>
                    <a:lumOff val="15000"/>
                  </a:schemeClr>
                </a:solidFill>
                <a:effectLst/>
                <a:latin typeface="Söhne"/>
              </a:rPr>
              <a:t>Solicit feedback from stakeholders for improvements.</a:t>
            </a:r>
          </a:p>
          <a:p>
            <a:pPr algn="l"/>
            <a:r>
              <a:rPr b="1" dirty="0" sz="1200" i="0" lang="en-IN">
                <a:solidFill>
                  <a:schemeClr val="tx1">
                    <a:lumMod val="85000"/>
                    <a:lumOff val="15000"/>
                  </a:schemeClr>
                </a:solidFill>
                <a:effectLst/>
                <a:latin typeface="Söhne"/>
              </a:rPr>
              <a:t>5. Deployment: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b="0" dirty="0" sz="1200" i="0" lang="en-IN">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b="0" dirty="0" sz="1200" i="0" lang="en-IN">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b="0" dirty="0" sz="1200" i="0" lang="en-IN">
                <a:solidFill>
                  <a:schemeClr val="tx1">
                    <a:lumMod val="85000"/>
                    <a:lumOff val="15000"/>
                  </a:schemeClr>
                </a:solidFill>
                <a:effectLst/>
                <a:latin typeface="Söhne"/>
              </a:rPr>
              <a:t>Deploy the application via appropriate channels (e.g., direct download, software repositories).</a:t>
            </a:r>
          </a:p>
          <a:p>
            <a:pPr algn="l"/>
            <a:r>
              <a:rPr b="1" dirty="0" sz="1200" i="0" lang="en-IN">
                <a:solidFill>
                  <a:schemeClr val="tx1">
                    <a:lumMod val="85000"/>
                    <a:lumOff val="15000"/>
                  </a:schemeClr>
                </a:solidFill>
                <a:effectLst/>
                <a:latin typeface="Söhne"/>
              </a:rPr>
              <a:t>6. Maintenance and Updates: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b="0" dirty="0" sz="1200" i="0" lang="en-IN">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b="0" dirty="0" sz="1200" i="0" lang="en-IN">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b="0" dirty="0" sz="1200" i="0" lang="en-IN">
                <a:solidFill>
                  <a:schemeClr val="tx1">
                    <a:lumMod val="85000"/>
                    <a:lumOff val="15000"/>
                  </a:schemeClr>
                </a:solidFill>
                <a:effectLst/>
                <a:latin typeface="Söhne"/>
              </a:rPr>
              <a:t>Continuously evaluate and improve security measures to prevent misuse or unauthorized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Autofit/>
          </a:bodyPr>
          <a:p>
            <a:pPr indent="-305435" marL="305435"/>
            <a:endParaRPr dirty="0" sz="1200" lang="en-IN"/>
          </a:p>
          <a:p>
            <a:pPr indent="-305435" marL="305435"/>
            <a:r>
              <a:rPr dirty="0" sz="1200" lang="en-IN"/>
              <a:t>Algorithm:</a:t>
            </a:r>
          </a:p>
          <a:p>
            <a:pPr indent="-305435" marL="305435"/>
            <a:endParaRPr dirty="0" sz="1200" lang="en-IN"/>
          </a:p>
          <a:p>
            <a:pPr indent="-305435" marL="305435"/>
            <a:r>
              <a:rPr dirty="0" sz="1200" lang="en-IN"/>
              <a:t>1. Initialization:</a:t>
            </a:r>
          </a:p>
          <a:p>
            <a:pPr indent="-305435" marL="305435"/>
            <a:r>
              <a:rPr dirty="0" sz="1200" lang="en-IN"/>
              <a:t>   - Import required libraries.</a:t>
            </a:r>
          </a:p>
          <a:p>
            <a:pPr indent="-305435" marL="305435"/>
            <a:r>
              <a:rPr dirty="0" sz="1200" lang="en-IN"/>
              <a:t>   - Define global variables.</a:t>
            </a:r>
          </a:p>
          <a:p>
            <a:pPr indent="-305435" marL="305435"/>
            <a:r>
              <a:rPr dirty="0" sz="1200" lang="en-IN"/>
              <a:t>   - Set up initial configurations.</a:t>
            </a:r>
          </a:p>
          <a:p>
            <a:pPr indent="-305435" marL="305435"/>
            <a:endParaRPr dirty="0" sz="1200" lang="en-IN"/>
          </a:p>
          <a:p>
            <a:pPr indent="-305435" marL="305435"/>
            <a:r>
              <a:rPr dirty="0" sz="1200" lang="en-IN"/>
              <a:t>2. GUI Setup:</a:t>
            </a:r>
          </a:p>
          <a:p>
            <a:pPr indent="-305435" marL="305435"/>
            <a:r>
              <a:rPr dirty="0" sz="1200" lang="en-IN"/>
              <a:t>   - Create a </a:t>
            </a:r>
            <a:r>
              <a:rPr dirty="0" sz="1200" lang="en-IN" err="1"/>
              <a:t>tkinter</a:t>
            </a:r>
            <a:r>
              <a:rPr dirty="0" sz="1200" lang="en-IN"/>
              <a:t> window.</a:t>
            </a:r>
          </a:p>
          <a:p>
            <a:pPr indent="-305435" marL="305435"/>
            <a:r>
              <a:rPr dirty="0" sz="1200" lang="en-IN"/>
              <a:t>   - Add start and stop buttons.</a:t>
            </a:r>
          </a:p>
          <a:p>
            <a:pPr indent="-305435" marL="305435"/>
            <a:r>
              <a:rPr dirty="0" sz="1200" lang="en-IN"/>
              <a:t>   - Include labels for status updates.</a:t>
            </a:r>
          </a:p>
          <a:p>
            <a:pPr indent="-305435" marL="305435"/>
            <a:r>
              <a:rPr dirty="0" sz="1200" lang="en-IN"/>
              <a:t>   - Designate event handlers for UI elements.</a:t>
            </a:r>
          </a:p>
          <a:p>
            <a:pPr indent="-305435" marL="305435"/>
            <a:r>
              <a:rPr dirty="0" sz="1200" lang="en-IN"/>
              <a:t>   - Ensure clear and intuitive layout.</a:t>
            </a:r>
          </a:p>
          <a:p>
            <a:pPr indent="0" marL="0">
              <a:buNone/>
            </a:pP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8"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Functions:</a:t>
            </a:r>
          </a:p>
          <a:p>
            <a:pPr indent="-305435" marL="305435"/>
            <a:r>
              <a:rPr dirty="0" sz="1200" lang="en-IN"/>
              <a:t>   - Implement functions for capturing key events.</a:t>
            </a:r>
          </a:p>
          <a:p>
            <a:pPr indent="-305435" marL="305435"/>
            <a:r>
              <a:rPr dirty="0" sz="1200" lang="en-IN"/>
              <a:t>   - Differentiate between key press and release.</a:t>
            </a:r>
          </a:p>
          <a:p>
            <a:pPr indent="-305435" marL="305435"/>
            <a:r>
              <a:rPr dirty="0" sz="1200" lang="en-IN"/>
              <a:t>   - Store captured keystrokes.</a:t>
            </a:r>
          </a:p>
          <a:p>
            <a:pPr indent="-305435" marL="305435"/>
            <a:r>
              <a:rPr dirty="0" sz="1200" lang="en-IN"/>
              <a:t>   - Ensure accuracy and reliability of keylogging.</a:t>
            </a:r>
          </a:p>
          <a:p>
            <a:pPr indent="-305435" marL="305435"/>
            <a:endParaRPr dirty="0" sz="1200" lang="en-IN"/>
          </a:p>
          <a:p>
            <a:pPr indent="-305435" marL="305435"/>
            <a:r>
              <a:rPr dirty="0" sz="1200" lang="en-IN"/>
              <a:t>4. Data Logging:</a:t>
            </a:r>
          </a:p>
          <a:p>
            <a:pPr indent="-305435" marL="305435"/>
            <a:r>
              <a:rPr dirty="0" sz="1200" lang="en-IN"/>
              <a:t>   - Save captured keystrokes to a file.</a:t>
            </a:r>
          </a:p>
          <a:p>
            <a:pPr indent="-305435" marL="305435"/>
            <a:r>
              <a:rPr dirty="0" sz="1200" lang="en-IN"/>
              <a:t>   - Choose appropriate file format (e.g., text, JSON).</a:t>
            </a:r>
          </a:p>
          <a:p>
            <a:pPr indent="-305435" marL="305435"/>
            <a:r>
              <a:rPr dirty="0" sz="1200" lang="en-IN"/>
              <a:t>   - Handle file writing operations efficiently.</a:t>
            </a:r>
          </a:p>
          <a:p>
            <a:pPr indent="-305435" marL="305435"/>
            <a:r>
              <a:rPr dirty="0" sz="1200" lang="en-IN"/>
              <a:t>   - Ensure proper formatting of logged data.</a:t>
            </a:r>
          </a:p>
          <a:p>
            <a:pPr indent="-305435" marL="305435"/>
            <a:r>
              <a:rPr dirty="0" sz="1200" lang="en-IN"/>
              <a:t>   - Implement periodic or batched logging.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0"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Implement functions to start and stop keylogging.</a:t>
            </a:r>
          </a:p>
          <a:p>
            <a:pPr indent="-305435" marL="305435"/>
            <a:r>
              <a:rPr dirty="0" sz="1200" lang="en-IN"/>
              <a:t>   - Toggle event listeners based on application state.</a:t>
            </a:r>
          </a:p>
          <a:p>
            <a:pPr indent="-305435" marL="305435"/>
            <a:r>
              <a:rPr dirty="0" sz="1200" lang="en-IN"/>
              <a:t>   - Provide visual feedback on keylogger status.</a:t>
            </a:r>
          </a:p>
          <a:p>
            <a:pPr indent="-305435" marL="305435"/>
            <a:r>
              <a:rPr dirty="0" sz="1200" lang="en-IN"/>
              <a:t>   - Ensure synchronization between GUI and keylogging functionality.</a:t>
            </a:r>
          </a:p>
          <a:p>
            <a:pPr indent="-305435" marL="305435"/>
            <a:r>
              <a:rPr dirty="0" sz="1200" lang="en-IN"/>
              <a:t>   - Handle edge cases such as unexpected shutdowns.</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919843217364</cp:lastModifiedBy>
  <dcterms:created xsi:type="dcterms:W3CDTF">2021-05-26T05:50:10Z</dcterms:created>
  <dcterms:modified xsi:type="dcterms:W3CDTF">2024-05-12T14:55:55Z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c71a31636100404a9d0eaffb2eebf179</vt:lpwstr>
  </property>
</Properties>
</file>