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62" r:id="rId9"/>
    <p:sldId id="263" r:id="rId10"/>
    <p:sldId id="264" r:id="rId11"/>
    <p:sldId id="266" r:id="rId12"/>
    <p:sldId id="269" r:id="rId13"/>
    <p:sldId id="268" r:id="rId14"/>
    <p:sldId id="270" r:id="rId15"/>
    <p:sldId id="271" r:id="rId16"/>
    <p:sldId id="265" r:id="rId17"/>
    <p:sldId id="267" r:id="rId18"/>
  </p:sldIdLst>
  <p:sldSz cx="9144000" cy="5143500"/>
  <p:notesSz cx="6858000" cy="9144000"/>
  <p:embeddedFontLst>
    <p:embeddedFont>
      <p:font typeface="Proxima Nova" charset="0"/>
      <p:regular r:id="rId22"/>
      <p:bold r:id="rId23"/>
      <p:italic r:id="rId24"/>
      <p:boldItalic r:id="rId25"/>
    </p:embeddedFont>
    <p:embeddedFont>
      <p:font typeface="Average" charset="0"/>
      <p:regular r:id="rId26"/>
    </p:embeddedFont>
    <p:embeddedFont>
      <p:font typeface="Alfa Slab One"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p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6f5780946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f5780946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6f57809467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f57809467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6f57809467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57809467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6f57809467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f57809467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p:nvPr>
            <p:ph type="ctrTitle"/>
          </p:nvPr>
        </p:nvSpPr>
        <p:spPr>
          <a:xfrm>
            <a:off x="311700" y="595975"/>
            <a:ext cx="8520600" cy="195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2"/>
          <p:cNvSpPr txBox="1"/>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11"/>
          <p:cNvSpPr txBox="1"/>
          <p:nvPr>
            <p:ph type="title" hasCustomPrompt="1"/>
          </p:nvPr>
        </p:nvSpPr>
        <p:spPr>
          <a:xfrm>
            <a:off x="311700" y="1167925"/>
            <a:ext cx="8520600" cy="198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type="body" idx="1"/>
          </p:nvPr>
        </p:nvSpPr>
        <p:spPr>
          <a:xfrm>
            <a:off x="311700" y="322425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9" name="Google Shape;49;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11700" y="2480550"/>
            <a:ext cx="8114400" cy="2445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490875"/>
            <a:ext cx="2808000" cy="3078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p:nvPr>
            <p:ph type="title"/>
          </p:nvPr>
        </p:nvSpPr>
        <p:spPr>
          <a:xfrm>
            <a:off x="265500" y="1375599"/>
            <a:ext cx="4045200" cy="1551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9"/>
          <p:cNvSpPr txBox="1"/>
          <p:nvPr>
            <p:ph type="subTitle" idx="1"/>
          </p:nvPr>
        </p:nvSpPr>
        <p:spPr>
          <a:xfrm>
            <a:off x="265500" y="2981125"/>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10"/>
          <p:cNvSpPr txBox="1"/>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400"/>
              <a:buNone/>
            </a:pPr>
            <a:r>
              <a:rPr lang="en-US" altLang="en-GB" sz="3000"/>
              <a:t>Parallel</a:t>
            </a:r>
            <a:r>
              <a:rPr lang="en-GB" sz="3000"/>
              <a:t> Dual Population Genetic Algorithm for solving 0/1 Knapsack Problem</a:t>
            </a:r>
            <a:endParaRPr sz="3000"/>
          </a:p>
        </p:txBody>
      </p:sp>
      <p:sp>
        <p:nvSpPr>
          <p:cNvPr id="57" name="Google Shape;57;p13"/>
          <p:cNvSpPr txBox="1"/>
          <p:nvPr/>
        </p:nvSpPr>
        <p:spPr>
          <a:xfrm>
            <a:off x="5291025" y="3378975"/>
            <a:ext cx="5379600" cy="9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Proxima Nova"/>
                <a:ea typeface="Proxima Nova"/>
                <a:cs typeface="Proxima Nova"/>
                <a:sym typeface="Proxima Nova"/>
              </a:rPr>
              <a:t>Proposed By:-</a:t>
            </a:r>
            <a:endParaRPr sz="14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Proxima Nova"/>
                <a:ea typeface="Proxima Nova"/>
                <a:cs typeface="Proxima Nova"/>
                <a:sym typeface="Proxima Nova"/>
              </a:rPr>
              <a:t>	Shashank Jaiswal - 171IT239</a:t>
            </a:r>
            <a:endParaRPr sz="14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Proxima Nova"/>
                <a:ea typeface="Proxima Nova"/>
                <a:cs typeface="Proxima Nova"/>
                <a:sym typeface="Proxima Nova"/>
              </a:rPr>
              <a:t>	Akshay Khatri - 171IT206</a:t>
            </a:r>
            <a:endParaRPr sz="1400" b="0" i="0" u="none" strike="noStrike" cap="none">
              <a:solidFill>
                <a:srgbClr val="000000"/>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437405"/>
            <a:ext cx="8520600" cy="572700"/>
          </a:xfrm>
        </p:spPr>
        <p:txBody>
          <a:bodyPr/>
          <a:p>
            <a:endParaRPr lang="en-US"/>
          </a:p>
        </p:txBody>
      </p:sp>
      <p:sp>
        <p:nvSpPr>
          <p:cNvPr id="3" name="Text Placeholder 2"/>
          <p:cNvSpPr/>
          <p:nvPr>
            <p:ph type="body" idx="1"/>
          </p:nvPr>
        </p:nvSpPr>
        <p:spPr/>
        <p:txBody>
          <a:bodyPr/>
          <a:p>
            <a:pPr marL="114300" indent="0">
              <a:buNone/>
            </a:pPr>
            <a:r>
              <a:rPr lang="en-US" altLang="en-US">
                <a:sym typeface="+mn-ea"/>
              </a:rPr>
              <a:t>Output as given by DPGA		Output as given by Parallel DPGA</a:t>
            </a:r>
            <a:endParaRPr lang="en-US" altLang="en-US"/>
          </a:p>
          <a:p>
            <a:pPr marL="114300" indent="0">
              <a:buNone/>
            </a:pPr>
            <a:endParaRPr lang="en-US" altLang="en-US">
              <a:sym typeface="+mn-ea"/>
            </a:endParaRPr>
          </a:p>
        </p:txBody>
      </p:sp>
      <p:pic>
        <p:nvPicPr>
          <p:cNvPr id="6" name="Picture 5"/>
          <p:cNvPicPr>
            <a:picLocks noChangeAspect="1"/>
          </p:cNvPicPr>
          <p:nvPr/>
        </p:nvPicPr>
        <p:blipFill>
          <a:blip r:embed="rId1"/>
          <a:stretch>
            <a:fillRect/>
          </a:stretch>
        </p:blipFill>
        <p:spPr>
          <a:xfrm>
            <a:off x="399415" y="1579245"/>
            <a:ext cx="3238500" cy="1966595"/>
          </a:xfrm>
          <a:prstGeom prst="rect">
            <a:avLst/>
          </a:prstGeom>
        </p:spPr>
      </p:pic>
      <p:pic>
        <p:nvPicPr>
          <p:cNvPr id="7" name="Picture 6"/>
          <p:cNvPicPr>
            <a:picLocks noChangeAspect="1"/>
          </p:cNvPicPr>
          <p:nvPr/>
        </p:nvPicPr>
        <p:blipFill>
          <a:blip r:embed="rId2"/>
          <a:stretch>
            <a:fillRect/>
          </a:stretch>
        </p:blipFill>
        <p:spPr>
          <a:xfrm>
            <a:off x="5107305" y="1605915"/>
            <a:ext cx="3238500" cy="19475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pPr marL="114300" indent="0">
              <a:buNone/>
            </a:pPr>
            <a:r>
              <a:rPr lang="en-US" altLang="en-US"/>
              <a:t>Output as given by GA                       Output as given by Parallel DPGA</a:t>
            </a:r>
            <a:endParaRPr lang="en-US" altLang="en-US"/>
          </a:p>
          <a:p>
            <a:pPr marL="114300" indent="0">
              <a:buNone/>
            </a:pPr>
            <a:endParaRPr lang="en-US" altLang="en-US" sz="1400"/>
          </a:p>
        </p:txBody>
      </p:sp>
      <p:pic>
        <p:nvPicPr>
          <p:cNvPr id="4" name="Picture 3"/>
          <p:cNvPicPr>
            <a:picLocks noChangeAspect="1"/>
          </p:cNvPicPr>
          <p:nvPr/>
        </p:nvPicPr>
        <p:blipFill>
          <a:blip r:embed="rId1"/>
          <a:stretch>
            <a:fillRect/>
          </a:stretch>
        </p:blipFill>
        <p:spPr>
          <a:xfrm>
            <a:off x="471170" y="1858010"/>
            <a:ext cx="3302000" cy="994410"/>
          </a:xfrm>
          <a:prstGeom prst="rect">
            <a:avLst/>
          </a:prstGeom>
        </p:spPr>
      </p:pic>
      <p:pic>
        <p:nvPicPr>
          <p:cNvPr id="6" name="Picture 5"/>
          <p:cNvPicPr>
            <a:picLocks noChangeAspect="1"/>
          </p:cNvPicPr>
          <p:nvPr/>
        </p:nvPicPr>
        <p:blipFill>
          <a:blip r:embed="rId2"/>
          <a:stretch>
            <a:fillRect/>
          </a:stretch>
        </p:blipFill>
        <p:spPr>
          <a:xfrm>
            <a:off x="4506595" y="1753235"/>
            <a:ext cx="3568700" cy="1203325"/>
          </a:xfrm>
          <a:prstGeom prst="rect">
            <a:avLst/>
          </a:prstGeom>
        </p:spPr>
      </p:pic>
      <p:pic>
        <p:nvPicPr>
          <p:cNvPr id="5" name="Picture 4"/>
          <p:cNvPicPr>
            <a:picLocks noChangeAspect="1"/>
          </p:cNvPicPr>
          <p:nvPr/>
        </p:nvPicPr>
        <p:blipFill>
          <a:blip r:embed="rId3"/>
          <a:stretch>
            <a:fillRect/>
          </a:stretch>
        </p:blipFill>
        <p:spPr>
          <a:xfrm>
            <a:off x="471170" y="3368675"/>
            <a:ext cx="3267075" cy="951865"/>
          </a:xfrm>
          <a:prstGeom prst="rect">
            <a:avLst/>
          </a:prstGeom>
        </p:spPr>
      </p:pic>
      <p:pic>
        <p:nvPicPr>
          <p:cNvPr id="7" name="Picture 6"/>
          <p:cNvPicPr>
            <a:picLocks noChangeAspect="1"/>
          </p:cNvPicPr>
          <p:nvPr/>
        </p:nvPicPr>
        <p:blipFill>
          <a:blip r:embed="rId4"/>
          <a:stretch>
            <a:fillRect/>
          </a:stretch>
        </p:blipFill>
        <p:spPr>
          <a:xfrm>
            <a:off x="4506595" y="3302000"/>
            <a:ext cx="3724275" cy="1270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US"/>
              <a:t>Graphs</a:t>
            </a:r>
            <a:endParaRPr lang="en-US" altLang="en-US"/>
          </a:p>
        </p:txBody>
      </p:sp>
      <p:sp>
        <p:nvSpPr>
          <p:cNvPr id="3" name="Text Placeholder 2"/>
          <p:cNvSpPr/>
          <p:nvPr>
            <p:ph type="body" idx="1"/>
          </p:nvPr>
        </p:nvSpPr>
        <p:spPr>
          <a:xfrm>
            <a:off x="311785" y="1152525"/>
            <a:ext cx="8520430" cy="3863340"/>
          </a:xfrm>
        </p:spPr>
        <p:txBody>
          <a:bodyPr/>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lgn="ctr">
              <a:buNone/>
            </a:pPr>
            <a:r>
              <a:rPr lang="en-US" altLang="en-US"/>
              <a:t>Keeping Population size fixed at 300</a:t>
            </a:r>
            <a:endParaRPr lang="en-US" altLang="en-US"/>
          </a:p>
        </p:txBody>
      </p:sp>
      <p:pic>
        <p:nvPicPr>
          <p:cNvPr id="5" name="Picture 4"/>
          <p:cNvPicPr>
            <a:picLocks noChangeAspect="1"/>
          </p:cNvPicPr>
          <p:nvPr/>
        </p:nvPicPr>
        <p:blipFill>
          <a:blip r:embed="rId1"/>
          <a:stretch>
            <a:fillRect/>
          </a:stretch>
        </p:blipFill>
        <p:spPr>
          <a:xfrm>
            <a:off x="2083435" y="1433830"/>
            <a:ext cx="4848225" cy="3009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a:xfrm>
            <a:off x="311785" y="1152525"/>
            <a:ext cx="8520430" cy="3863340"/>
          </a:xfrm>
        </p:spPr>
        <p:txBody>
          <a:bodyPr/>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lgn="ctr">
              <a:buNone/>
            </a:pPr>
            <a:r>
              <a:rPr lang="en-US" altLang="en-US"/>
              <a:t>Max Weight of Sack for each input : { 1000, 1500, 2000, 3500, 5000 }</a:t>
            </a:r>
            <a:endParaRPr lang="en-US" altLang="en-US"/>
          </a:p>
        </p:txBody>
      </p:sp>
      <p:pic>
        <p:nvPicPr>
          <p:cNvPr id="5" name="Picture 4"/>
          <p:cNvPicPr>
            <a:picLocks noChangeAspect="1"/>
          </p:cNvPicPr>
          <p:nvPr/>
        </p:nvPicPr>
        <p:blipFill>
          <a:blip r:embed="rId1"/>
          <a:stretch>
            <a:fillRect/>
          </a:stretch>
        </p:blipFill>
        <p:spPr>
          <a:xfrm>
            <a:off x="2219325" y="1114425"/>
            <a:ext cx="4705350" cy="2914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Team Load Distribution</a:t>
            </a:r>
            <a:endParaRPr lang="en-GB"/>
          </a:p>
        </p:txBody>
      </p:sp>
      <p:sp>
        <p:nvSpPr>
          <p:cNvPr id="111" name="Google Shape;111;p22"/>
          <p:cNvSpPr txBox="1"/>
          <p:nvPr>
            <p:ph type="body" idx="1"/>
          </p:nvPr>
        </p:nvSpPr>
        <p:spPr>
          <a:xfrm>
            <a:off x="311700" y="1152475"/>
            <a:ext cx="8520600" cy="388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a:t>Team Member 1:-</a:t>
            </a:r>
            <a:endParaRPr lang="en-GB"/>
          </a:p>
          <a:p>
            <a:pPr marL="914400" lvl="0" indent="-342900" algn="l" rtl="0">
              <a:lnSpc>
                <a:spcPct val="115000"/>
              </a:lnSpc>
              <a:spcBef>
                <a:spcPts val="1600"/>
              </a:spcBef>
              <a:spcAft>
                <a:spcPts val="0"/>
              </a:spcAft>
              <a:buSzPts val="1800"/>
              <a:buChar char="●"/>
            </a:pPr>
            <a:r>
              <a:rPr lang="en-GB"/>
              <a:t>Genetic Algorithm</a:t>
            </a:r>
            <a:endParaRPr lang="en-GB"/>
          </a:p>
          <a:p>
            <a:pPr marL="914400" lvl="0" indent="-342900" algn="l" rtl="0">
              <a:lnSpc>
                <a:spcPct val="115000"/>
              </a:lnSpc>
              <a:spcBef>
                <a:spcPts val="0"/>
              </a:spcBef>
              <a:spcAft>
                <a:spcPts val="0"/>
              </a:spcAft>
              <a:buSzPts val="1800"/>
              <a:buChar char="●"/>
            </a:pPr>
            <a:r>
              <a:rPr lang="en-GB"/>
              <a:t>Writing Serial code of above problem</a:t>
            </a:r>
            <a:endParaRPr lang="en-GB"/>
          </a:p>
          <a:p>
            <a:pPr marL="914400" lvl="0" indent="-342900" algn="l" rtl="0">
              <a:lnSpc>
                <a:spcPct val="115000"/>
              </a:lnSpc>
              <a:spcBef>
                <a:spcPts val="0"/>
              </a:spcBef>
              <a:spcAft>
                <a:spcPts val="0"/>
              </a:spcAft>
              <a:buSzPts val="1800"/>
              <a:buChar char="●"/>
            </a:pPr>
            <a:r>
              <a:rPr lang="en-GB"/>
              <a:t>Finding Concurrency in above problem</a:t>
            </a:r>
            <a:endParaRPr lang="en-GB"/>
          </a:p>
          <a:p>
            <a:pPr marL="0" lvl="0" indent="0" algn="l" rtl="0">
              <a:lnSpc>
                <a:spcPct val="115000"/>
              </a:lnSpc>
              <a:spcBef>
                <a:spcPts val="1600"/>
              </a:spcBef>
              <a:spcAft>
                <a:spcPts val="0"/>
              </a:spcAft>
              <a:buSzPts val="1800"/>
              <a:buNone/>
            </a:pPr>
            <a:r>
              <a:rPr lang="en-GB"/>
              <a:t>Team Member 2:-</a:t>
            </a:r>
            <a:endParaRPr lang="en-GB"/>
          </a:p>
          <a:p>
            <a:pPr marL="914400" lvl="0" indent="-342900" algn="l" rtl="0">
              <a:lnSpc>
                <a:spcPct val="115000"/>
              </a:lnSpc>
              <a:spcBef>
                <a:spcPts val="1600"/>
              </a:spcBef>
              <a:spcAft>
                <a:spcPts val="0"/>
              </a:spcAft>
              <a:buSzPts val="1800"/>
              <a:buChar char="●"/>
            </a:pPr>
            <a:r>
              <a:rPr lang="en-GB"/>
              <a:t>DPG Algorithm</a:t>
            </a:r>
            <a:endParaRPr lang="en-GB"/>
          </a:p>
          <a:p>
            <a:pPr marL="914400" lvl="0" indent="-342900" algn="l" rtl="0">
              <a:lnSpc>
                <a:spcPct val="115000"/>
              </a:lnSpc>
              <a:spcBef>
                <a:spcPts val="0"/>
              </a:spcBef>
              <a:spcAft>
                <a:spcPts val="0"/>
              </a:spcAft>
              <a:buSzPts val="1800"/>
              <a:buChar char="●"/>
            </a:pPr>
            <a:r>
              <a:rPr lang="en-GB"/>
              <a:t>Task Parallelism in fitness evaluation of individuals</a:t>
            </a:r>
            <a:endParaRPr lang="en-GB"/>
          </a:p>
          <a:p>
            <a:pPr marL="914400" lvl="0" indent="-342900" algn="l" rtl="0">
              <a:lnSpc>
                <a:spcPct val="115000"/>
              </a:lnSpc>
              <a:spcBef>
                <a:spcPts val="0"/>
              </a:spcBef>
              <a:spcAft>
                <a:spcPts val="0"/>
              </a:spcAft>
              <a:buSzPts val="1800"/>
              <a:buChar char="●"/>
            </a:pPr>
            <a:r>
              <a:rPr lang="en-GB"/>
              <a:t>Writing Parallel Code for above problem</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US"/>
              <a:t>REFERENCES</a:t>
            </a:r>
            <a:endParaRPr lang="en-US" altLang="en-US"/>
          </a:p>
        </p:txBody>
      </p:sp>
      <p:sp>
        <p:nvSpPr>
          <p:cNvPr id="3" name="Text Placeholder 2"/>
          <p:cNvSpPr/>
          <p:nvPr>
            <p:ph type="body" idx="1"/>
          </p:nvPr>
        </p:nvSpPr>
        <p:spPr/>
        <p:txBody>
          <a:bodyPr/>
          <a:p>
            <a:r>
              <a:rPr lang="en-US"/>
              <a:t>https://ieeexplore.ieee.org/document/6013975</a:t>
            </a:r>
            <a:endParaRPr lang="en-US"/>
          </a:p>
          <a:p>
            <a:r>
              <a:rPr lang="en-US"/>
              <a:t>https://ieeexplore.ieee.org/document/6047101</a:t>
            </a:r>
            <a:endParaRPr lang="en-US"/>
          </a:p>
          <a:p>
            <a:r>
              <a:rPr lang="en-US"/>
              <a:t>https://www.researchgate.net/figure/Speed-up-and-efficiency-achieved-by-OpenMP-DPGA_tbl4_273310889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sz="2700"/>
              <a:t>Abstract:</a:t>
            </a:r>
            <a:endParaRPr sz="2700"/>
          </a:p>
        </p:txBody>
      </p:sp>
      <p:sp>
        <p:nvSpPr>
          <p:cNvPr id="63" name="Google Shape;63;p14"/>
          <p:cNvSpPr txBox="1"/>
          <p:nvPr>
            <p:ph type="body" idx="1"/>
          </p:nvPr>
        </p:nvSpPr>
        <p:spPr>
          <a:xfrm>
            <a:off x="311700" y="14572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a:solidFill>
                  <a:srgbClr val="666666"/>
                </a:solidFill>
                <a:latin typeface="Average"/>
                <a:ea typeface="Average"/>
                <a:cs typeface="Average"/>
                <a:sym typeface="Average"/>
              </a:rPr>
              <a:t>Dual Population Genetic Algorithm is an effective optimization algorithm that provides additional diversity to the main population. It deals with the premature convergence problem as well as the diversity problem associated with Genetic Algorithm. But dual population introduces additional search space that increases time required to find an optimal solution. This large scale search space problem can be easily solved efficiently using all available cores of current age multi-core processors using </a:t>
            </a:r>
            <a:r>
              <a:rPr lang="en-US" altLang="en-GB">
                <a:solidFill>
                  <a:srgbClr val="666666"/>
                </a:solidFill>
                <a:latin typeface="Average"/>
                <a:ea typeface="Average"/>
                <a:cs typeface="Average"/>
                <a:sym typeface="Average"/>
              </a:rPr>
              <a:t>Parallel Environment</a:t>
            </a:r>
            <a:r>
              <a:rPr lang="en-GB">
                <a:solidFill>
                  <a:srgbClr val="666666"/>
                </a:solidFill>
                <a:latin typeface="Average"/>
                <a:ea typeface="Average"/>
                <a:cs typeface="Average"/>
                <a:sym typeface="Average"/>
              </a:rPr>
              <a:t>. Results of Sequential DPGA and </a:t>
            </a:r>
            <a:r>
              <a:rPr lang="en-US" altLang="en-GB">
                <a:solidFill>
                  <a:srgbClr val="666666"/>
                </a:solidFill>
                <a:latin typeface="Average"/>
                <a:ea typeface="Average"/>
                <a:cs typeface="Average"/>
                <a:sym typeface="Average"/>
              </a:rPr>
              <a:t>Parallel </a:t>
            </a:r>
            <a:r>
              <a:rPr lang="en-GB">
                <a:solidFill>
                  <a:srgbClr val="666666"/>
                </a:solidFill>
                <a:latin typeface="Average"/>
                <a:ea typeface="Average"/>
                <a:cs typeface="Average"/>
                <a:sym typeface="Average"/>
              </a:rPr>
              <a:t>DPGA are compared for the 0/1 Knapsack problem on the basis of accuracy and run time.</a:t>
            </a:r>
            <a:endParaRPr>
              <a:solidFill>
                <a:srgbClr val="666666"/>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Motivation:</a:t>
            </a:r>
            <a:endParaRPr lang="en-GB"/>
          </a:p>
        </p:txBody>
      </p:sp>
      <p:sp>
        <p:nvSpPr>
          <p:cNvPr id="69" name="Google Shape;69;p15"/>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0/1 Knapsack Problem is an NP-complete problem for which solution doesn’t exists in polynomial time.</a:t>
            </a:r>
            <a:endParaRPr lang="en-GB"/>
          </a:p>
          <a:p>
            <a:pPr marL="457200" lvl="0" indent="-342900" algn="l" rtl="0">
              <a:lnSpc>
                <a:spcPct val="115000"/>
              </a:lnSpc>
              <a:spcBef>
                <a:spcPts val="0"/>
              </a:spcBef>
              <a:spcAft>
                <a:spcPts val="0"/>
              </a:spcAft>
              <a:buSzPts val="1800"/>
              <a:buChar char="●"/>
            </a:pPr>
            <a:r>
              <a:rPr lang="en-GB"/>
              <a:t>Using Genetic Algorithm, the optimal solution for the same can be obtained in polynomial time. </a:t>
            </a:r>
            <a:endParaRPr lang="en-GB"/>
          </a:p>
          <a:p>
            <a:pPr marL="457200" lvl="0" indent="-342900" algn="l" rtl="0">
              <a:lnSpc>
                <a:spcPct val="115000"/>
              </a:lnSpc>
              <a:spcBef>
                <a:spcPts val="0"/>
              </a:spcBef>
              <a:spcAft>
                <a:spcPts val="0"/>
              </a:spcAft>
              <a:buSzPts val="1800"/>
              <a:buChar char="●"/>
            </a:pPr>
            <a:r>
              <a:rPr lang="en-GB"/>
              <a:t>DPG algorithm can be used for better convergence.</a:t>
            </a:r>
            <a:endParaRPr lang="en-GB"/>
          </a:p>
          <a:p>
            <a:pPr marL="457200" lvl="0" indent="-342900" algn="l" rtl="0">
              <a:lnSpc>
                <a:spcPct val="115000"/>
              </a:lnSpc>
              <a:spcBef>
                <a:spcPts val="0"/>
              </a:spcBef>
              <a:spcAft>
                <a:spcPts val="0"/>
              </a:spcAft>
              <a:buSzPts val="1800"/>
              <a:buChar char="●"/>
            </a:pPr>
            <a:r>
              <a:rPr lang="en-GB"/>
              <a:t>But it will increase the search space , and thus more computations are required which will increase both time and memory space.</a:t>
            </a:r>
            <a:endParaRPr lang="en-GB"/>
          </a:p>
          <a:p>
            <a:pPr marL="457200" lvl="0" indent="-342900" algn="l" rtl="0">
              <a:lnSpc>
                <a:spcPct val="115000"/>
              </a:lnSpc>
              <a:spcBef>
                <a:spcPts val="0"/>
              </a:spcBef>
              <a:spcAft>
                <a:spcPts val="0"/>
              </a:spcAft>
              <a:buSzPts val="1800"/>
              <a:buChar char="●"/>
            </a:pPr>
            <a:r>
              <a:rPr lang="en-GB"/>
              <a:t>This hurdle can be eliminated using parallel environment, which will decrease computation time and provide better convergence and more effective utilisation of resources.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Implementation Details:</a:t>
            </a:r>
            <a:endParaRPr lang="en-GB"/>
          </a:p>
        </p:txBody>
      </p:sp>
      <p:sp>
        <p:nvSpPr>
          <p:cNvPr id="75" name="Google Shape;75;p1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First we will write sequential 0/1 Knapsack problem using Genetic Algorithm.</a:t>
            </a:r>
            <a:endParaRPr lang="en-GB"/>
          </a:p>
          <a:p>
            <a:pPr marL="457200" lvl="0" indent="-342900" algn="l" rtl="0">
              <a:lnSpc>
                <a:spcPct val="115000"/>
              </a:lnSpc>
              <a:spcBef>
                <a:spcPts val="0"/>
              </a:spcBef>
              <a:spcAft>
                <a:spcPts val="0"/>
              </a:spcAft>
              <a:buSzPts val="1800"/>
              <a:buChar char="●"/>
            </a:pPr>
            <a:r>
              <a:rPr lang="en-GB"/>
              <a:t>Then we will identify parallelism in above algorithm.</a:t>
            </a:r>
            <a:endParaRPr lang="en-GB"/>
          </a:p>
          <a:p>
            <a:pPr marL="457200" lvl="0" indent="-342900" algn="l" rtl="0">
              <a:lnSpc>
                <a:spcPct val="115000"/>
              </a:lnSpc>
              <a:spcBef>
                <a:spcPts val="0"/>
              </a:spcBef>
              <a:spcAft>
                <a:spcPts val="0"/>
              </a:spcAft>
              <a:buSzPts val="1800"/>
              <a:buChar char="●"/>
            </a:pPr>
            <a:r>
              <a:rPr lang="en-GB"/>
              <a:t>We will use parallel environment constructs for task and data sharing.</a:t>
            </a:r>
            <a:endParaRPr lang="en-GB"/>
          </a:p>
          <a:p>
            <a:pPr marL="457200" lvl="0" indent="-342900" algn="l" rtl="0">
              <a:lnSpc>
                <a:spcPct val="115000"/>
              </a:lnSpc>
              <a:spcBef>
                <a:spcPts val="0"/>
              </a:spcBef>
              <a:spcAft>
                <a:spcPts val="0"/>
              </a:spcAft>
              <a:buSzPts val="1800"/>
              <a:buChar char="●"/>
            </a:pPr>
            <a:r>
              <a:rPr lang="en-GB"/>
              <a:t>As Fitness Evaluation of each individual is an independent step , it can be executed in parallel. Parallel environment directives will be used to create multiple threads. These threads will evaluate each individual’s fitness separately.  </a:t>
            </a:r>
            <a:endParaRPr lang="en-GB"/>
          </a:p>
          <a:p>
            <a:pPr marL="457200" lvl="0" indent="-342900" algn="l" rtl="0">
              <a:lnSpc>
                <a:spcPct val="115000"/>
              </a:lnSpc>
              <a:spcBef>
                <a:spcPts val="0"/>
              </a:spcBef>
              <a:spcAft>
                <a:spcPts val="0"/>
              </a:spcAft>
              <a:buSzPts val="1800"/>
              <a:buChar char="●"/>
            </a:pPr>
            <a:r>
              <a:rPr lang="en-GB"/>
              <a:t>Better convergence to the optimal solution of the problem is achieved using DPG algorithm.</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Implementation Strategy</a:t>
            </a:r>
            <a:endParaRPr lang="en-GB"/>
          </a:p>
        </p:txBody>
      </p:sp>
      <p:sp>
        <p:nvSpPr>
          <p:cNvPr id="87" name="Google Shape;87;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Genetic Algorithm:</a:t>
            </a:r>
            <a:endParaRPr lang="en-GB"/>
          </a:p>
          <a:p>
            <a:pPr marL="4572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[Start] Generate random population of n chromosomes (suitable solutions for the problem)</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[Fitness] Evaluate the fitness f(x) of each chromosome x in the population</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[New population] Create a new population by repeating following steps until the new population is complete</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[Selection] Select two parent chromosomes from a population according to their fitness (the better fitness, the bigger chance to be selected)</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[Crossover] With a crossover probability cross over the parents to form a new offspring (children). If no crossover was performed, offspring is an exact copy of parents</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[Mutation] With a mutation probability mutate new offspring at each locus (position in chromosome)</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[Accepting] Place new offspring in a new population</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[Replace] Use new generated population for a further run of algorithm</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[Test] If the end condition is satisfied, stop, and return the best solution in current population</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298450" algn="l" rtl="0">
              <a:lnSpc>
                <a:spcPct val="143000"/>
              </a:lnSpc>
              <a:spcBef>
                <a:spcPts val="0"/>
              </a:spcBef>
              <a:spcAft>
                <a:spcPts val="0"/>
              </a:spcAft>
              <a:buClr>
                <a:srgbClr val="6A737D"/>
              </a:buClr>
              <a:buSzPts val="1100"/>
              <a:buFont typeface="Times New Roman" panose="02020603050405020304"/>
              <a:buChar char="❏"/>
            </a:pPr>
            <a:r>
              <a:rPr lang="en-GB"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[Loop] Go to step 2</a:t>
            </a:r>
            <a:endParaRPr sz="1100">
              <a:solidFill>
                <a:srgbClr val="6A737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marR="152400" lvl="0" indent="0" algn="l" rtl="0">
              <a:lnSpc>
                <a:spcPct val="145000"/>
              </a:lnSpc>
              <a:spcBef>
                <a:spcPts val="0"/>
              </a:spcBef>
              <a:spcAft>
                <a:spcPts val="0"/>
              </a:spcAft>
              <a:buNone/>
            </a:pPr>
            <a:endParaRPr sz="1200">
              <a:solidFill>
                <a:srgbClr val="24292E"/>
              </a:solidFill>
              <a:highlight>
                <a:srgbClr val="F6F8FA"/>
              </a:highlight>
              <a:latin typeface="Courier New" panose="02070309020205020404"/>
              <a:ea typeface="Courier New" panose="02070309020205020404"/>
              <a:cs typeface="Courier New" panose="02070309020205020404"/>
              <a:sym typeface="Courier New" panose="02070309020205020404"/>
            </a:endParaRPr>
          </a:p>
          <a:p>
            <a:pPr marL="457200" lvl="0" indent="0" algn="l" rtl="0">
              <a:spcBef>
                <a:spcPts val="120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19"/>
          <p:cNvSpPr txBox="1"/>
          <p:nvPr>
            <p:ph type="body" idx="1"/>
          </p:nvPr>
        </p:nvSpPr>
        <p:spPr>
          <a:xfrm>
            <a:off x="311700" y="496325"/>
            <a:ext cx="8520600" cy="40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Dual Population Genetic Algorithm:</a:t>
            </a:r>
            <a:endParaRPr lang="en-GB"/>
          </a:p>
          <a:p>
            <a:pPr marL="0" lvl="0" indent="0" algn="l" rtl="0">
              <a:spcBef>
                <a:spcPts val="0"/>
              </a:spcBef>
              <a:spcAft>
                <a:spcPts val="0"/>
              </a:spcAft>
              <a:buNone/>
            </a:pPr>
          </a:p>
          <a:p>
            <a:pPr marL="457200" lvl="0" indent="-342900" algn="l" rtl="0">
              <a:spcBef>
                <a:spcPts val="0"/>
              </a:spcBef>
              <a:spcAft>
                <a:spcPts val="0"/>
              </a:spcAft>
              <a:buSzPts val="1800"/>
              <a:buChar char="❏"/>
            </a:pPr>
            <a:r>
              <a:rPr lang="en-GB"/>
              <a:t>The working is same as Genetic Algorithm.</a:t>
            </a:r>
            <a:endParaRPr lang="en-GB"/>
          </a:p>
          <a:p>
            <a:pPr marL="457200" lvl="0" indent="-342900" algn="l" rtl="0">
              <a:spcBef>
                <a:spcPts val="0"/>
              </a:spcBef>
              <a:spcAft>
                <a:spcPts val="0"/>
              </a:spcAft>
              <a:buSzPts val="1800"/>
              <a:buChar char="❏"/>
            </a:pPr>
            <a:r>
              <a:rPr lang="en-GB"/>
              <a:t>Here, we have initialized two population, namely general population and reserve population.</a:t>
            </a:r>
            <a:endParaRPr lang="en-GB"/>
          </a:p>
          <a:p>
            <a:pPr marL="457200" lvl="0" indent="-342900" algn="l" rtl="0">
              <a:spcBef>
                <a:spcPts val="0"/>
              </a:spcBef>
              <a:spcAft>
                <a:spcPts val="0"/>
              </a:spcAft>
              <a:buSzPts val="1800"/>
              <a:buChar char="❏"/>
            </a:pPr>
            <a:r>
              <a:rPr lang="en-GB"/>
              <a:t>Reserve population also follows the same procedure as followed by general population in Genetic Algorithm.</a:t>
            </a:r>
            <a:endParaRPr lang="en-GB"/>
          </a:p>
          <a:p>
            <a:pPr marL="457200" lvl="0" indent="-342900" algn="l" rtl="0">
              <a:spcBef>
                <a:spcPts val="0"/>
              </a:spcBef>
              <a:spcAft>
                <a:spcPts val="0"/>
              </a:spcAft>
              <a:buSzPts val="1800"/>
              <a:buChar char="❏"/>
            </a:pPr>
            <a:r>
              <a:rPr lang="en-GB"/>
              <a:t>Reserve population is used for crossbreeding with general population.</a:t>
            </a:r>
            <a:endParaRPr lang="en-GB"/>
          </a:p>
          <a:p>
            <a:pPr marL="457200" lvl="0" indent="-342900" algn="l" rtl="0">
              <a:spcBef>
                <a:spcPts val="0"/>
              </a:spcBef>
              <a:spcAft>
                <a:spcPts val="0"/>
              </a:spcAft>
              <a:buSzPts val="1800"/>
              <a:buChar char="❏"/>
            </a:pPr>
            <a:r>
              <a:rPr lang="en-GB"/>
              <a:t>In crossbreeding, best chromosomes from both the populations are taken and merged to form a new population.</a:t>
            </a:r>
            <a:endParaRPr lang="en-GB"/>
          </a:p>
          <a:p>
            <a:pPr marL="457200" lvl="0" indent="-342900" algn="l" rtl="0">
              <a:spcBef>
                <a:spcPts val="0"/>
              </a:spcBef>
              <a:spcAft>
                <a:spcPts val="0"/>
              </a:spcAft>
              <a:buSzPts val="1800"/>
              <a:buChar char="❏"/>
            </a:pPr>
            <a:r>
              <a:rPr lang="en-GB"/>
              <a:t>Rest all steps are same as Genetic Algorithm. </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9" name="Google Shape;99;p20"/>
          <p:cNvSpPr txBox="1"/>
          <p:nvPr>
            <p:ph type="body" idx="1"/>
          </p:nvPr>
        </p:nvSpPr>
        <p:spPr>
          <a:xfrm>
            <a:off x="311700" y="517325"/>
            <a:ext cx="8520600" cy="40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Parallelisation of Dual Population Genetic Algorithm:</a:t>
            </a:r>
            <a:endParaRPr lang="en-GB"/>
          </a:p>
          <a:p>
            <a:pPr marL="0" lvl="0" indent="0" algn="l" rtl="0">
              <a:spcBef>
                <a:spcPts val="0"/>
              </a:spcBef>
              <a:spcAft>
                <a:spcPts val="0"/>
              </a:spcAft>
              <a:buNone/>
            </a:pPr>
          </a:p>
          <a:p>
            <a:pPr marL="457200" lvl="0" indent="-342900" algn="l" rtl="0">
              <a:spcBef>
                <a:spcPts val="0"/>
              </a:spcBef>
              <a:spcAft>
                <a:spcPts val="0"/>
              </a:spcAft>
              <a:buSzPts val="1800"/>
              <a:buChar char="❏"/>
            </a:pPr>
            <a:r>
              <a:rPr lang="en-GB"/>
              <a:t>This code is implemented in Python.</a:t>
            </a:r>
            <a:endParaRPr lang="en-GB"/>
          </a:p>
          <a:p>
            <a:pPr marL="457200" lvl="0" indent="-342900" algn="l" rtl="0">
              <a:spcBef>
                <a:spcPts val="0"/>
              </a:spcBef>
              <a:spcAft>
                <a:spcPts val="0"/>
              </a:spcAft>
              <a:buSzPts val="1800"/>
              <a:buChar char="❏"/>
            </a:pPr>
            <a:r>
              <a:rPr lang="en-GB"/>
              <a:t>concurrent.futures library has been used for parallelising the code.</a:t>
            </a:r>
            <a:endParaRPr lang="en-GB"/>
          </a:p>
          <a:p>
            <a:pPr marL="457200" lvl="0" indent="-342900" algn="l" rtl="0">
              <a:spcBef>
                <a:spcPts val="0"/>
              </a:spcBef>
              <a:spcAft>
                <a:spcPts val="0"/>
              </a:spcAft>
              <a:buSzPts val="1800"/>
              <a:buChar char="❏"/>
            </a:pPr>
            <a:r>
              <a:rPr lang="en-GB"/>
              <a:t>Parallelising components:-</a:t>
            </a:r>
            <a:endParaRPr lang="en-GB"/>
          </a:p>
          <a:p>
            <a:pPr marL="914400" lvl="0" indent="-317500" algn="l" rtl="0">
              <a:spcBef>
                <a:spcPts val="0"/>
              </a:spcBef>
              <a:spcAft>
                <a:spcPts val="0"/>
              </a:spcAft>
              <a:buSzPts val="1400"/>
              <a:buChar char="❏"/>
            </a:pPr>
            <a:r>
              <a:rPr lang="en-GB" sz="1400"/>
              <a:t>General Population and Reserve population can be initialized and updated parallely.</a:t>
            </a:r>
            <a:endParaRPr sz="1400"/>
          </a:p>
          <a:p>
            <a:pPr marL="914400" lvl="0" indent="-317500" algn="l" rtl="0">
              <a:spcBef>
                <a:spcPts val="0"/>
              </a:spcBef>
              <a:spcAft>
                <a:spcPts val="0"/>
              </a:spcAft>
              <a:buSzPts val="1400"/>
              <a:buChar char="❏"/>
            </a:pPr>
            <a:r>
              <a:rPr lang="en-GB" sz="1400"/>
              <a:t>General Population fitness and Reserve population fitness can be initialised and updated parallely.</a:t>
            </a:r>
            <a:endParaRPr sz="1400"/>
          </a:p>
          <a:p>
            <a:pPr marL="457200" lvl="0" indent="-342900" algn="l" rtl="0">
              <a:spcBef>
                <a:spcPts val="0"/>
              </a:spcBef>
              <a:spcAft>
                <a:spcPts val="0"/>
              </a:spcAft>
              <a:buSzPts val="1800"/>
              <a:buChar char="❏"/>
            </a:pPr>
            <a:r>
              <a:rPr lang="en-GB"/>
              <a:t>Data Sharing:-</a:t>
            </a:r>
            <a:endParaRPr lang="en-GB"/>
          </a:p>
          <a:p>
            <a:pPr marL="914400" lvl="1" indent="-317500" algn="l" rtl="0">
              <a:spcBef>
                <a:spcPts val="0"/>
              </a:spcBef>
              <a:spcAft>
                <a:spcPts val="0"/>
              </a:spcAft>
              <a:buSzPts val="1400"/>
              <a:buChar char="❏"/>
            </a:pPr>
            <a:r>
              <a:rPr lang="en-US" altLang="en-GB"/>
              <a:t>Reserver f</a:t>
            </a:r>
            <a:r>
              <a:rPr lang="en-GB"/>
              <a:t>itness </a:t>
            </a:r>
            <a:r>
              <a:rPr lang="en-US" altLang="en-GB"/>
              <a:t>and normal fitness</a:t>
            </a:r>
            <a:endParaRPr lang="en-GB"/>
          </a:p>
          <a:p>
            <a:pPr marL="914400" lvl="1" indent="-317500" algn="l" rtl="0">
              <a:spcBef>
                <a:spcPts val="0"/>
              </a:spcBef>
              <a:spcAft>
                <a:spcPts val="0"/>
              </a:spcAft>
              <a:buSzPts val="1400"/>
              <a:buChar char="❏"/>
            </a:pPr>
            <a:r>
              <a:rPr lang="en-US" altLang="en-GB"/>
              <a:t>Reserve population and normal population</a:t>
            </a:r>
            <a:endParaRPr lang="en-GB"/>
          </a:p>
          <a:p>
            <a:pPr marL="0" lvl="0" indent="0" algn="l" rtl="0">
              <a:spcBef>
                <a:spcPts val="0"/>
              </a:spcBef>
              <a:spcAft>
                <a:spcPts val="0"/>
              </a:spcAft>
              <a:buNone/>
            </a:pPr>
            <a:r>
              <a:rPr lang="en-GB"/>
              <a:t>  </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a:t>
            </a:r>
            <a:endParaRPr lang="en-GB"/>
          </a:p>
        </p:txBody>
      </p:sp>
      <p:sp>
        <p:nvSpPr>
          <p:cNvPr id="105" name="Google Shape;105;p2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DPGA has better convergence to optimal solution than the Genetic Algorithm.</a:t>
            </a:r>
            <a:endParaRPr lang="en-GB"/>
          </a:p>
          <a:p>
            <a:pPr marL="457200" lvl="0" indent="-342900" algn="l" rtl="0">
              <a:spcBef>
                <a:spcPts val="0"/>
              </a:spcBef>
              <a:spcAft>
                <a:spcPts val="0"/>
              </a:spcAft>
              <a:buSzPts val="1800"/>
              <a:buChar char="●"/>
            </a:pPr>
            <a:r>
              <a:rPr lang="en-GB"/>
              <a:t>The parallel DPGA algorithm takes lesser time than the serial version and offers the same convergence.</a:t>
            </a:r>
            <a:endParaRPr lang="en-GB"/>
          </a:p>
          <a:p>
            <a:pPr marL="457200" lvl="0" indent="-342900" algn="l" rtl="0">
              <a:lnSpc>
                <a:spcPct val="115000"/>
              </a:lnSpc>
              <a:spcBef>
                <a:spcPts val="0"/>
              </a:spcBef>
              <a:spcAft>
                <a:spcPts val="0"/>
              </a:spcAft>
              <a:buSzPts val="1800"/>
              <a:buChar char="●"/>
            </a:pPr>
            <a:r>
              <a:rPr lang="en-GB"/>
              <a:t>Proposed Parallel Algorithm would give a solution of problem close to the optimal solution obtained as a result of sequential algorithm.</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US"/>
              <a:t>Outputs Screenshots:-</a:t>
            </a:r>
            <a:endParaRPr lang="en-US" altLang="en-US"/>
          </a:p>
        </p:txBody>
      </p:sp>
      <p:sp>
        <p:nvSpPr>
          <p:cNvPr id="3" name="Text Placeholder 2"/>
          <p:cNvSpPr/>
          <p:nvPr>
            <p:ph type="body" idx="1"/>
          </p:nvPr>
        </p:nvSpPr>
        <p:spPr/>
        <p:txBody>
          <a:bodyPr/>
          <a:p>
            <a:pPr marL="114300" indent="0">
              <a:buNone/>
            </a:pPr>
            <a:r>
              <a:rPr lang="en-US" altLang="en-US"/>
              <a:t>Output as given by DPGA		Output as given by Parallel DPGA</a:t>
            </a:r>
            <a:endParaRPr lang="en-US" altLang="en-US"/>
          </a:p>
        </p:txBody>
      </p:sp>
      <p:pic>
        <p:nvPicPr>
          <p:cNvPr id="5" name="Picture 4"/>
          <p:cNvPicPr>
            <a:picLocks noChangeAspect="1"/>
          </p:cNvPicPr>
          <p:nvPr/>
        </p:nvPicPr>
        <p:blipFill>
          <a:blip r:embed="rId1"/>
          <a:stretch>
            <a:fillRect/>
          </a:stretch>
        </p:blipFill>
        <p:spPr>
          <a:xfrm>
            <a:off x="416560" y="1601470"/>
            <a:ext cx="3362325" cy="2204085"/>
          </a:xfrm>
          <a:prstGeom prst="rect">
            <a:avLst/>
          </a:prstGeom>
        </p:spPr>
      </p:pic>
      <p:pic>
        <p:nvPicPr>
          <p:cNvPr id="6" name="Picture 5"/>
          <p:cNvPicPr>
            <a:picLocks noChangeAspect="1"/>
          </p:cNvPicPr>
          <p:nvPr/>
        </p:nvPicPr>
        <p:blipFill>
          <a:blip r:embed="rId2"/>
          <a:stretch>
            <a:fillRect/>
          </a:stretch>
        </p:blipFill>
        <p:spPr>
          <a:xfrm>
            <a:off x="4977130" y="1601470"/>
            <a:ext cx="3568700" cy="2204085"/>
          </a:xfrm>
          <a:prstGeom prst="rect">
            <a:avLst/>
          </a:prstGeom>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4897</Words>
  <Application>WPS Presentation</Application>
  <PresentationFormat/>
  <Paragraphs>123</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Alfa Slab One</vt:lpstr>
      <vt:lpstr>Gubbi</vt:lpstr>
      <vt:lpstr>Proxima Nova</vt:lpstr>
      <vt:lpstr>Average</vt:lpstr>
      <vt:lpstr>Times New Roman</vt:lpstr>
      <vt:lpstr>Courier New</vt:lpstr>
      <vt:lpstr>微软雅黑</vt:lpstr>
      <vt:lpstr>Arial Unicode MS</vt:lpstr>
      <vt:lpstr>Gameday</vt:lpstr>
      <vt:lpstr>Parallel Dual Population Genetic Algorithm for solving 0/1 Knapsack Problem</vt:lpstr>
      <vt:lpstr>Abstract:</vt:lpstr>
      <vt:lpstr>Motivation:</vt:lpstr>
      <vt:lpstr>Implementation Details:</vt:lpstr>
      <vt:lpstr>Implementation Strategy</vt:lpstr>
      <vt:lpstr>PowerPoint 演示文稿</vt:lpstr>
      <vt:lpstr>PowerPoint 演示文稿</vt:lpstr>
      <vt:lpstr>RESULTS</vt:lpstr>
      <vt:lpstr>Outputs Screenshots:-</vt:lpstr>
      <vt:lpstr>PowerPoint 演示文稿</vt:lpstr>
      <vt:lpstr>PowerPoint 演示文稿</vt:lpstr>
      <vt:lpstr>Graphs</vt:lpstr>
      <vt:lpstr>PowerPoint 演示文稿</vt:lpstr>
      <vt:lpstr>Team Load Distribution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Dual Population Genetic Algorithm for solving 0/1 Knapsack Problem</dc:title>
  <dc:creator/>
  <cp:lastModifiedBy>shashank</cp:lastModifiedBy>
  <cp:revision>4</cp:revision>
  <dcterms:created xsi:type="dcterms:W3CDTF">2019-11-06T07:44:17Z</dcterms:created>
  <dcterms:modified xsi:type="dcterms:W3CDTF">2019-11-06T07:44:17Z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