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65" r:id="rId13"/>
    <p:sldId id="266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CB80-B5CF-4699-9905-98336009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E63FC-9D98-4527-B9C2-92F8FEA6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5B12-2DE0-4538-8B8F-5E37AEFE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CCC0-D6AF-4313-A8CA-99EA2B55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148F-8BC9-4147-B71B-E0AF6F8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7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D5D3-1171-4B5C-9D4E-74DA71BF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DBE33-6CB6-4E2D-B374-E1656A2B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CA48-6BB1-4D63-ADAB-597034E2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295C-D463-403A-AE51-03821D5A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2AE6-C1F4-4BBD-8B75-8A941D4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DEFBD-C9C4-4954-912A-F33E7D65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D2CA-33AC-4312-9E76-AB23A6A8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A34-340F-4834-8ED7-F398DE05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A706-9AB5-40DA-A96E-4393E34B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FFD0-38B1-462A-A36B-D8D48F2B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5710-179B-46CF-AAC1-C337943D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8AC3-6A18-4605-809C-625F6F6F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274E-4C02-46AA-B6D2-DCECF8FC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64F0-EFA4-42C8-B328-C2A5E265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7AED-6E0E-4FDD-BDFD-F043BFF9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5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128-FCFC-4454-9020-C6146716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F301-5EEE-4E8D-8D60-DE695088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C85A-78A4-4E0A-A1F4-EE2A623C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D9F8-275B-4C20-97A6-9314727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6342-EB2C-40CC-8C72-485E2FA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40CC-B957-42D1-94E7-9D3809AD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AA8D-9B2C-44AC-9296-807BE8B7E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49C5-3DAB-4076-8465-1C36AB5A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6E7C9-DD48-450A-BEAC-E696A7F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54D3-41A2-4EE4-A94D-F8F1C4CB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093D-1B79-49A6-8708-0C73C9A5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199F-C7D5-4763-89CB-3F6C2D9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DF43-396E-419C-B556-7776D7D5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3CE2-7FAF-417B-8B6C-039C08A4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776A-9B62-4045-8007-F009DD9A8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C213-37A6-4BCD-95E3-FA6484BC2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E8700-4009-4023-B269-64AD84A4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E868-1848-448B-A028-B2EE322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4CFF3-364A-4A50-A470-35A7BBB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081-30C0-4E0D-B9A4-0EE4A2CF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64D28-7E14-45A8-A5AE-406A590F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E2B7-F02D-459A-A32F-517DF1FC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499F-7B0A-42C1-AFDE-62E332C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96D98-3023-4A81-92E5-AB92FEEB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B9802-5A75-4916-B44B-DE6E8F2B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72D6-9886-4558-A88C-80DCAE94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7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20C8-86E8-4D19-B585-D098657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8FA2-1D4A-496C-83E9-DC9B1C64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D12AE-7D74-403F-AC69-9AB69FB2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3D9C-6842-429A-9632-631BF6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06C4-7B3B-471A-8445-9E520C1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265C-C30A-473F-B2EA-BA3605F4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6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A34C-8D82-47B0-B18C-C93867F4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1231D-6D24-4886-B376-CC82BFBE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11CA-4B03-4B56-A103-0983D17E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5D5E-26BC-4695-93AC-8B775E70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59F47-5A82-4C93-9C89-2A148958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850C-16BF-49C7-AE01-D8BD24F8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CC4B-5145-4073-AA3F-F629CE94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5B15-683B-48B3-A04B-6604C277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23F8-633B-487E-BBDA-E1A90558C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B563-1BFE-4EFB-8D7D-1850D77E9E06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B8E8-FAEB-4626-913A-B9B5A3B6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A0A6-AD27-461C-81EC-6E4BF8334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3EAD-53A8-4946-A70C-2CB9F6A1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3944-80B8-4676-9FA2-2E8EED4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41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b="1" dirty="0">
                <a:latin typeface="Arial Rounded MT Bold" panose="020F0704030504030204" pitchFamily="34" charset="0"/>
              </a:rPr>
            </a:br>
            <a:br>
              <a:rPr lang="en-IN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r>
              <a:rPr lang="en-IN" sz="5400" b="1" dirty="0">
                <a:latin typeface="Arial Rounded MT Bold" panose="020F0704030504030204" pitchFamily="34" charset="0"/>
              </a:rPr>
              <a:t>Companies Bankruptcy Forecast</a:t>
            </a: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IN" b="1" dirty="0"/>
            </a:br>
            <a:br>
              <a:rPr lang="en-IN" sz="4900" b="1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F8128-1D02-41F0-9480-AD3FC8FF6522}"/>
              </a:ext>
            </a:extLst>
          </p:cNvPr>
          <p:cNvSpPr/>
          <p:nvPr/>
        </p:nvSpPr>
        <p:spPr>
          <a:xfrm>
            <a:off x="-434050" y="3894882"/>
            <a:ext cx="13060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Gropu-4</a:t>
            </a:r>
          </a:p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Ambika Saini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Prachi Tripathi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Shweta Pandey </a:t>
            </a:r>
            <a:endParaRPr lang="en-IN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F6D9D7-B825-4E8A-A14C-6566419F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11" y="1570982"/>
            <a:ext cx="2662178" cy="19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C4A3-687A-4953-A619-AA409F0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31" y="92598"/>
            <a:ext cx="10515600" cy="189824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b="1" dirty="0">
                <a:latin typeface="Arial Rounded MT Bold" panose="020F0704030504030204" pitchFamily="34" charset="0"/>
              </a:rPr>
              <a:t>K Nearest Neighbour's</a:t>
            </a:r>
            <a:br>
              <a:rPr lang="en-IN" b="1" dirty="0"/>
            </a:b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1B273F-3616-4C83-9582-A5EE60C2B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2" y="1469985"/>
            <a:ext cx="9155574" cy="5034987"/>
          </a:xfrm>
        </p:spPr>
      </p:pic>
    </p:spTree>
    <p:extLst>
      <p:ext uri="{BB962C8B-B14F-4D97-AF65-F5344CB8AC3E}">
        <p14:creationId xmlns:p14="http://schemas.microsoft.com/office/powerpoint/2010/main" val="328041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C4A3-687A-4953-A619-AA409F0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31" y="92598"/>
            <a:ext cx="10515600" cy="189824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b="1" dirty="0">
                <a:latin typeface="Arial Rounded MT Bold" panose="020F0704030504030204" pitchFamily="34" charset="0"/>
              </a:rPr>
              <a:t>AdaBoost </a:t>
            </a:r>
            <a:br>
              <a:rPr lang="en-IN" b="1" dirty="0"/>
            </a:b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21BCF7-29B0-4319-ADA2-34688D3F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8" y="1412112"/>
            <a:ext cx="9433368" cy="4861366"/>
          </a:xfrm>
        </p:spPr>
      </p:pic>
    </p:spTree>
    <p:extLst>
      <p:ext uri="{BB962C8B-B14F-4D97-AF65-F5344CB8AC3E}">
        <p14:creationId xmlns:p14="http://schemas.microsoft.com/office/powerpoint/2010/main" val="6342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6AB3-9DD2-40F0-B0DB-1BD845DB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7322"/>
            <a:ext cx="9144000" cy="18635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300" dirty="0">
                <a:latin typeface="Arial Rounded MT Bold" panose="020F0704030504030204" pitchFamily="34" charset="0"/>
              </a:rPr>
              <a:t>Model Comparison with Mean AUC Score</a:t>
            </a:r>
            <a:endParaRPr lang="en-IN" sz="53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BF002-31D3-4B21-952A-05E2F100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F762D-E865-469D-AB7D-1080F5CB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7" y="1736200"/>
            <a:ext cx="10440366" cy="48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8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50E4-93A6-4019-A736-BCFE78B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4" y="6309"/>
            <a:ext cx="1051560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Comparison Of ROC Curve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327E8-9390-4024-81BE-D6284F7D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65" y="1204551"/>
            <a:ext cx="9271321" cy="5301204"/>
          </a:xfrm>
        </p:spPr>
      </p:pic>
    </p:spTree>
    <p:extLst>
      <p:ext uri="{BB962C8B-B14F-4D97-AF65-F5344CB8AC3E}">
        <p14:creationId xmlns:p14="http://schemas.microsoft.com/office/powerpoint/2010/main" val="167671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380-E921-48C2-9017-3F8CBFDB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Identification of the best model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8125-F1DF-41A3-8FAD-128021AE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4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The accuracy of the test depends on how well the test separates the groups. Accuracy is measured by the area under the ROC curve. An area of 1 represents a perfect test; an area of .5 represents a worthless test. A rough guide for classifying the accuracy of a diagnostic test is the traditional academic point system: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Arial Rounded MT Bold" panose="020F0704030504030204" pitchFamily="34" charset="0"/>
              </a:rPr>
              <a:t>.90-1 = excellent (A)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Arial Rounded MT Bold" panose="020F0704030504030204" pitchFamily="34" charset="0"/>
              </a:rPr>
              <a:t>.80-.90 = good (B)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Arial Rounded MT Bold" panose="020F0704030504030204" pitchFamily="34" charset="0"/>
              </a:rPr>
              <a:t>.70-.80 = fair (C)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Arial Rounded MT Bold" panose="020F0704030504030204" pitchFamily="34" charset="0"/>
              </a:rPr>
              <a:t>.60-.70 = poor (D)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Arial Rounded MT Bold" panose="020F0704030504030204" pitchFamily="34" charset="0"/>
              </a:rPr>
              <a:t>.50-.60 = fail (F)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BBFFB-ED37-457B-9F8B-D56FED15E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3428999"/>
            <a:ext cx="4897120" cy="32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E1A6-0D1A-41CC-801D-4FE5FB9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95" y="365125"/>
            <a:ext cx="9493804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Identification of the 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A1A7-A6FE-45D2-B978-6B572C60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352427"/>
            <a:ext cx="10515600" cy="52352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We are selecting the best model for our dataset is :</a:t>
            </a: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Random Forest with the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Mean AUC Score - Random Forest: 0.84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1CA284-1B15-4375-A42B-511C1D9E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" y="132358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56A67-2075-422F-8336-808FCB4F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2CA6-6A1B-416F-A5FB-AE6567BB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516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8B7FA-20BA-4610-A7F5-47E51F5A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2030"/>
            <a:ext cx="9144000" cy="464144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Bankruptcy prediction has been a subject of interests for almost a century and it still ranks high among hottest topics in economics. The aim of predicting financial distress is to develop a predictive model that combines various econometric measures and allows to foresee a financial condition of a firm.</a:t>
            </a:r>
          </a:p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purpose of the bankruptcy prediction is to assess the financial condition of a company and its future perspectives within the context of long term operation on the market (Zieba, et al., 2016).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2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189-BC13-4CEF-A345-00612401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597" y="231493"/>
            <a:ext cx="12284597" cy="9144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Steps For Machine Learning Models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8FF6D-A0E8-421A-8148-4E1F9F45C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3" y="1611726"/>
            <a:ext cx="10532961" cy="4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2814-5CE5-42F1-BB6F-EB403E46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3" y="1396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Tools Used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D33050F-9412-46DD-948E-F720CE97F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15" y="1349464"/>
            <a:ext cx="7986533" cy="24384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AD56C7-D220-4C81-A77F-04A29E08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4007735"/>
            <a:ext cx="828747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2CA5-3B44-45A4-A8FC-FECA2D03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5"/>
            <a:ext cx="1051560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Steps Performed in the Data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4C94-BB61-4DC0-A6D5-8898EC62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08"/>
            <a:ext cx="10515600" cy="539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1 :  Importing the Required Libraries.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2 :  Reading the csv file.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3 :  Splitting my data into feature and target variable.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4 :  Analyzing the correlation missing values, outliers.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5 : Analysis data distribution, data Skewness.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6:   Data Imputation in the missing values.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7 :  Feature Scaling, Feature Selection,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8 :  Splitting the data into test and train.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9 :   Applying the models.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Step 10 : Analyzing the performance metrics.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05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AB43-3B93-4B9E-8291-21A88EA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228"/>
            <a:ext cx="1051560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Used Models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E311-907C-48BA-A9DC-60F8A7E7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482"/>
            <a:ext cx="10515600" cy="5104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5386B-ED80-46A7-B2DC-04FA0765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2018670"/>
            <a:ext cx="7917083" cy="45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8F37-4CFD-4F9C-B418-BAEFD27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Decision Tree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DD2A-4F1C-429F-A0F0-094916FA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33" y="1869639"/>
            <a:ext cx="5573456" cy="45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C4A3-687A-4953-A619-AA409F0A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b="1" dirty="0">
                <a:latin typeface="Arial Rounded MT Bold" panose="020F0704030504030204" pitchFamily="34" charset="0"/>
              </a:rPr>
              <a:t>Random Forest</a:t>
            </a:r>
            <a:br>
              <a:rPr lang="en-IN" b="1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218C0-16B9-42C7-B682-EBDC1D30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03" y="1343447"/>
            <a:ext cx="8744777" cy="4964755"/>
          </a:xfrm>
        </p:spPr>
      </p:pic>
    </p:spTree>
    <p:extLst>
      <p:ext uri="{BB962C8B-B14F-4D97-AF65-F5344CB8AC3E}">
        <p14:creationId xmlns:p14="http://schemas.microsoft.com/office/powerpoint/2010/main" val="121345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0654-6457-4694-8644-ACB8F2D88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58" y="358233"/>
            <a:ext cx="9144000" cy="636989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IN" sz="4400" dirty="0">
                <a:latin typeface="Arial Rounded MT Bold" panose="020F0704030504030204" pitchFamily="34" charset="0"/>
              </a:rPr>
              <a:t>Naive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231E9-3ABA-4AC8-9BD0-B0F647F5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" y="1400538"/>
            <a:ext cx="10428790" cy="4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418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Wingdings</vt:lpstr>
      <vt:lpstr>Office Theme</vt:lpstr>
      <vt:lpstr>                    Companies Bankruptcy Forecast                   </vt:lpstr>
      <vt:lpstr>Problem statement</vt:lpstr>
      <vt:lpstr>Steps For Machine Learning Models</vt:lpstr>
      <vt:lpstr>Tools Used</vt:lpstr>
      <vt:lpstr>Steps Performed in the Data :</vt:lpstr>
      <vt:lpstr>Used Models</vt:lpstr>
      <vt:lpstr>Decision Tree</vt:lpstr>
      <vt:lpstr>Random Forest </vt:lpstr>
      <vt:lpstr>Naive Bayes</vt:lpstr>
      <vt:lpstr>K Nearest Neighbour's </vt:lpstr>
      <vt:lpstr>AdaBoost  </vt:lpstr>
      <vt:lpstr>  Model Comparison with Mean AUC Score</vt:lpstr>
      <vt:lpstr>Comparison Of ROC Curve Analysis</vt:lpstr>
      <vt:lpstr>Identification of the best model</vt:lpstr>
      <vt:lpstr>Identification of the best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tripathi</dc:creator>
  <cp:lastModifiedBy>prachi tripathi</cp:lastModifiedBy>
  <cp:revision>22</cp:revision>
  <dcterms:created xsi:type="dcterms:W3CDTF">2020-04-14T09:17:43Z</dcterms:created>
  <dcterms:modified xsi:type="dcterms:W3CDTF">2020-04-14T17:58:48Z</dcterms:modified>
</cp:coreProperties>
</file>