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44e91016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44e91016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744e91016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744e91016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43a0672c0_4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43a0672c0_4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44e9101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44e9101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45df845b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745df845b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44e91016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44e91016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45df845b9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45df845b9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43a0672c0_4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43a0672c0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43a0672c0_4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43a0672c0_4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43a0672c0_4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43a0672c0_4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0" y="3210250"/>
            <a:ext cx="8520600" cy="8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Northwind Traders Analysis</a:t>
            </a:r>
            <a:endParaRPr sz="33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3975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00">
                <a:solidFill>
                  <a:schemeClr val="dk2"/>
                </a:solidFill>
              </a:rPr>
              <a:t>Team D: </a:t>
            </a:r>
            <a:r>
              <a:rPr lang="en" sz="2000">
                <a:solidFill>
                  <a:schemeClr val="dk2"/>
                </a:solidFill>
              </a:rPr>
              <a:t>Makenzie Howard, Vidhi Arun Sharma, Willie Watts, Alissa Yang</a:t>
            </a:r>
            <a:endParaRPr sz="2000"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275" y="822200"/>
            <a:ext cx="3671449" cy="213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8633350" y="4713975"/>
            <a:ext cx="4620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title"/>
          </p:nvPr>
        </p:nvSpPr>
        <p:spPr>
          <a:xfrm>
            <a:off x="-1843925" y="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Takeaways</a:t>
            </a:r>
            <a:endParaRPr/>
          </a:p>
        </p:txBody>
      </p:sp>
      <p:sp>
        <p:nvSpPr>
          <p:cNvPr id="171" name="Google Shape;171;p22"/>
          <p:cNvSpPr txBox="1"/>
          <p:nvPr>
            <p:ph idx="1" type="body"/>
          </p:nvPr>
        </p:nvSpPr>
        <p:spPr>
          <a:xfrm>
            <a:off x="196875" y="1477950"/>
            <a:ext cx="4306800" cy="32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971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●"/>
            </a:pPr>
            <a:r>
              <a:rPr b="1"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Employee Sales Performance:</a:t>
            </a:r>
            <a:endParaRPr b="1"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Replicate top performer tactics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Incentive performance gains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●"/>
            </a:pPr>
            <a:r>
              <a:rPr b="1"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Monthly Sales Trends:</a:t>
            </a:r>
            <a:endParaRPr b="1"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Front-load marketing before peak months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Inventory planning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Smoothing post-peak slumps</a:t>
            </a:r>
            <a:endParaRPr sz="9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8429325" y="4703250"/>
            <a:ext cx="5907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2"/>
          <p:cNvSpPr txBox="1"/>
          <p:nvPr>
            <p:ph idx="2" type="body"/>
          </p:nvPr>
        </p:nvSpPr>
        <p:spPr>
          <a:xfrm>
            <a:off x="4643625" y="1477950"/>
            <a:ext cx="43764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971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●"/>
            </a:pPr>
            <a:r>
              <a:rPr b="1"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Product Profitability</a:t>
            </a:r>
            <a:endParaRPr b="1"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Prioritize high-margin items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Refine pricing strategy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Seasonal product focus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●"/>
            </a:pPr>
            <a:r>
              <a:rPr b="1"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Customer Purchase Behavior</a:t>
            </a:r>
            <a:endParaRPr b="1"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Segmented engagement strategies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9713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92"/>
              <a:buFont typeface="Raleway"/>
              <a:buChar char="○"/>
            </a:pPr>
            <a:r>
              <a:rPr lang="en" sz="1592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Monitor segments regularly</a:t>
            </a:r>
            <a:endParaRPr sz="1592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" sz="1991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9450" y="67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Conclusion/Q+A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796875" y="1516075"/>
            <a:ext cx="7688700" cy="3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96386"/>
              <a:buFont typeface="Arial"/>
              <a:buChar char="●"/>
            </a:pPr>
            <a:r>
              <a:rPr lang="en" sz="16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Seasonal peaks are predictable and can be leveraged for proactive planning.</a:t>
            </a:r>
            <a:br>
              <a:rPr lang="en" sz="16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386"/>
              <a:buFont typeface="Arial"/>
              <a:buChar char="●"/>
            </a:pPr>
            <a:r>
              <a:rPr lang="en" sz="16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Profitability relies on both sales volume and product margin.</a:t>
            </a:r>
            <a:br>
              <a:rPr lang="en" sz="16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386"/>
              <a:buFont typeface="Arial"/>
              <a:buChar char="●"/>
            </a:pPr>
            <a:r>
              <a:rPr lang="en" sz="16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segmentation allows precise, high-impact marketing.</a:t>
            </a:r>
            <a:br>
              <a:rPr lang="en" sz="16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96386"/>
              <a:buFont typeface="Raleway"/>
              <a:buChar char="●"/>
            </a:pPr>
            <a:r>
              <a:rPr lang="en" sz="1608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alignment of operations with demand patterns supports sustainable growth.</a:t>
            </a:r>
            <a:b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Thank you! 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0" name="Google Shape;180;p23"/>
          <p:cNvSpPr txBox="1"/>
          <p:nvPr/>
        </p:nvSpPr>
        <p:spPr>
          <a:xfrm>
            <a:off x="8443975" y="4703250"/>
            <a:ext cx="5469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727650" y="12980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793500" y="25"/>
            <a:ext cx="755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Northwind Traders Analysis</a:t>
            </a:r>
            <a:endParaRPr sz="2400"/>
          </a:p>
        </p:txBody>
      </p:sp>
      <p:sp>
        <p:nvSpPr>
          <p:cNvPr id="96" name="Google Shape;96;p14"/>
          <p:cNvSpPr txBox="1"/>
          <p:nvPr>
            <p:ph type="title"/>
          </p:nvPr>
        </p:nvSpPr>
        <p:spPr>
          <a:xfrm>
            <a:off x="727650" y="2304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Scope</a:t>
            </a:r>
            <a:endParaRPr/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727650" y="3310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Strategic Impact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95725" y="649038"/>
            <a:ext cx="755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2400"/>
          </a:p>
        </p:txBody>
      </p:sp>
      <p:sp>
        <p:nvSpPr>
          <p:cNvPr id="99" name="Google Shape;99;p14"/>
          <p:cNvSpPr txBox="1"/>
          <p:nvPr/>
        </p:nvSpPr>
        <p:spPr>
          <a:xfrm>
            <a:off x="727650" y="1762325"/>
            <a:ext cx="768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Extract meaningful insights from the Northwind database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Support strategic business decision-making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620025" y="2708200"/>
            <a:ext cx="6862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Employee Performance			Monthly Sales Trends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Product Sales Rankings	Customer Purchase Behavior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727650" y="3709425"/>
            <a:ext cx="7688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Identify opportunities to improve profit margins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Optimize resource allocation</a:t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Enhance sales strategy with data-driven insights</a:t>
            </a:r>
            <a:br>
              <a:rPr lang="en" sz="18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</a:br>
            <a:endParaRPr sz="11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543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Performance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192550" y="1441200"/>
            <a:ext cx="4231500" cy="3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Sales distribution is relatively close — no extreme underperformance.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Top 2 performers are nearly tied, suggesting similar effectiveness or territory potential.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 bottom performers are not drastically behind, but small differences add up in total revenue.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 advantage or disadvantage in territory/clients/products, so slight underperformance is most likely attributed to differing sales tactics</a:t>
            </a:r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7450" y="625125"/>
            <a:ext cx="3404075" cy="2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9825" y="2850875"/>
            <a:ext cx="4614179" cy="22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/>
        </p:nvSpPr>
        <p:spPr>
          <a:xfrm>
            <a:off x="8525975" y="4713975"/>
            <a:ext cx="515700" cy="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MH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0" y="539575"/>
            <a:ext cx="8873100" cy="36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042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Findings</a:t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43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Seasonal peaks in </a:t>
            </a: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March, May, July, October, </a:t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November, December</a:t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43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MoM growth during peaks often </a:t>
            </a: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21%–48%</a:t>
            </a:r>
            <a:b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Sharp post-peak declines of </a:t>
            </a: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21%–31%</a:t>
            </a:r>
            <a:b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Recommendations</a:t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Plan inventory and staffing ahead of peak months</a:t>
            </a:r>
            <a:b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Launch marketing and promotions 4–6 weeks 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             before peaks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Use slower months for clearance sales and cross-sell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campaigns.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>
              <a:solidFill>
                <a:schemeClr val="dk2"/>
              </a:solidFill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9675" y="1094325"/>
            <a:ext cx="5334323" cy="2681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8728525" y="4823775"/>
            <a:ext cx="6261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/>
          <p:cNvSpPr txBox="1"/>
          <p:nvPr>
            <p:ph type="title"/>
          </p:nvPr>
        </p:nvSpPr>
        <p:spPr>
          <a:xfrm>
            <a:off x="215125" y="0"/>
            <a:ext cx="6670200" cy="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40"/>
              <a:t>Monthly Sales Trend Analysis (SQL + Python)</a:t>
            </a:r>
            <a:endParaRPr sz="204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type="title"/>
          </p:nvPr>
        </p:nvSpPr>
        <p:spPr>
          <a:xfrm>
            <a:off x="390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Sales Analysis</a:t>
            </a:r>
            <a:endParaRPr/>
          </a:p>
        </p:txBody>
      </p:sp>
      <p:sp>
        <p:nvSpPr>
          <p:cNvPr id="124" name="Google Shape;124;p17"/>
          <p:cNvSpPr txBox="1"/>
          <p:nvPr>
            <p:ph idx="1" type="body"/>
          </p:nvPr>
        </p:nvSpPr>
        <p:spPr>
          <a:xfrm>
            <a:off x="729450" y="1461225"/>
            <a:ext cx="4397400" cy="35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Objective: Identify top-selling products in each category.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Method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Calculated Total Sales per product, ranked products using RANK() in SQL.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Grouped by category and ranked with RANK() to find Top 3 products in each category.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2"/>
                </a:solidFill>
              </a:rPr>
              <a:t>Insights</a:t>
            </a:r>
            <a:endParaRPr b="1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High-priced products often lead in revenue despite lower unit sales (Premium beverages &amp; condiments)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>
                <a:solidFill>
                  <a:schemeClr val="dk2"/>
                </a:solidFill>
              </a:rPr>
              <a:t>Pricing strategy is as critical as volume for profitability.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25" name="Google Shape;1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1800" y="314575"/>
            <a:ext cx="3417626" cy="4677051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7"/>
          <p:cNvSpPr txBox="1"/>
          <p:nvPr/>
        </p:nvSpPr>
        <p:spPr>
          <a:xfrm>
            <a:off x="8785075" y="4862950"/>
            <a:ext cx="4350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311700" y="45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00"/>
              <a:t>Product Sales Ranking by Category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00"/>
              <a:t>                                                                          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18"/>
          <p:cNvSpPr txBox="1"/>
          <p:nvPr>
            <p:ph idx="1" type="body"/>
          </p:nvPr>
        </p:nvSpPr>
        <p:spPr>
          <a:xfrm>
            <a:off x="0" y="859500"/>
            <a:ext cx="8520600" cy="3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Key Findings</a:t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High-priced items dominate 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revenue despite lower unit sales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This pattern appears in most 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Categories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Char char="●"/>
            </a:pP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Highlights importance of </a:t>
            </a:r>
            <a:r>
              <a:rPr b="1"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margin</a:t>
            </a: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endParaRPr sz="11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not just volume</a:t>
            </a:r>
            <a:b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Recommendations</a:t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Prioritise high-margin items in 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promotions and marketing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Ensure adequate stock of these 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products during peak months</a:t>
            </a:r>
            <a:b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</a:b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4801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43"/>
              <a:buFont typeface="Raleway"/>
              <a:buChar char="●"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Bundle premium products to boost 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42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total order value</a:t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42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09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1975" y="859500"/>
            <a:ext cx="6294252" cy="36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8668800" y="4758600"/>
            <a:ext cx="47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>
            <p:ph type="title"/>
          </p:nvPr>
        </p:nvSpPr>
        <p:spPr>
          <a:xfrm>
            <a:off x="727650" y="55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 customers with the highest average order value</a:t>
            </a:r>
            <a:endParaRPr sz="1600"/>
          </a:p>
        </p:txBody>
      </p:sp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729450" y="1327200"/>
            <a:ext cx="76887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58500" y="0"/>
            <a:ext cx="903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aleway"/>
                <a:ea typeface="Raleway"/>
                <a:cs typeface="Raleway"/>
                <a:sym typeface="Raleway"/>
              </a:rPr>
              <a:t>Customer Purchase Behavior Analysis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727650" y="4479875"/>
            <a:ext cx="7688700" cy="5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FISSA leads in Average Order Value (AOV) but is absent from top-ten rankings for total revenue and order count</a:t>
            </a:r>
            <a:endParaRPr sz="1750"/>
          </a:p>
        </p:txBody>
      </p:sp>
      <p:pic>
        <p:nvPicPr>
          <p:cNvPr id="143" name="Google Shape;14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13" y="1327200"/>
            <a:ext cx="7750375" cy="31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 txBox="1"/>
          <p:nvPr/>
        </p:nvSpPr>
        <p:spPr>
          <a:xfrm>
            <a:off x="8448975" y="4758600"/>
            <a:ext cx="59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WW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727650" y="55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b="0"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 the customers with Ranks 2, 3, 5, 8, 12, 15, and 17</a:t>
            </a:r>
            <a:endParaRPr sz="1600"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729450" y="1327200"/>
            <a:ext cx="76887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58500" y="0"/>
            <a:ext cx="903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Raleway"/>
                <a:ea typeface="Raleway"/>
                <a:cs typeface="Raleway"/>
                <a:sym typeface="Raleway"/>
              </a:rPr>
              <a:t>Customer Purchase Behavior Analysis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519600" y="4047725"/>
            <a:ext cx="8104800" cy="10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of these customers have higher revenue and more total orders than the AOV leader, with one exception - La corne d’abondance (same total order count)</a:t>
            </a:r>
            <a:endParaRPr sz="1750"/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27200"/>
            <a:ext cx="7688699" cy="259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0"/>
          <p:cNvSpPr txBox="1"/>
          <p:nvPr/>
        </p:nvSpPr>
        <p:spPr>
          <a:xfrm>
            <a:off x="8493900" y="4669025"/>
            <a:ext cx="59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WW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727650" y="554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Identify Top 10 customers by revenue and order count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729450" y="1327200"/>
            <a:ext cx="7688700" cy="25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58500" y="0"/>
            <a:ext cx="9030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Customer Purchase Behavior Analysis</a:t>
            </a:r>
            <a:endParaRPr sz="2400"/>
          </a:p>
        </p:txBody>
      </p:sp>
      <p:sp>
        <p:nvSpPr>
          <p:cNvPr id="162" name="Google Shape;162;p21"/>
          <p:cNvSpPr txBox="1"/>
          <p:nvPr>
            <p:ph type="title"/>
          </p:nvPr>
        </p:nvSpPr>
        <p:spPr>
          <a:xfrm>
            <a:off x="0" y="4272375"/>
            <a:ext cx="9144000" cy="8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</a:t>
            </a:r>
            <a:r>
              <a:rPr b="0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B’s Beverages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ranks #1 in both total revenue and order count but not  in Top 10 for AOV</a:t>
            </a:r>
            <a:endParaRPr b="0"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2 </a:t>
            </a: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distinct</a:t>
            </a: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value segments identified - high average order value customers</a:t>
            </a:r>
            <a:endParaRPr b="0"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</a:t>
            </a:r>
            <a:r>
              <a:rPr b="0"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distinct value segments identified - high revenue/high volume customers</a:t>
            </a:r>
            <a:endParaRPr b="0"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				   	</a:t>
            </a:r>
            <a:endParaRPr b="0"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00" y="1327201"/>
            <a:ext cx="4513501" cy="294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300" y="1327200"/>
            <a:ext cx="4436800" cy="2945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1"/>
          <p:cNvSpPr txBox="1"/>
          <p:nvPr/>
        </p:nvSpPr>
        <p:spPr>
          <a:xfrm>
            <a:off x="8548800" y="4758675"/>
            <a:ext cx="59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WW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