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 roundtripDataSignature="AMtx7mjfeehKp8w/UkL4fuQhcNM+pxYUP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1440ED-FFB0-47DD-878C-87E6B05A6D31}">
  <a:tblStyle styleId="{5D1440ED-FFB0-47DD-878C-87E6B05A6D31}"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1474"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viewProps" Target="viewProps.xml"/><Relationship Id="rId4" Type="http://schemas.openxmlformats.org/officeDocument/2006/relationships/slide" Target="slides/slide3.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5" name="Google Shape;95;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 name="Google Shape;11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2" name="Google Shape;112;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cef1d91c6d_0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cef1d91c6d_0_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gcef1d91c6d_0_1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8"/>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8"/>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7"/>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8"/>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0"/>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0"/>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1"/>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2"/>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2"/>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2"/>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2"/>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5"/>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15"/>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6"/>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1"/>
          <p:cNvPicPr preferRelativeResize="0"/>
          <p:nvPr/>
        </p:nvPicPr>
        <p:blipFill rotWithShape="1">
          <a:blip r:embed="rId3">
            <a:alphaModFix/>
          </a:blip>
          <a:srcRect/>
          <a:stretch/>
        </p:blipFill>
        <p:spPr>
          <a:xfrm>
            <a:off x="3124200" y="0"/>
            <a:ext cx="2819400" cy="1828800"/>
          </a:xfrm>
          <a:prstGeom prst="rect">
            <a:avLst/>
          </a:prstGeom>
          <a:noFill/>
          <a:ln>
            <a:noFill/>
          </a:ln>
        </p:spPr>
      </p:pic>
      <p:sp>
        <p:nvSpPr>
          <p:cNvPr id="90" name="Google Shape;90;p1"/>
          <p:cNvSpPr txBox="1"/>
          <p:nvPr/>
        </p:nvSpPr>
        <p:spPr>
          <a:xfrm>
            <a:off x="762000" y="3886200"/>
            <a:ext cx="7772400" cy="457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000"/>
              <a:buFont typeface="Calibri"/>
              <a:buNone/>
            </a:pPr>
            <a:endParaRPr sz="2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000"/>
              <a:buFont typeface="Calibri"/>
              <a:buNone/>
            </a:pPr>
            <a:endParaRPr sz="2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000"/>
              <a:buFont typeface="Calibri"/>
              <a:buNone/>
            </a:pPr>
            <a:endParaRPr sz="2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000"/>
              <a:buFont typeface="Calibri"/>
              <a:buNone/>
            </a:pPr>
            <a:endParaRPr sz="2000" b="1" i="0" u="none" strike="noStrike" cap="none"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2000" b="1" dirty="0">
                <a:solidFill>
                  <a:schemeClr val="dk1"/>
                </a:solidFill>
                <a:latin typeface="Calibri"/>
                <a:ea typeface="Calibri"/>
                <a:cs typeface="Calibri"/>
                <a:sym typeface="Calibri"/>
              </a:rPr>
              <a:t>SCHOOL MANAGEMENT SYSTEM</a:t>
            </a:r>
            <a:endParaRPr sz="2000" b="0" i="0" u="none"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2000"/>
              <a:buFont typeface="Times New Roman"/>
              <a:buNone/>
            </a:pPr>
            <a:r>
              <a:rPr lang="en-US" sz="2000" b="1" i="0" u="none" strike="noStrike" cap="none" dirty="0">
                <a:solidFill>
                  <a:schemeClr val="dk1"/>
                </a:solidFill>
                <a:latin typeface="Times New Roman"/>
                <a:ea typeface="Times New Roman"/>
                <a:cs typeface="Times New Roman"/>
                <a:sym typeface="Times New Roman"/>
              </a:rPr>
              <a:t> </a:t>
            </a:r>
            <a:endParaRPr dirty="0"/>
          </a:p>
          <a:p>
            <a:pPr marL="0" marR="0" lvl="0" indent="0" algn="ctr" rtl="0">
              <a:lnSpc>
                <a:spcPct val="100000"/>
              </a:lnSpc>
              <a:spcBef>
                <a:spcPts val="0"/>
              </a:spcBef>
              <a:spcAft>
                <a:spcPts val="0"/>
              </a:spcAft>
              <a:buClr>
                <a:schemeClr val="dk1"/>
              </a:buClr>
              <a:buSzPts val="2000"/>
              <a:buFont typeface="Calibri"/>
              <a:buNone/>
            </a:pPr>
            <a:endParaRPr sz="2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000"/>
              <a:buFont typeface="Times New Roman"/>
              <a:buNone/>
            </a:pPr>
            <a:r>
              <a:rPr lang="en-US" sz="2000" b="1" i="0" u="none" strike="noStrike" cap="none" dirty="0">
                <a:solidFill>
                  <a:schemeClr val="dk1"/>
                </a:solidFill>
                <a:latin typeface="Times New Roman"/>
                <a:ea typeface="Times New Roman"/>
                <a:cs typeface="Times New Roman"/>
                <a:sym typeface="Times New Roman"/>
              </a:rPr>
              <a:t>Date: 0</a:t>
            </a:r>
            <a:r>
              <a:rPr lang="en-US" sz="2000" b="1" dirty="0">
                <a:solidFill>
                  <a:schemeClr val="dk1"/>
                </a:solidFill>
                <a:latin typeface="Times New Roman"/>
                <a:ea typeface="Times New Roman"/>
                <a:cs typeface="Times New Roman"/>
                <a:sym typeface="Times New Roman"/>
              </a:rPr>
              <a:t>8</a:t>
            </a:r>
            <a:r>
              <a:rPr lang="en-US" sz="2000" b="1" i="0" u="none" strike="noStrike" cap="none" dirty="0">
                <a:solidFill>
                  <a:schemeClr val="dk1"/>
                </a:solidFill>
                <a:latin typeface="Times New Roman"/>
                <a:ea typeface="Times New Roman"/>
                <a:cs typeface="Times New Roman"/>
                <a:sym typeface="Times New Roman"/>
              </a:rPr>
              <a:t> April 2021</a:t>
            </a:r>
            <a:endParaRPr sz="2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000"/>
              <a:buFont typeface="Calibri"/>
              <a:buNone/>
            </a:pPr>
            <a:endParaRPr sz="2000" b="1"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b="1" i="0" u="none" strike="noStrike" cap="none" dirty="0">
                <a:solidFill>
                  <a:schemeClr val="dk1"/>
                </a:solidFill>
                <a:latin typeface="Times New Roman"/>
                <a:ea typeface="Times New Roman"/>
                <a:cs typeface="Times New Roman"/>
                <a:sym typeface="Times New Roman"/>
              </a:rPr>
              <a:t>    </a:t>
            </a:r>
            <a:r>
              <a:rPr lang="en-US" sz="2000" b="1" dirty="0" err="1">
                <a:solidFill>
                  <a:schemeClr val="dk1"/>
                </a:solidFill>
                <a:latin typeface="Calibri"/>
                <a:ea typeface="Calibri"/>
                <a:cs typeface="Calibri"/>
                <a:sym typeface="Calibri"/>
              </a:rPr>
              <a:t>K.Siri</a:t>
            </a:r>
            <a:r>
              <a:rPr lang="en-US" sz="2000" b="1" dirty="0">
                <a:solidFill>
                  <a:schemeClr val="dk1"/>
                </a:solidFill>
                <a:latin typeface="Calibri"/>
                <a:ea typeface="Calibri"/>
                <a:cs typeface="Calibri"/>
                <a:sym typeface="Calibri"/>
              </a:rPr>
              <a:t> Satwika</a:t>
            </a:r>
            <a:r>
              <a:rPr lang="en-US" sz="2000" b="1" i="0" u="none" strike="noStrike" cap="none" dirty="0">
                <a:solidFill>
                  <a:schemeClr val="dk1"/>
                </a:solidFill>
                <a:latin typeface="Calibri"/>
                <a:ea typeface="Calibri"/>
                <a:cs typeface="Calibri"/>
                <a:sym typeface="Calibri"/>
              </a:rPr>
              <a:t> : 1</a:t>
            </a:r>
            <a:r>
              <a:rPr lang="en-US" sz="2000" b="1" dirty="0">
                <a:solidFill>
                  <a:schemeClr val="dk1"/>
                </a:solidFill>
                <a:latin typeface="Calibri"/>
                <a:ea typeface="Calibri"/>
                <a:cs typeface="Calibri"/>
                <a:sym typeface="Calibri"/>
              </a:rPr>
              <a:t>7</a:t>
            </a:r>
            <a:r>
              <a:rPr lang="en-US" sz="2000" b="1" i="0" u="none" strike="noStrike" cap="none" dirty="0">
                <a:solidFill>
                  <a:schemeClr val="dk1"/>
                </a:solidFill>
                <a:latin typeface="Calibri"/>
                <a:ea typeface="Calibri"/>
                <a:cs typeface="Calibri"/>
                <a:sym typeface="Calibri"/>
              </a:rPr>
              <a:t>WH1A05</a:t>
            </a:r>
            <a:r>
              <a:rPr lang="en-US" sz="2000" b="1" dirty="0">
                <a:solidFill>
                  <a:schemeClr val="dk1"/>
                </a:solidFill>
                <a:latin typeface="Calibri"/>
                <a:ea typeface="Calibri"/>
                <a:cs typeface="Calibri"/>
                <a:sym typeface="Calibri"/>
              </a:rPr>
              <a:t>B3</a:t>
            </a: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dirty="0">
                <a:solidFill>
                  <a:schemeClr val="dk1"/>
                </a:solidFill>
                <a:latin typeface="Calibri"/>
                <a:ea typeface="Calibri"/>
                <a:cs typeface="Calibri"/>
                <a:sym typeface="Calibri"/>
              </a:rPr>
              <a:t>    </a:t>
            </a:r>
            <a:r>
              <a:rPr lang="en-US" sz="2000" b="1" dirty="0" err="1">
                <a:solidFill>
                  <a:schemeClr val="dk1"/>
                </a:solidFill>
                <a:latin typeface="Calibri"/>
                <a:ea typeface="Calibri"/>
                <a:cs typeface="Calibri"/>
                <a:sym typeface="Calibri"/>
              </a:rPr>
              <a:t>K.Sri</a:t>
            </a:r>
            <a:r>
              <a:rPr lang="en-US" sz="2000" b="1" dirty="0">
                <a:solidFill>
                  <a:schemeClr val="dk1"/>
                </a:solidFill>
                <a:latin typeface="Calibri"/>
                <a:ea typeface="Calibri"/>
                <a:cs typeface="Calibri"/>
                <a:sym typeface="Calibri"/>
              </a:rPr>
              <a:t> Nitya       : 17WH1A0578</a:t>
            </a: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dirty="0">
                <a:solidFill>
                  <a:schemeClr val="dk1"/>
                </a:solidFill>
                <a:latin typeface="Calibri"/>
                <a:ea typeface="Calibri"/>
                <a:cs typeface="Calibri"/>
                <a:sym typeface="Calibri"/>
              </a:rPr>
              <a:t>    </a:t>
            </a:r>
            <a:r>
              <a:rPr lang="en-US" sz="2000" b="1" dirty="0" err="1">
                <a:solidFill>
                  <a:schemeClr val="dk1"/>
                </a:solidFill>
                <a:latin typeface="Calibri"/>
                <a:ea typeface="Calibri"/>
                <a:cs typeface="Calibri"/>
                <a:sym typeface="Calibri"/>
              </a:rPr>
              <a:t>S.Saharsha</a:t>
            </a:r>
            <a:r>
              <a:rPr lang="en-US" sz="2000" b="1" dirty="0">
                <a:solidFill>
                  <a:schemeClr val="dk1"/>
                </a:solidFill>
                <a:latin typeface="Calibri"/>
                <a:ea typeface="Calibri"/>
                <a:cs typeface="Calibri"/>
                <a:sym typeface="Calibri"/>
              </a:rPr>
              <a:t>      : 17WH1A0572</a:t>
            </a:r>
            <a:endParaRPr dirty="0"/>
          </a:p>
          <a:p>
            <a:pPr marL="0" marR="0" lvl="0" indent="0" algn="ctr" rtl="0">
              <a:spcBef>
                <a:spcPts val="0"/>
              </a:spcBef>
              <a:spcAft>
                <a:spcPts val="0"/>
              </a:spcAft>
              <a:buNone/>
            </a:pPr>
            <a:endParaRPr sz="20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b="1" dirty="0">
                <a:solidFill>
                  <a:schemeClr val="dk1"/>
                </a:solidFill>
                <a:latin typeface="Times New Roman"/>
                <a:ea typeface="Times New Roman"/>
                <a:cs typeface="Times New Roman"/>
                <a:sym typeface="Times New Roman"/>
              </a:rPr>
              <a:t>		    						      	            Internal Guide: </a:t>
            </a:r>
            <a:r>
              <a:rPr lang="en-US" sz="2000" b="1" dirty="0" err="1">
                <a:solidFill>
                  <a:schemeClr val="dk1"/>
                </a:solidFill>
                <a:latin typeface="Times New Roman"/>
                <a:ea typeface="Times New Roman"/>
                <a:cs typeface="Times New Roman"/>
                <a:sym typeface="Times New Roman"/>
              </a:rPr>
              <a:t>Ms.Suparna</a:t>
            </a:r>
            <a:r>
              <a:rPr lang="en-US" sz="2000" b="1" dirty="0">
                <a:solidFill>
                  <a:schemeClr val="dk1"/>
                </a:solidFill>
                <a:latin typeface="Times New Roman"/>
                <a:ea typeface="Times New Roman"/>
                <a:cs typeface="Times New Roman"/>
                <a:sym typeface="Times New Roman"/>
              </a:rPr>
              <a:t> Das </a:t>
            </a:r>
          </a:p>
          <a:p>
            <a:pPr marL="0" marR="0" lvl="0" indent="0" algn="l" rtl="0">
              <a:spcBef>
                <a:spcPts val="0"/>
              </a:spcBef>
              <a:spcAft>
                <a:spcPts val="0"/>
              </a:spcAft>
              <a:buNone/>
            </a:pPr>
            <a:r>
              <a:rPr lang="en-US" sz="2000" b="1" dirty="0">
                <a:solidFill>
                  <a:schemeClr val="dk1"/>
                </a:solidFill>
                <a:latin typeface="Times New Roman"/>
                <a:ea typeface="Times New Roman"/>
                <a:cs typeface="Times New Roman"/>
                <a:sym typeface="Times New Roman"/>
              </a:rPr>
              <a:t>                          Designation: Assistant Professor</a:t>
            </a:r>
            <a:endParaRPr dirty="0"/>
          </a:p>
          <a:p>
            <a:pPr marL="0" marR="0" lvl="0" indent="0" algn="l" rtl="0">
              <a:spcBef>
                <a:spcPts val="0"/>
              </a:spcBef>
              <a:spcAft>
                <a:spcPts val="0"/>
              </a:spcAft>
              <a:buNone/>
            </a:pPr>
            <a:endParaRPr sz="2000" b="1" i="0" u="none" strike="noStrike" cap="none" dirty="0">
              <a:solidFill>
                <a:schemeClr val="dk1"/>
              </a:solidFill>
              <a:latin typeface="Times New Roman"/>
              <a:ea typeface="Times New Roman"/>
              <a:cs typeface="Times New Roman"/>
              <a:sym typeface="Times New Roman"/>
            </a:endParaRPr>
          </a:p>
        </p:txBody>
      </p:sp>
      <p:sp>
        <p:nvSpPr>
          <p:cNvPr id="91" name="Google Shape;91;p1"/>
          <p:cNvSpPr txBox="1"/>
          <p:nvPr/>
        </p:nvSpPr>
        <p:spPr>
          <a:xfrm>
            <a:off x="762000" y="1371600"/>
            <a:ext cx="7772400" cy="1371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Times New Roman"/>
              <a:buNone/>
            </a:pPr>
            <a:br>
              <a:rPr lang="en-US" sz="2000" b="0" i="0" u="none" strike="noStrike" cap="none">
                <a:solidFill>
                  <a:schemeClr val="dk1"/>
                </a:solidFill>
                <a:latin typeface="Times New Roman"/>
                <a:ea typeface="Times New Roman"/>
                <a:cs typeface="Times New Roman"/>
                <a:sym typeface="Times New Roman"/>
              </a:rPr>
            </a:br>
            <a:r>
              <a:rPr lang="en-US" sz="2000" b="1" i="0" u="none" strike="noStrike" cap="none">
                <a:solidFill>
                  <a:schemeClr val="dk1"/>
                </a:solidFill>
                <a:latin typeface="Times New Roman"/>
                <a:ea typeface="Times New Roman"/>
                <a:cs typeface="Times New Roman"/>
                <a:sym typeface="Times New Roman"/>
              </a:rPr>
              <a:t>BVRIT HYDERABAD</a:t>
            </a:r>
            <a:br>
              <a:rPr lang="en-US" sz="2000" b="0" i="0" u="none" strike="noStrike" cap="none">
                <a:solidFill>
                  <a:schemeClr val="dk1"/>
                </a:solidFill>
                <a:latin typeface="Times New Roman"/>
                <a:ea typeface="Times New Roman"/>
                <a:cs typeface="Times New Roman"/>
                <a:sym typeface="Times New Roman"/>
              </a:rPr>
            </a:br>
            <a:r>
              <a:rPr lang="en-US" sz="2000" b="1" i="0" u="none" strike="noStrike" cap="none">
                <a:solidFill>
                  <a:schemeClr val="dk1"/>
                </a:solidFill>
                <a:latin typeface="Times New Roman"/>
                <a:ea typeface="Times New Roman"/>
                <a:cs typeface="Times New Roman"/>
                <a:sym typeface="Times New Roman"/>
              </a:rPr>
              <a:t>College of Engineering for Women</a:t>
            </a:r>
            <a:br>
              <a:rPr lang="en-US" sz="2000" b="0" i="0" u="none" strike="noStrike" cap="none">
                <a:solidFill>
                  <a:schemeClr val="dk1"/>
                </a:solidFill>
                <a:latin typeface="Times New Roman"/>
                <a:ea typeface="Times New Roman"/>
                <a:cs typeface="Times New Roman"/>
                <a:sym typeface="Times New Roman"/>
              </a:rPr>
            </a:br>
            <a:r>
              <a:rPr lang="en-US" sz="2000" b="1" i="0" u="none" strike="noStrike" cap="none">
                <a:solidFill>
                  <a:schemeClr val="dk1"/>
                </a:solidFill>
                <a:latin typeface="Times New Roman"/>
                <a:ea typeface="Times New Roman"/>
                <a:cs typeface="Times New Roman"/>
                <a:sym typeface="Times New Roman"/>
              </a:rPr>
              <a:t>Department of CSE </a:t>
            </a:r>
            <a:endParaRPr sz="20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400"/>
              <a:buFont typeface="Times New Roman"/>
              <a:buNone/>
            </a:pPr>
            <a:r>
              <a:rPr lang="en-US" sz="2400" b="1">
                <a:latin typeface="Times New Roman"/>
                <a:ea typeface="Times New Roman"/>
                <a:cs typeface="Times New Roman"/>
                <a:sym typeface="Times New Roman"/>
              </a:rPr>
              <a:t>PROJECT INTRODUCTION</a:t>
            </a:r>
            <a:endParaRPr sz="2400" b="1">
              <a:latin typeface="Times New Roman"/>
              <a:ea typeface="Times New Roman"/>
              <a:cs typeface="Times New Roman"/>
              <a:sym typeface="Times New Roman"/>
            </a:endParaRPr>
          </a:p>
        </p:txBody>
      </p:sp>
      <p:sp>
        <p:nvSpPr>
          <p:cNvPr id="98" name="Google Shape;98;p2"/>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Clr>
                <a:srgbClr val="FF0000"/>
              </a:buClr>
              <a:buSzPts val="2000"/>
              <a:buNone/>
            </a:pPr>
            <a:r>
              <a:rPr lang="en-US" sz="2000" b="1">
                <a:solidFill>
                  <a:srgbClr val="0B5394"/>
                </a:solidFill>
                <a:latin typeface="Times New Roman"/>
                <a:ea typeface="Times New Roman"/>
                <a:cs typeface="Times New Roman"/>
                <a:sym typeface="Times New Roman"/>
              </a:rPr>
              <a:t>DOMAIN:</a:t>
            </a:r>
            <a:r>
              <a:rPr lang="en-US" sz="2000">
                <a:latin typeface="Times New Roman"/>
                <a:ea typeface="Times New Roman"/>
                <a:cs typeface="Times New Roman"/>
                <a:sym typeface="Times New Roman"/>
              </a:rPr>
              <a:t> Web Page</a:t>
            </a:r>
            <a:endParaRPr sz="2000">
              <a:latin typeface="Times New Roman"/>
              <a:ea typeface="Times New Roman"/>
              <a:cs typeface="Times New Roman"/>
              <a:sym typeface="Times New Roman"/>
            </a:endParaRPr>
          </a:p>
          <a:p>
            <a:pPr marL="0" lvl="0" indent="0" algn="just" rtl="0">
              <a:spcBef>
                <a:spcPts val="0"/>
              </a:spcBef>
              <a:spcAft>
                <a:spcPts val="0"/>
              </a:spcAft>
              <a:buClr>
                <a:srgbClr val="FF0000"/>
              </a:buClr>
              <a:buSzPts val="2000"/>
              <a:buNone/>
            </a:pPr>
            <a:endParaRPr/>
          </a:p>
          <a:p>
            <a:pPr marL="0" lvl="0" indent="0" algn="just" rtl="0">
              <a:spcBef>
                <a:spcPts val="0"/>
              </a:spcBef>
              <a:spcAft>
                <a:spcPts val="0"/>
              </a:spcAft>
              <a:buClr>
                <a:srgbClr val="7030A0"/>
              </a:buClr>
              <a:buSzPts val="2000"/>
              <a:buNone/>
            </a:pPr>
            <a:r>
              <a:rPr lang="en-US" sz="2000" b="1">
                <a:solidFill>
                  <a:schemeClr val="dk2"/>
                </a:solidFill>
                <a:latin typeface="Times New Roman"/>
                <a:ea typeface="Times New Roman"/>
                <a:cs typeface="Times New Roman"/>
                <a:sym typeface="Times New Roman"/>
              </a:rPr>
              <a:t>Existing System</a:t>
            </a:r>
            <a:r>
              <a:rPr lang="en-US" sz="2000" b="1">
                <a:solidFill>
                  <a:srgbClr val="7030A0"/>
                </a:solidFill>
                <a:latin typeface="Times New Roman"/>
                <a:ea typeface="Times New Roman"/>
                <a:cs typeface="Times New Roman"/>
                <a:sym typeface="Times New Roman"/>
              </a:rPr>
              <a:t> </a:t>
            </a:r>
            <a:r>
              <a:rPr lang="en-US"/>
              <a:t>:</a:t>
            </a:r>
            <a:endParaRPr/>
          </a:p>
          <a:p>
            <a:pPr marL="457200" lvl="0" indent="-349250" algn="just" rtl="0">
              <a:spcBef>
                <a:spcPts val="0"/>
              </a:spcBef>
              <a:spcAft>
                <a:spcPts val="0"/>
              </a:spcAft>
              <a:buSzPts val="1900"/>
              <a:buChar char="•"/>
            </a:pPr>
            <a:r>
              <a:rPr lang="en-US" sz="1900"/>
              <a:t>The school management system will manage all the work in any school in particular order so that the time requirement and complexity of the system will be reduced, at first it will focus on student related information.</a:t>
            </a:r>
            <a:endParaRPr sz="1900"/>
          </a:p>
          <a:p>
            <a:pPr marL="0" lvl="0" indent="0" algn="just" rtl="0">
              <a:spcBef>
                <a:spcPts val="0"/>
              </a:spcBef>
              <a:spcAft>
                <a:spcPts val="0"/>
              </a:spcAft>
              <a:buClr>
                <a:srgbClr val="7030A0"/>
              </a:buClr>
              <a:buSzPts val="2000"/>
              <a:buNone/>
            </a:pPr>
            <a:endParaRPr sz="1900"/>
          </a:p>
          <a:p>
            <a:pPr marL="0" lvl="0" indent="0" algn="just" rtl="0">
              <a:spcBef>
                <a:spcPts val="0"/>
              </a:spcBef>
              <a:spcAft>
                <a:spcPts val="0"/>
              </a:spcAft>
              <a:buClr>
                <a:srgbClr val="7030A0"/>
              </a:buClr>
              <a:buSzPts val="2000"/>
              <a:buNone/>
            </a:pPr>
            <a:r>
              <a:rPr lang="en-US" sz="2000" b="1">
                <a:solidFill>
                  <a:schemeClr val="dk2"/>
                </a:solidFill>
                <a:latin typeface="Times New Roman"/>
                <a:ea typeface="Times New Roman"/>
                <a:cs typeface="Times New Roman"/>
                <a:sym typeface="Times New Roman"/>
              </a:rPr>
              <a:t>Proposed system</a:t>
            </a:r>
            <a:r>
              <a:rPr lang="en-US"/>
              <a:t>:</a:t>
            </a:r>
            <a:endParaRPr/>
          </a:p>
          <a:p>
            <a:pPr marL="457200" lvl="0" indent="-342900" algn="just" rtl="0">
              <a:spcBef>
                <a:spcPts val="0"/>
              </a:spcBef>
              <a:spcAft>
                <a:spcPts val="0"/>
              </a:spcAft>
              <a:buSzPts val="1800"/>
              <a:buChar char="•"/>
            </a:pPr>
            <a:r>
              <a:rPr lang="en-US" sz="1800"/>
              <a:t>School Management System manage the administration process and activities related to students and staff, offline and online. </a:t>
            </a:r>
            <a:endParaRPr sz="1800"/>
          </a:p>
          <a:p>
            <a:pPr marL="457200" lvl="0" indent="-342900" algn="just" rtl="0">
              <a:spcBef>
                <a:spcPts val="0"/>
              </a:spcBef>
              <a:spcAft>
                <a:spcPts val="0"/>
              </a:spcAft>
              <a:buSzPts val="1800"/>
              <a:buChar char="•"/>
            </a:pPr>
            <a:r>
              <a:rPr lang="en-US" sz="1800"/>
              <a:t>Software consisting of modules like Attendance of students, Timetable, Examination, School News and Events, Results, Video lectures, Inventory Management, and Library Management for better administration of the school. </a:t>
            </a:r>
            <a:endParaRPr sz="1800"/>
          </a:p>
          <a:p>
            <a:pPr marL="0" lvl="0" indent="0" algn="just" rtl="0">
              <a:spcBef>
                <a:spcPts val="0"/>
              </a:spcBef>
              <a:spcAft>
                <a:spcPts val="0"/>
              </a:spcAft>
              <a:buClr>
                <a:srgbClr val="7030A0"/>
              </a:buClr>
              <a:buSzPts val="2000"/>
              <a:buNone/>
            </a:pPr>
            <a:endParaRPr sz="1800">
              <a:highlight>
                <a:srgbClr val="EEEEEE"/>
              </a:highlight>
              <a:latin typeface="Arial"/>
              <a:ea typeface="Arial"/>
              <a:cs typeface="Arial"/>
              <a:sym typeface="Arial"/>
            </a:endParaRPr>
          </a:p>
          <a:p>
            <a:pPr marL="0" lvl="0" indent="0" algn="just" rtl="0">
              <a:spcBef>
                <a:spcPts val="0"/>
              </a:spcBef>
              <a:spcAft>
                <a:spcPts val="0"/>
              </a:spcAft>
              <a:buClr>
                <a:srgbClr val="7030A0"/>
              </a:buClr>
              <a:buSzPts val="2000"/>
              <a:buNone/>
            </a:pPr>
            <a:endParaRPr sz="1300">
              <a:highlight>
                <a:srgbClr val="EEEEEE"/>
              </a:highlight>
              <a:latin typeface="Arial"/>
              <a:ea typeface="Arial"/>
              <a:cs typeface="Arial"/>
              <a:sym typeface="Arial"/>
            </a:endParaRPr>
          </a:p>
          <a:p>
            <a:pPr marL="457200" lvl="0" indent="-457200" algn="l" rtl="0">
              <a:spcBef>
                <a:spcPts val="400"/>
              </a:spcBef>
              <a:spcAft>
                <a:spcPts val="0"/>
              </a:spcAft>
              <a:buClr>
                <a:schemeClr val="dk1"/>
              </a:buClr>
              <a:buSzPts val="2000"/>
              <a:buNone/>
            </a:pPr>
            <a:endParaRPr sz="2000" b="1">
              <a:latin typeface="Times New Roman"/>
              <a:ea typeface="Times New Roman"/>
              <a:cs typeface="Times New Roman"/>
              <a:sym typeface="Times New Roman"/>
            </a:endParaRPr>
          </a:p>
          <a:p>
            <a:pPr marL="457200" lvl="0" indent="-457200" algn="l" rtl="0">
              <a:spcBef>
                <a:spcPts val="400"/>
              </a:spcBef>
              <a:spcAft>
                <a:spcPts val="0"/>
              </a:spcAft>
              <a:buClr>
                <a:schemeClr val="dk1"/>
              </a:buClr>
              <a:buSzPts val="2000"/>
              <a:buNone/>
            </a:pPr>
            <a:endParaRPr sz="2000" b="1">
              <a:latin typeface="Times New Roman"/>
              <a:ea typeface="Times New Roman"/>
              <a:cs typeface="Times New Roman"/>
              <a:sym typeface="Times New Roman"/>
            </a:endParaRPr>
          </a:p>
        </p:txBody>
      </p:sp>
      <p:sp>
        <p:nvSpPr>
          <p:cNvPr id="99" name="Google Shape;99;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457200" lvl="0" indent="-457200" algn="ctr" rtl="0">
              <a:spcBef>
                <a:spcPts val="0"/>
              </a:spcBef>
              <a:spcAft>
                <a:spcPts val="0"/>
              </a:spcAft>
              <a:buClr>
                <a:schemeClr val="dk1"/>
              </a:buClr>
              <a:buSzPts val="2400"/>
              <a:buFont typeface="Times New Roman"/>
              <a:buNone/>
            </a:pPr>
            <a:r>
              <a:rPr lang="en-US" sz="2400" b="1">
                <a:latin typeface="Times New Roman"/>
                <a:ea typeface="Times New Roman"/>
                <a:cs typeface="Times New Roman"/>
                <a:sym typeface="Times New Roman"/>
              </a:rPr>
              <a:t>SYSTEM SPECIFICATIONS</a:t>
            </a:r>
            <a:endParaRPr/>
          </a:p>
        </p:txBody>
      </p:sp>
      <p:sp>
        <p:nvSpPr>
          <p:cNvPr id="106" name="Google Shape;106;p3"/>
          <p:cNvSpPr txBox="1">
            <a:spLocks noGrp="1"/>
          </p:cNvSpPr>
          <p:nvPr>
            <p:ph type="body" idx="1"/>
          </p:nvPr>
        </p:nvSpPr>
        <p:spPr>
          <a:xfrm>
            <a:off x="457200" y="1371600"/>
            <a:ext cx="8229600" cy="4526100"/>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Clr>
                <a:schemeClr val="dk1"/>
              </a:buClr>
              <a:buSzPts val="2000"/>
              <a:buNone/>
            </a:pPr>
            <a:endParaRPr sz="2000" b="1">
              <a:solidFill>
                <a:srgbClr val="002060"/>
              </a:solidFill>
              <a:latin typeface="Times New Roman"/>
              <a:ea typeface="Times New Roman"/>
              <a:cs typeface="Times New Roman"/>
              <a:sym typeface="Times New Roman"/>
            </a:endParaRPr>
          </a:p>
          <a:p>
            <a:pPr marL="457200" lvl="0" indent="-457200" algn="l" rtl="0">
              <a:spcBef>
                <a:spcPts val="400"/>
              </a:spcBef>
              <a:spcAft>
                <a:spcPts val="0"/>
              </a:spcAft>
              <a:buClr>
                <a:schemeClr val="dk1"/>
              </a:buClr>
              <a:buSzPts val="2000"/>
              <a:buNone/>
            </a:pPr>
            <a:endParaRPr sz="2000" b="1">
              <a:latin typeface="Times New Roman"/>
              <a:ea typeface="Times New Roman"/>
              <a:cs typeface="Times New Roman"/>
              <a:sym typeface="Times New Roman"/>
            </a:endParaRPr>
          </a:p>
          <a:p>
            <a:pPr marL="457200" lvl="0" indent="-457200" algn="l" rtl="0">
              <a:spcBef>
                <a:spcPts val="400"/>
              </a:spcBef>
              <a:spcAft>
                <a:spcPts val="0"/>
              </a:spcAft>
              <a:buClr>
                <a:schemeClr val="dk1"/>
              </a:buClr>
              <a:buSzPts val="2000"/>
              <a:buNone/>
            </a:pPr>
            <a:endParaRPr sz="2000" b="1">
              <a:latin typeface="Times New Roman"/>
              <a:ea typeface="Times New Roman"/>
              <a:cs typeface="Times New Roman"/>
              <a:sym typeface="Times New Roman"/>
            </a:endParaRPr>
          </a:p>
          <a:p>
            <a:pPr marL="457200" lvl="0" indent="-457200" algn="l" rtl="0">
              <a:spcBef>
                <a:spcPts val="400"/>
              </a:spcBef>
              <a:spcAft>
                <a:spcPts val="0"/>
              </a:spcAft>
              <a:buClr>
                <a:schemeClr val="dk1"/>
              </a:buClr>
              <a:buSzPts val="2000"/>
              <a:buNone/>
            </a:pPr>
            <a:endParaRPr sz="2000" b="1">
              <a:latin typeface="Times New Roman"/>
              <a:ea typeface="Times New Roman"/>
              <a:cs typeface="Times New Roman"/>
              <a:sym typeface="Times New Roman"/>
            </a:endParaRPr>
          </a:p>
        </p:txBody>
      </p:sp>
      <p:graphicFrame>
        <p:nvGraphicFramePr>
          <p:cNvPr id="107" name="Google Shape;107;p3"/>
          <p:cNvGraphicFramePr/>
          <p:nvPr/>
        </p:nvGraphicFramePr>
        <p:xfrm>
          <a:off x="1219200" y="1612073"/>
          <a:ext cx="6858000" cy="3633850"/>
        </p:xfrm>
        <a:graphic>
          <a:graphicData uri="http://schemas.openxmlformats.org/drawingml/2006/table">
            <a:tbl>
              <a:tblPr firstRow="1" bandRow="1">
                <a:noFill/>
                <a:tableStyleId>{5D1440ED-FFB0-47DD-878C-87E6B05A6D31}</a:tableStyleId>
              </a:tblPr>
              <a:tblGrid>
                <a:gridCol w="2224200">
                  <a:extLst>
                    <a:ext uri="{9D8B030D-6E8A-4147-A177-3AD203B41FA5}">
                      <a16:colId xmlns:a16="http://schemas.microsoft.com/office/drawing/2014/main" val="20000"/>
                    </a:ext>
                  </a:extLst>
                </a:gridCol>
                <a:gridCol w="4633800">
                  <a:extLst>
                    <a:ext uri="{9D8B030D-6E8A-4147-A177-3AD203B41FA5}">
                      <a16:colId xmlns:a16="http://schemas.microsoft.com/office/drawing/2014/main" val="20001"/>
                    </a:ext>
                  </a:extLst>
                </a:gridCol>
              </a:tblGrid>
              <a:tr h="977725">
                <a:tc>
                  <a:txBody>
                    <a:bodyPr/>
                    <a:lstStyle/>
                    <a:p>
                      <a:pPr marL="0" marR="0" lvl="0" indent="0" algn="ctr" rtl="0">
                        <a:spcBef>
                          <a:spcPts val="0"/>
                        </a:spcBef>
                        <a:spcAft>
                          <a:spcPts val="0"/>
                        </a:spcAft>
                        <a:buNone/>
                      </a:pPr>
                      <a:endParaRPr sz="1800" b="0" u="none" strike="noStrike" cap="none">
                        <a:solidFill>
                          <a:srgbClr val="C00000"/>
                        </a:solidFill>
                      </a:endParaRPr>
                    </a:p>
                    <a:p>
                      <a:pPr marL="0" marR="0" lvl="0" indent="0" algn="ctr" rtl="0">
                        <a:spcBef>
                          <a:spcPts val="0"/>
                        </a:spcBef>
                        <a:spcAft>
                          <a:spcPts val="0"/>
                        </a:spcAft>
                        <a:buNone/>
                      </a:pPr>
                      <a:r>
                        <a:rPr lang="en-US" sz="1800" b="0" u="none" strike="noStrike" cap="none">
                          <a:solidFill>
                            <a:srgbClr val="C00000"/>
                          </a:solidFill>
                        </a:rPr>
                        <a:t>ENVIRONMENT</a:t>
                      </a:r>
                      <a:endParaRPr sz="1800" b="0" u="none" strike="noStrike" cap="none">
                        <a:solidFill>
                          <a:srgbClr val="C00000"/>
                        </a:solidFill>
                      </a:endParaRPr>
                    </a:p>
                  </a:txBody>
                  <a:tcPr marL="91450" marR="91450" marT="45725" marB="45725">
                    <a:solidFill>
                      <a:srgbClr val="FDE9D8"/>
                    </a:solidFill>
                  </a:tcPr>
                </a:tc>
                <a:tc>
                  <a:txBody>
                    <a:bodyPr/>
                    <a:lstStyle/>
                    <a:p>
                      <a:pPr marL="0" marR="0" lvl="0" indent="0" algn="ctr" rtl="0">
                        <a:lnSpc>
                          <a:spcPct val="100000"/>
                        </a:lnSpc>
                        <a:spcBef>
                          <a:spcPts val="0"/>
                        </a:spcBef>
                        <a:spcAft>
                          <a:spcPts val="0"/>
                        </a:spcAft>
                        <a:buClr>
                          <a:schemeClr val="dk1"/>
                        </a:buClr>
                        <a:buSzPts val="1800"/>
                        <a:buFont typeface="Calibri"/>
                        <a:buNone/>
                      </a:pPr>
                      <a:endParaRPr sz="1800" b="0" u="none" strike="noStrike" cap="none">
                        <a:solidFill>
                          <a:srgbClr val="C00000"/>
                        </a:solidFill>
                      </a:endParaRPr>
                    </a:p>
                    <a:p>
                      <a:pPr marL="0" marR="0" lvl="0" indent="0" algn="ctr" rtl="0">
                        <a:lnSpc>
                          <a:spcPct val="100000"/>
                        </a:lnSpc>
                        <a:spcBef>
                          <a:spcPts val="0"/>
                        </a:spcBef>
                        <a:spcAft>
                          <a:spcPts val="0"/>
                        </a:spcAft>
                        <a:buClr>
                          <a:srgbClr val="C00000"/>
                        </a:buClr>
                        <a:buSzPts val="1800"/>
                        <a:buFont typeface="Calibri"/>
                        <a:buNone/>
                      </a:pPr>
                      <a:r>
                        <a:rPr lang="en-US" sz="1800" b="0" u="none" strike="noStrike" cap="none">
                          <a:solidFill>
                            <a:srgbClr val="C00000"/>
                          </a:solidFill>
                        </a:rPr>
                        <a:t>SPECIFICATIONS</a:t>
                      </a:r>
                      <a:endParaRPr sz="1800" b="0" u="none" strike="noStrike" cap="none">
                        <a:solidFill>
                          <a:srgbClr val="C00000"/>
                        </a:solidFill>
                      </a:endParaRPr>
                    </a:p>
                    <a:p>
                      <a:pPr marL="0" marR="0" lvl="0" indent="0" algn="l" rtl="0">
                        <a:spcBef>
                          <a:spcPts val="0"/>
                        </a:spcBef>
                        <a:spcAft>
                          <a:spcPts val="0"/>
                        </a:spcAft>
                        <a:buNone/>
                      </a:pPr>
                      <a:endParaRPr sz="1800" b="0">
                        <a:solidFill>
                          <a:srgbClr val="C00000"/>
                        </a:solidFill>
                      </a:endParaRPr>
                    </a:p>
                  </a:txBody>
                  <a:tcPr marL="91450" marR="91450" marT="45725" marB="45725">
                    <a:solidFill>
                      <a:srgbClr val="FDE9D8"/>
                    </a:solidFill>
                  </a:tcPr>
                </a:tc>
                <a:extLst>
                  <a:ext uri="{0D108BD9-81ED-4DB2-BD59-A6C34878D82A}">
                    <a16:rowId xmlns:a16="http://schemas.microsoft.com/office/drawing/2014/main" val="10000"/>
                  </a:ext>
                </a:extLst>
              </a:tr>
              <a:tr h="1193075">
                <a:tc>
                  <a:txBody>
                    <a:bodyPr/>
                    <a:lstStyle/>
                    <a:p>
                      <a:pPr marL="0" marR="0" lvl="0" indent="0" algn="l" rtl="0">
                        <a:spcBef>
                          <a:spcPts val="0"/>
                        </a:spcBef>
                        <a:spcAft>
                          <a:spcPts val="0"/>
                        </a:spcAft>
                        <a:buNone/>
                      </a:pPr>
                      <a:endParaRPr sz="1800" b="0"/>
                    </a:p>
                    <a:p>
                      <a:pPr marL="0" marR="0" lvl="0" indent="0" algn="l" rtl="0">
                        <a:spcBef>
                          <a:spcPts val="0"/>
                        </a:spcBef>
                        <a:spcAft>
                          <a:spcPts val="0"/>
                        </a:spcAft>
                        <a:buNone/>
                      </a:pPr>
                      <a:endParaRPr sz="1800" b="0"/>
                    </a:p>
                    <a:p>
                      <a:pPr marL="0" marR="0" lvl="0" indent="0" algn="l" rtl="0">
                        <a:spcBef>
                          <a:spcPts val="0"/>
                        </a:spcBef>
                        <a:spcAft>
                          <a:spcPts val="0"/>
                        </a:spcAft>
                        <a:buNone/>
                      </a:pPr>
                      <a:r>
                        <a:rPr lang="en-US" sz="1800" b="0"/>
                        <a:t>          HARDWARE</a:t>
                      </a:r>
                      <a:endParaRPr sz="1800" b="0"/>
                    </a:p>
                  </a:txBody>
                  <a:tcPr marL="91450" marR="91450" marT="45725" marB="45725">
                    <a:solidFill>
                      <a:srgbClr val="FDE9D8"/>
                    </a:solidFill>
                  </a:tcPr>
                </a:tc>
                <a:tc>
                  <a:txBody>
                    <a:bodyPr/>
                    <a:lstStyle/>
                    <a:p>
                      <a:pPr marL="0" marR="0" lvl="0" indent="0" algn="l" rtl="0">
                        <a:lnSpc>
                          <a:spcPct val="115000"/>
                        </a:lnSpc>
                        <a:spcBef>
                          <a:spcPts val="0"/>
                        </a:spcBef>
                        <a:spcAft>
                          <a:spcPts val="0"/>
                        </a:spcAft>
                        <a:buSzPts val="1100"/>
                        <a:buNone/>
                      </a:pPr>
                      <a:r>
                        <a:rPr lang="en-US" sz="1800"/>
                        <a:t>Processor: Intel Core i5 @ 1.60 GHz</a:t>
                      </a:r>
                      <a:endParaRPr sz="1800"/>
                    </a:p>
                    <a:p>
                      <a:pPr marL="0" marR="0" lvl="0" indent="0" algn="l" rtl="0">
                        <a:lnSpc>
                          <a:spcPct val="115000"/>
                        </a:lnSpc>
                        <a:spcBef>
                          <a:spcPts val="0"/>
                        </a:spcBef>
                        <a:spcAft>
                          <a:spcPts val="0"/>
                        </a:spcAft>
                        <a:buClr>
                          <a:schemeClr val="dk1"/>
                        </a:buClr>
                        <a:buSzPts val="1100"/>
                        <a:buFont typeface="Arial"/>
                        <a:buNone/>
                      </a:pPr>
                      <a:r>
                        <a:rPr lang="en-US" sz="1800"/>
                        <a:t>RAM:  8 GB </a:t>
                      </a:r>
                      <a:endParaRPr sz="1800"/>
                    </a:p>
                    <a:p>
                      <a:pPr marL="0" marR="0" lvl="0" indent="0" algn="l" rtl="0">
                        <a:lnSpc>
                          <a:spcPct val="115000"/>
                        </a:lnSpc>
                        <a:spcBef>
                          <a:spcPts val="0"/>
                        </a:spcBef>
                        <a:spcAft>
                          <a:spcPts val="0"/>
                        </a:spcAft>
                        <a:buSzPts val="1100"/>
                        <a:buNone/>
                      </a:pPr>
                      <a:r>
                        <a:rPr lang="en-US" sz="1800"/>
                        <a:t>Hard Disc: 240 GB</a:t>
                      </a:r>
                      <a:endParaRPr sz="1800"/>
                    </a:p>
                  </a:txBody>
                  <a:tcPr marL="91450" marR="91450" marT="45725" marB="45725">
                    <a:solidFill>
                      <a:srgbClr val="FDE9D8"/>
                    </a:solidFill>
                  </a:tcPr>
                </a:tc>
                <a:extLst>
                  <a:ext uri="{0D108BD9-81ED-4DB2-BD59-A6C34878D82A}">
                    <a16:rowId xmlns:a16="http://schemas.microsoft.com/office/drawing/2014/main" val="10001"/>
                  </a:ext>
                </a:extLst>
              </a:tr>
              <a:tr h="566450">
                <a:tc>
                  <a:txBody>
                    <a:bodyPr/>
                    <a:lstStyle/>
                    <a:p>
                      <a:pPr marL="0" marR="0" lvl="0" indent="0" algn="l" rtl="0">
                        <a:spcBef>
                          <a:spcPts val="0"/>
                        </a:spcBef>
                        <a:spcAft>
                          <a:spcPts val="0"/>
                        </a:spcAft>
                        <a:buNone/>
                      </a:pPr>
                      <a:r>
                        <a:rPr lang="en-US" sz="1800" b="0"/>
                        <a:t>             </a:t>
                      </a:r>
                      <a:endParaRPr sz="1800" b="0"/>
                    </a:p>
                    <a:p>
                      <a:pPr marL="0" marR="0" lvl="0" indent="0" algn="l" rtl="0">
                        <a:spcBef>
                          <a:spcPts val="0"/>
                        </a:spcBef>
                        <a:spcAft>
                          <a:spcPts val="0"/>
                        </a:spcAft>
                        <a:buNone/>
                      </a:pPr>
                      <a:r>
                        <a:rPr lang="en-US" sz="1800"/>
                        <a:t>          </a:t>
                      </a:r>
                      <a:r>
                        <a:rPr lang="en-US" sz="1800" b="0"/>
                        <a:t>SOFTWARE </a:t>
                      </a:r>
                      <a:endParaRPr sz="1800" b="0"/>
                    </a:p>
                  </a:txBody>
                  <a:tcPr marL="91450" marR="91450" marT="45725" marB="45725">
                    <a:solidFill>
                      <a:srgbClr val="FDE9D8"/>
                    </a:solidFill>
                  </a:tcPr>
                </a:tc>
                <a:tc>
                  <a:txBody>
                    <a:bodyPr/>
                    <a:lstStyle/>
                    <a:p>
                      <a:pPr marL="0" marR="0" lvl="0" indent="0" algn="l" rtl="0">
                        <a:spcBef>
                          <a:spcPts val="0"/>
                        </a:spcBef>
                        <a:spcAft>
                          <a:spcPts val="0"/>
                        </a:spcAft>
                        <a:buClr>
                          <a:schemeClr val="dk1"/>
                        </a:buClr>
                        <a:buSzPts val="1100"/>
                        <a:buFont typeface="Arial"/>
                        <a:buNone/>
                      </a:pPr>
                      <a:r>
                        <a:rPr lang="en-US" sz="1800"/>
                        <a:t>XAMPP 1.8.2</a:t>
                      </a:r>
                      <a:endParaRPr sz="1800"/>
                    </a:p>
                    <a:p>
                      <a:pPr marL="0" marR="0" lvl="0" indent="0" algn="l" rtl="0">
                        <a:spcBef>
                          <a:spcPts val="0"/>
                        </a:spcBef>
                        <a:spcAft>
                          <a:spcPts val="0"/>
                        </a:spcAft>
                        <a:buClr>
                          <a:schemeClr val="dk1"/>
                        </a:buClr>
                        <a:buSzPts val="1100"/>
                        <a:buFont typeface="Arial"/>
                        <a:buNone/>
                      </a:pPr>
                      <a:r>
                        <a:rPr lang="en-US" sz="1800"/>
                        <a:t>MySQL Server </a:t>
                      </a:r>
                      <a:endParaRPr sz="1800"/>
                    </a:p>
                    <a:p>
                      <a:pPr marL="0" marR="0" lvl="0" indent="0" algn="l" rtl="0">
                        <a:spcBef>
                          <a:spcPts val="0"/>
                        </a:spcBef>
                        <a:spcAft>
                          <a:spcPts val="0"/>
                        </a:spcAft>
                        <a:buClr>
                          <a:schemeClr val="dk1"/>
                        </a:buClr>
                        <a:buSzPts val="1100"/>
                        <a:buFont typeface="Arial"/>
                        <a:buNone/>
                      </a:pPr>
                      <a:r>
                        <a:rPr lang="en-US" sz="1800"/>
                        <a:t>Operating System: Windows 10</a:t>
                      </a:r>
                      <a:endParaRPr sz="1800"/>
                    </a:p>
                    <a:p>
                      <a:pPr marL="0" marR="0" lvl="0" indent="0" algn="l" rtl="0">
                        <a:spcBef>
                          <a:spcPts val="0"/>
                        </a:spcBef>
                        <a:spcAft>
                          <a:spcPts val="0"/>
                        </a:spcAft>
                        <a:buClr>
                          <a:schemeClr val="dk1"/>
                        </a:buClr>
                        <a:buSzPts val="1100"/>
                        <a:buFont typeface="Arial"/>
                        <a:buNone/>
                      </a:pPr>
                      <a:r>
                        <a:rPr lang="en-US" sz="1800"/>
                        <a:t>Browser: Google Chrome,Internet Explorer</a:t>
                      </a:r>
                      <a:endParaRPr sz="1800"/>
                    </a:p>
                    <a:p>
                      <a:pPr marL="0" marR="0" lvl="0" indent="0" algn="l" rtl="0">
                        <a:spcBef>
                          <a:spcPts val="0"/>
                        </a:spcBef>
                        <a:spcAft>
                          <a:spcPts val="0"/>
                        </a:spcAft>
                        <a:buNone/>
                      </a:pPr>
                      <a:endParaRPr sz="1800"/>
                    </a:p>
                  </a:txBody>
                  <a:tcPr marL="91450" marR="91450" marT="45725" marB="45725">
                    <a:solidFill>
                      <a:srgbClr val="FDE9D8"/>
                    </a:solidFill>
                  </a:tcPr>
                </a:tc>
                <a:extLst>
                  <a:ext uri="{0D108BD9-81ED-4DB2-BD59-A6C34878D82A}">
                    <a16:rowId xmlns:a16="http://schemas.microsoft.com/office/drawing/2014/main" val="10002"/>
                  </a:ext>
                </a:extLst>
              </a:tr>
            </a:tbl>
          </a:graphicData>
        </a:graphic>
      </p:graphicFrame>
      <p:sp>
        <p:nvSpPr>
          <p:cNvPr id="108" name="Google Shape;108;p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4"/>
          <p:cNvSpPr txBox="1">
            <a:spLocks noGrp="1"/>
          </p:cNvSpPr>
          <p:nvPr>
            <p:ph type="title"/>
          </p:nvPr>
        </p:nvSpPr>
        <p:spPr>
          <a:xfrm>
            <a:off x="533400" y="0"/>
            <a:ext cx="8229600" cy="9144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400"/>
              <a:buFont typeface="Times New Roman"/>
              <a:buNone/>
            </a:pPr>
            <a:r>
              <a:rPr lang="en-US" sz="2400" b="1">
                <a:latin typeface="Times New Roman"/>
                <a:ea typeface="Times New Roman"/>
                <a:cs typeface="Times New Roman"/>
                <a:sym typeface="Times New Roman"/>
              </a:rPr>
              <a:t>PROJECT PLAN</a:t>
            </a:r>
            <a:endParaRPr sz="2400" b="1">
              <a:latin typeface="Times New Roman"/>
              <a:ea typeface="Times New Roman"/>
              <a:cs typeface="Times New Roman"/>
              <a:sym typeface="Times New Roman"/>
            </a:endParaRPr>
          </a:p>
        </p:txBody>
      </p:sp>
      <p:sp>
        <p:nvSpPr>
          <p:cNvPr id="115" name="Google Shape;115;p4"/>
          <p:cNvSpPr txBox="1">
            <a:spLocks noGrp="1"/>
          </p:cNvSpPr>
          <p:nvPr>
            <p:ph type="body" idx="1"/>
          </p:nvPr>
        </p:nvSpPr>
        <p:spPr>
          <a:xfrm>
            <a:off x="381000" y="685800"/>
            <a:ext cx="8229600" cy="1447799"/>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Clr>
                <a:schemeClr val="dk1"/>
              </a:buClr>
              <a:buSzPts val="1900"/>
              <a:buNone/>
            </a:pPr>
            <a:endParaRPr sz="1900" b="1">
              <a:solidFill>
                <a:srgbClr val="002060"/>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800"/>
              <a:buNone/>
            </a:pPr>
            <a:endParaRPr sz="1800" b="1">
              <a:solidFill>
                <a:srgbClr val="002060"/>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800"/>
              <a:buNone/>
            </a:pPr>
            <a:endParaRPr sz="1800" b="1">
              <a:solidFill>
                <a:srgbClr val="002060"/>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2800"/>
              <a:buNone/>
            </a:pPr>
            <a:endParaRPr sz="2800" b="1">
              <a:solidFill>
                <a:srgbClr val="002060"/>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2000"/>
              <a:buNone/>
            </a:pPr>
            <a:endParaRPr sz="2000" b="1">
              <a:solidFill>
                <a:srgbClr val="FF0000"/>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2000"/>
              <a:buNone/>
            </a:pPr>
            <a:endParaRPr sz="2000" b="1">
              <a:solidFill>
                <a:srgbClr val="FF0000"/>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2000"/>
              <a:buNone/>
            </a:pPr>
            <a:endParaRPr sz="2000" b="1">
              <a:solidFill>
                <a:srgbClr val="FF0000"/>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2000"/>
              <a:buNone/>
            </a:pPr>
            <a:endParaRPr sz="2000" b="1">
              <a:solidFill>
                <a:srgbClr val="FF0000"/>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2000"/>
              <a:buNone/>
            </a:pPr>
            <a:endParaRPr sz="2000" b="1">
              <a:solidFill>
                <a:srgbClr val="002060"/>
              </a:solidFill>
              <a:latin typeface="Times New Roman"/>
              <a:ea typeface="Times New Roman"/>
              <a:cs typeface="Times New Roman"/>
              <a:sym typeface="Times New Roman"/>
            </a:endParaRPr>
          </a:p>
          <a:p>
            <a:pPr marL="457200" lvl="0" indent="-457200" algn="l" rtl="0">
              <a:spcBef>
                <a:spcPts val="400"/>
              </a:spcBef>
              <a:spcAft>
                <a:spcPts val="0"/>
              </a:spcAft>
              <a:buClr>
                <a:schemeClr val="dk1"/>
              </a:buClr>
              <a:buSzPts val="2000"/>
              <a:buNone/>
            </a:pPr>
            <a:endParaRPr sz="2000" b="1">
              <a:latin typeface="Times New Roman"/>
              <a:ea typeface="Times New Roman"/>
              <a:cs typeface="Times New Roman"/>
              <a:sym typeface="Times New Roman"/>
            </a:endParaRPr>
          </a:p>
          <a:p>
            <a:pPr marL="457200" lvl="0" indent="-457200" algn="l" rtl="0">
              <a:spcBef>
                <a:spcPts val="400"/>
              </a:spcBef>
              <a:spcAft>
                <a:spcPts val="0"/>
              </a:spcAft>
              <a:buClr>
                <a:schemeClr val="dk1"/>
              </a:buClr>
              <a:buSzPts val="2000"/>
              <a:buNone/>
            </a:pPr>
            <a:endParaRPr sz="2000" b="1">
              <a:latin typeface="Times New Roman"/>
              <a:ea typeface="Times New Roman"/>
              <a:cs typeface="Times New Roman"/>
              <a:sym typeface="Times New Roman"/>
            </a:endParaRPr>
          </a:p>
          <a:p>
            <a:pPr marL="457200" lvl="0" indent="-457200" algn="l" rtl="0">
              <a:spcBef>
                <a:spcPts val="400"/>
              </a:spcBef>
              <a:spcAft>
                <a:spcPts val="0"/>
              </a:spcAft>
              <a:buClr>
                <a:schemeClr val="dk1"/>
              </a:buClr>
              <a:buSzPts val="2000"/>
              <a:buNone/>
            </a:pPr>
            <a:endParaRPr sz="2000" b="1">
              <a:latin typeface="Times New Roman"/>
              <a:ea typeface="Times New Roman"/>
              <a:cs typeface="Times New Roman"/>
              <a:sym typeface="Times New Roman"/>
            </a:endParaRPr>
          </a:p>
        </p:txBody>
      </p:sp>
      <p:sp>
        <p:nvSpPr>
          <p:cNvPr id="116" name="Google Shape;11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graphicFrame>
        <p:nvGraphicFramePr>
          <p:cNvPr id="117" name="Google Shape;117;p4"/>
          <p:cNvGraphicFramePr/>
          <p:nvPr>
            <p:extLst>
              <p:ext uri="{D42A27DB-BD31-4B8C-83A1-F6EECF244321}">
                <p14:modId xmlns:p14="http://schemas.microsoft.com/office/powerpoint/2010/main" val="3492453142"/>
              </p:ext>
            </p:extLst>
          </p:nvPr>
        </p:nvGraphicFramePr>
        <p:xfrm>
          <a:off x="609600" y="821213"/>
          <a:ext cx="7543800" cy="5898948"/>
        </p:xfrm>
        <a:graphic>
          <a:graphicData uri="http://schemas.openxmlformats.org/drawingml/2006/table">
            <a:tbl>
              <a:tblPr firstRow="1" bandRow="1">
                <a:noFill/>
                <a:tableStyleId>{5D1440ED-FFB0-47DD-878C-87E6B05A6D31}</a:tableStyleId>
              </a:tblPr>
              <a:tblGrid>
                <a:gridCol w="1104125">
                  <a:extLst>
                    <a:ext uri="{9D8B030D-6E8A-4147-A177-3AD203B41FA5}">
                      <a16:colId xmlns:a16="http://schemas.microsoft.com/office/drawing/2014/main" val="20000"/>
                    </a:ext>
                  </a:extLst>
                </a:gridCol>
                <a:gridCol w="1570650">
                  <a:extLst>
                    <a:ext uri="{9D8B030D-6E8A-4147-A177-3AD203B41FA5}">
                      <a16:colId xmlns:a16="http://schemas.microsoft.com/office/drawing/2014/main" val="20001"/>
                    </a:ext>
                  </a:extLst>
                </a:gridCol>
                <a:gridCol w="1363825">
                  <a:extLst>
                    <a:ext uri="{9D8B030D-6E8A-4147-A177-3AD203B41FA5}">
                      <a16:colId xmlns:a16="http://schemas.microsoft.com/office/drawing/2014/main" val="20002"/>
                    </a:ext>
                  </a:extLst>
                </a:gridCol>
                <a:gridCol w="3505200">
                  <a:extLst>
                    <a:ext uri="{9D8B030D-6E8A-4147-A177-3AD203B41FA5}">
                      <a16:colId xmlns:a16="http://schemas.microsoft.com/office/drawing/2014/main" val="20003"/>
                    </a:ext>
                  </a:extLst>
                </a:gridCol>
              </a:tblGrid>
              <a:tr h="653475">
                <a:tc>
                  <a:txBody>
                    <a:bodyPr/>
                    <a:lstStyle/>
                    <a:p>
                      <a:pPr marL="457200" marR="0" lvl="0" indent="0" algn="l" rtl="0">
                        <a:lnSpc>
                          <a:spcPct val="150000"/>
                        </a:lnSpc>
                        <a:spcBef>
                          <a:spcPts val="0"/>
                        </a:spcBef>
                        <a:spcAft>
                          <a:spcPts val="0"/>
                        </a:spcAft>
                        <a:buNone/>
                      </a:pPr>
                      <a:r>
                        <a:rPr lang="en-US" sz="1200" b="1">
                          <a:latin typeface="Times New Roman"/>
                          <a:ea typeface="Times New Roman"/>
                          <a:cs typeface="Times New Roman"/>
                          <a:sym typeface="Times New Roman"/>
                        </a:rPr>
                        <a:t>SNO</a:t>
                      </a:r>
                      <a:endParaRPr sz="1200">
                        <a:latin typeface="Times New Roman"/>
                        <a:ea typeface="Times New Roman"/>
                        <a:cs typeface="Times New Roman"/>
                        <a:sym typeface="Times New Roman"/>
                      </a:endParaRPr>
                    </a:p>
                  </a:txBody>
                  <a:tcPr marL="68575" marR="68575" marT="0" marB="0"/>
                </a:tc>
                <a:tc>
                  <a:txBody>
                    <a:bodyPr/>
                    <a:lstStyle/>
                    <a:p>
                      <a:pPr marL="457200" marR="0" lvl="0" indent="0" algn="l" rtl="0">
                        <a:lnSpc>
                          <a:spcPct val="150000"/>
                        </a:lnSpc>
                        <a:spcBef>
                          <a:spcPts val="0"/>
                        </a:spcBef>
                        <a:spcAft>
                          <a:spcPts val="0"/>
                        </a:spcAft>
                        <a:buNone/>
                      </a:pPr>
                      <a:r>
                        <a:rPr lang="en-US" sz="1200" b="1">
                          <a:latin typeface="Times New Roman"/>
                          <a:ea typeface="Times New Roman"/>
                          <a:cs typeface="Times New Roman"/>
                          <a:sym typeface="Times New Roman"/>
                        </a:rPr>
                        <a:t>REVIEW</a:t>
                      </a:r>
                      <a:endParaRPr sz="1200">
                        <a:latin typeface="Times New Roman"/>
                        <a:ea typeface="Times New Roman"/>
                        <a:cs typeface="Times New Roman"/>
                        <a:sym typeface="Times New Roman"/>
                      </a:endParaRPr>
                    </a:p>
                  </a:txBody>
                  <a:tcPr marL="68575" marR="68575" marT="0" marB="0"/>
                </a:tc>
                <a:tc>
                  <a:txBody>
                    <a:bodyPr/>
                    <a:lstStyle/>
                    <a:p>
                      <a:pPr marL="457200" marR="0" lvl="0" indent="0" algn="l" rtl="0">
                        <a:lnSpc>
                          <a:spcPct val="150000"/>
                        </a:lnSpc>
                        <a:spcBef>
                          <a:spcPts val="0"/>
                        </a:spcBef>
                        <a:spcAft>
                          <a:spcPts val="0"/>
                        </a:spcAft>
                        <a:buNone/>
                      </a:pPr>
                      <a:r>
                        <a:rPr lang="en-US" sz="1200" b="1">
                          <a:latin typeface="Times New Roman"/>
                          <a:ea typeface="Times New Roman"/>
                          <a:cs typeface="Times New Roman"/>
                          <a:sym typeface="Times New Roman"/>
                        </a:rPr>
                        <a:t>DATES</a:t>
                      </a:r>
                      <a:endParaRPr sz="1200">
                        <a:latin typeface="Times New Roman"/>
                        <a:ea typeface="Times New Roman"/>
                        <a:cs typeface="Times New Roman"/>
                        <a:sym typeface="Times New Roman"/>
                      </a:endParaRPr>
                    </a:p>
                  </a:txBody>
                  <a:tcPr marL="68575" marR="68575" marT="0" marB="0"/>
                </a:tc>
                <a:tc>
                  <a:txBody>
                    <a:bodyPr/>
                    <a:lstStyle/>
                    <a:p>
                      <a:pPr marL="457200" marR="0" lvl="0" indent="0" algn="l" rtl="0">
                        <a:lnSpc>
                          <a:spcPct val="150000"/>
                        </a:lnSpc>
                        <a:spcBef>
                          <a:spcPts val="0"/>
                        </a:spcBef>
                        <a:spcAft>
                          <a:spcPts val="0"/>
                        </a:spcAft>
                        <a:buNone/>
                      </a:pPr>
                      <a:r>
                        <a:rPr lang="en-US" sz="1200" b="1">
                          <a:latin typeface="Times New Roman"/>
                          <a:ea typeface="Times New Roman"/>
                          <a:cs typeface="Times New Roman"/>
                          <a:sym typeface="Times New Roman"/>
                        </a:rPr>
                        <a:t>TOPICS</a:t>
                      </a:r>
                      <a:endParaRPr sz="1200">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0"/>
                  </a:ext>
                </a:extLst>
              </a:tr>
              <a:tr h="1511325">
                <a:tc>
                  <a:txBody>
                    <a:bodyPr/>
                    <a:lstStyle/>
                    <a:p>
                      <a:pPr marL="457200" marR="0" lvl="0" indent="0" algn="l" rtl="0">
                        <a:lnSpc>
                          <a:spcPct val="150000"/>
                        </a:lnSpc>
                        <a:spcBef>
                          <a:spcPts val="0"/>
                        </a:spcBef>
                        <a:spcAft>
                          <a:spcPts val="0"/>
                        </a:spcAft>
                        <a:buNone/>
                      </a:pPr>
                      <a:r>
                        <a:rPr lang="en-US" sz="1800">
                          <a:latin typeface="Times New Roman"/>
                          <a:ea typeface="Times New Roman"/>
                          <a:cs typeface="Times New Roman"/>
                          <a:sym typeface="Times New Roman"/>
                        </a:rPr>
                        <a:t>1</a:t>
                      </a:r>
                      <a:endParaRPr sz="1800">
                        <a:latin typeface="Times New Roman"/>
                        <a:ea typeface="Times New Roman"/>
                        <a:cs typeface="Times New Roman"/>
                        <a:sym typeface="Times New Roman"/>
                      </a:endParaRPr>
                    </a:p>
                  </a:txBody>
                  <a:tcPr marL="68575" marR="68575" marT="0" marB="0"/>
                </a:tc>
                <a:tc>
                  <a:txBody>
                    <a:bodyPr/>
                    <a:lstStyle/>
                    <a:p>
                      <a:pPr marL="0" marR="0" lvl="0" indent="0" algn="l" rtl="0">
                        <a:lnSpc>
                          <a:spcPct val="150000"/>
                        </a:lnSpc>
                        <a:spcBef>
                          <a:spcPts val="0"/>
                        </a:spcBef>
                        <a:spcAft>
                          <a:spcPts val="0"/>
                        </a:spcAft>
                        <a:buNone/>
                      </a:pPr>
                      <a:r>
                        <a:rPr lang="en-US" sz="1800">
                          <a:latin typeface="Times New Roman"/>
                          <a:ea typeface="Times New Roman"/>
                          <a:cs typeface="Times New Roman"/>
                          <a:sym typeface="Times New Roman"/>
                        </a:rPr>
                        <a:t>I-Review</a:t>
                      </a:r>
                      <a:endParaRPr sz="1800">
                        <a:latin typeface="Times New Roman"/>
                        <a:ea typeface="Times New Roman"/>
                        <a:cs typeface="Times New Roman"/>
                        <a:sym typeface="Times New Roman"/>
                      </a:endParaRPr>
                    </a:p>
                  </a:txBody>
                  <a:tcPr marL="68575" marR="68575" marT="0" marB="0"/>
                </a:tc>
                <a:tc>
                  <a:txBody>
                    <a:bodyPr/>
                    <a:lstStyle/>
                    <a:p>
                      <a:pPr marL="457200" marR="0" lvl="0" indent="0" algn="l" rtl="0">
                        <a:lnSpc>
                          <a:spcPct val="150000"/>
                        </a:lnSpc>
                        <a:spcBef>
                          <a:spcPts val="0"/>
                        </a:spcBef>
                        <a:spcAft>
                          <a:spcPts val="0"/>
                        </a:spcAft>
                        <a:buNone/>
                      </a:pPr>
                      <a:endParaRPr sz="1800" dirty="0">
                        <a:latin typeface="Times New Roman"/>
                        <a:ea typeface="Times New Roman"/>
                        <a:cs typeface="Times New Roman"/>
                        <a:sym typeface="Times New Roman"/>
                      </a:endParaRPr>
                    </a:p>
                  </a:txBody>
                  <a:tcPr marL="68575" marR="68575" marT="0" marB="0"/>
                </a:tc>
                <a:tc>
                  <a:txBody>
                    <a:bodyPr/>
                    <a:lstStyle/>
                    <a:p>
                      <a:pPr marL="457200" marR="0" lvl="0" indent="0" algn="l" rtl="0">
                        <a:lnSpc>
                          <a:spcPct val="150000"/>
                        </a:lnSpc>
                        <a:spcBef>
                          <a:spcPts val="0"/>
                        </a:spcBef>
                        <a:spcAft>
                          <a:spcPts val="0"/>
                        </a:spcAft>
                        <a:buNone/>
                      </a:pPr>
                      <a:r>
                        <a:rPr lang="en-US" sz="1800">
                          <a:latin typeface="Times New Roman"/>
                          <a:ea typeface="Times New Roman"/>
                          <a:cs typeface="Times New Roman"/>
                          <a:sym typeface="Times New Roman"/>
                        </a:rPr>
                        <a:t>Software Requirements Specification</a:t>
                      </a:r>
                      <a:endParaRPr/>
                    </a:p>
                    <a:p>
                      <a:pPr marL="457200" marR="0" lvl="0" indent="0" algn="l" rtl="0">
                        <a:lnSpc>
                          <a:spcPct val="150000"/>
                        </a:lnSpc>
                        <a:spcBef>
                          <a:spcPts val="0"/>
                        </a:spcBef>
                        <a:spcAft>
                          <a:spcPts val="0"/>
                        </a:spcAft>
                        <a:buNone/>
                      </a:pPr>
                      <a:r>
                        <a:rPr lang="en-US" sz="1800">
                          <a:latin typeface="Times New Roman"/>
                          <a:ea typeface="Times New Roman"/>
                          <a:cs typeface="Times New Roman"/>
                          <a:sym typeface="Times New Roman"/>
                        </a:rPr>
                        <a:t>Details of Features</a:t>
                      </a:r>
                      <a:endParaRPr/>
                    </a:p>
                    <a:p>
                      <a:pPr marL="457200" marR="0" lvl="0" indent="0" algn="l" rtl="0">
                        <a:lnSpc>
                          <a:spcPct val="150000"/>
                        </a:lnSpc>
                        <a:spcBef>
                          <a:spcPts val="0"/>
                        </a:spcBef>
                        <a:spcAft>
                          <a:spcPts val="0"/>
                        </a:spcAft>
                        <a:buNone/>
                      </a:pPr>
                      <a:r>
                        <a:rPr lang="en-US" sz="1800">
                          <a:latin typeface="Times New Roman"/>
                          <a:ea typeface="Times New Roman"/>
                          <a:cs typeface="Times New Roman"/>
                          <a:sym typeface="Times New Roman"/>
                        </a:rPr>
                        <a:t>Architecture diagrams</a:t>
                      </a:r>
                      <a:endParaRPr/>
                    </a:p>
                    <a:p>
                      <a:pPr marL="457200" marR="0" lvl="0" indent="0" algn="l" rtl="0">
                        <a:lnSpc>
                          <a:spcPct val="150000"/>
                        </a:lnSpc>
                        <a:spcBef>
                          <a:spcPts val="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Data base / Data Source</a:t>
                      </a:r>
                      <a:endParaRPr sz="1800">
                        <a:latin typeface="Times New Roman"/>
                        <a:ea typeface="Times New Roman"/>
                        <a:cs typeface="Times New Roman"/>
                        <a:sym typeface="Times New Roman"/>
                      </a:endParaRPr>
                    </a:p>
                    <a:p>
                      <a:pPr marL="457200" marR="0" lvl="0" indent="0" algn="l" rtl="0">
                        <a:lnSpc>
                          <a:spcPct val="150000"/>
                        </a:lnSpc>
                        <a:spcBef>
                          <a:spcPts val="0"/>
                        </a:spcBef>
                        <a:spcAft>
                          <a:spcPts val="0"/>
                        </a:spcAft>
                        <a:buNone/>
                      </a:pPr>
                      <a:r>
                        <a:rPr lang="en-US" sz="1800">
                          <a:latin typeface="Times New Roman"/>
                          <a:ea typeface="Times New Roman"/>
                          <a:cs typeface="Times New Roman"/>
                          <a:sym typeface="Times New Roman"/>
                        </a:rPr>
                        <a:t>Base paper and references</a:t>
                      </a:r>
                      <a:endParaRPr sz="1800">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1"/>
                  </a:ext>
                </a:extLst>
              </a:tr>
              <a:tr h="955700">
                <a:tc>
                  <a:txBody>
                    <a:bodyPr/>
                    <a:lstStyle/>
                    <a:p>
                      <a:pPr marL="457200" marR="0" lvl="0" indent="0" algn="l" rtl="0">
                        <a:lnSpc>
                          <a:spcPct val="150000"/>
                        </a:lnSpc>
                        <a:spcBef>
                          <a:spcPts val="0"/>
                        </a:spcBef>
                        <a:spcAft>
                          <a:spcPts val="0"/>
                        </a:spcAft>
                        <a:buNone/>
                      </a:pPr>
                      <a:r>
                        <a:rPr lang="en-US" sz="1800">
                          <a:latin typeface="Times New Roman"/>
                          <a:ea typeface="Times New Roman"/>
                          <a:cs typeface="Times New Roman"/>
                          <a:sym typeface="Times New Roman"/>
                        </a:rPr>
                        <a:t>2</a:t>
                      </a:r>
                      <a:endParaRPr sz="1800">
                        <a:latin typeface="Times New Roman"/>
                        <a:ea typeface="Times New Roman"/>
                        <a:cs typeface="Times New Roman"/>
                        <a:sym typeface="Times New Roman"/>
                      </a:endParaRPr>
                    </a:p>
                  </a:txBody>
                  <a:tcPr marL="68575" marR="68575" marT="0" marB="0"/>
                </a:tc>
                <a:tc>
                  <a:txBody>
                    <a:bodyPr/>
                    <a:lstStyle/>
                    <a:p>
                      <a:pPr marL="0" marR="0" lvl="0" indent="0" algn="l" rtl="0">
                        <a:lnSpc>
                          <a:spcPct val="150000"/>
                        </a:lnSpc>
                        <a:spcBef>
                          <a:spcPts val="0"/>
                        </a:spcBef>
                        <a:spcAft>
                          <a:spcPts val="0"/>
                        </a:spcAft>
                        <a:buNone/>
                      </a:pPr>
                      <a:r>
                        <a:rPr lang="en-US" sz="1800">
                          <a:latin typeface="Times New Roman"/>
                          <a:ea typeface="Times New Roman"/>
                          <a:cs typeface="Times New Roman"/>
                          <a:sym typeface="Times New Roman"/>
                        </a:rPr>
                        <a:t>II-Review</a:t>
                      </a:r>
                      <a:endParaRPr sz="1800">
                        <a:latin typeface="Times New Roman"/>
                        <a:ea typeface="Times New Roman"/>
                        <a:cs typeface="Times New Roman"/>
                        <a:sym typeface="Times New Roman"/>
                      </a:endParaRPr>
                    </a:p>
                  </a:txBody>
                  <a:tcPr marL="68575" marR="68575" marT="0" marB="0"/>
                </a:tc>
                <a:tc>
                  <a:txBody>
                    <a:bodyPr/>
                    <a:lstStyle/>
                    <a:p>
                      <a:pPr marL="457200" marR="0" lvl="0" indent="0" algn="l" rtl="0">
                        <a:lnSpc>
                          <a:spcPct val="150000"/>
                        </a:lnSpc>
                        <a:spcBef>
                          <a:spcPts val="0"/>
                        </a:spcBef>
                        <a:spcAft>
                          <a:spcPts val="0"/>
                        </a:spcAft>
                        <a:buClr>
                          <a:schemeClr val="dk1"/>
                        </a:buClr>
                        <a:buSzPts val="1800"/>
                        <a:buFont typeface="Times New Roman"/>
                        <a:buNone/>
                      </a:pPr>
                      <a:endParaRPr dirty="0"/>
                    </a:p>
                    <a:p>
                      <a:pPr marL="457200" marR="0" lvl="0" indent="0" algn="l" rtl="0">
                        <a:lnSpc>
                          <a:spcPct val="150000"/>
                        </a:lnSpc>
                        <a:spcBef>
                          <a:spcPts val="0"/>
                        </a:spcBef>
                        <a:spcAft>
                          <a:spcPts val="0"/>
                        </a:spcAft>
                        <a:buNone/>
                      </a:pPr>
                      <a:endParaRPr sz="1800" dirty="0">
                        <a:latin typeface="Times New Roman"/>
                        <a:ea typeface="Times New Roman"/>
                        <a:cs typeface="Times New Roman"/>
                        <a:sym typeface="Times New Roman"/>
                      </a:endParaRPr>
                    </a:p>
                  </a:txBody>
                  <a:tcPr marL="68575" marR="68575" marT="0" marB="0"/>
                </a:tc>
                <a:tc>
                  <a:txBody>
                    <a:bodyPr/>
                    <a:lstStyle/>
                    <a:p>
                      <a:pPr marL="457200" marR="0" lvl="0" indent="0" algn="l" rtl="0">
                        <a:lnSpc>
                          <a:spcPct val="150000"/>
                        </a:lnSpc>
                        <a:spcBef>
                          <a:spcPts val="0"/>
                        </a:spcBef>
                        <a:spcAft>
                          <a:spcPts val="0"/>
                        </a:spcAft>
                        <a:buNone/>
                      </a:pPr>
                      <a:r>
                        <a:rPr lang="en-US" sz="1800">
                          <a:latin typeface="Times New Roman"/>
                          <a:ea typeface="Times New Roman"/>
                          <a:cs typeface="Times New Roman"/>
                          <a:sym typeface="Times New Roman"/>
                        </a:rPr>
                        <a:t>Review-I slides </a:t>
                      </a:r>
                      <a:endParaRPr/>
                    </a:p>
                    <a:p>
                      <a:pPr marL="457200" marR="0" lvl="0" indent="0" algn="l" rtl="0">
                        <a:lnSpc>
                          <a:spcPct val="150000"/>
                        </a:lnSpc>
                        <a:spcBef>
                          <a:spcPts val="0"/>
                        </a:spcBef>
                        <a:spcAft>
                          <a:spcPts val="0"/>
                        </a:spcAft>
                        <a:buNone/>
                      </a:pPr>
                      <a:r>
                        <a:rPr lang="en-US" sz="1800">
                          <a:latin typeface="Times New Roman"/>
                          <a:ea typeface="Times New Roman"/>
                          <a:cs typeface="Times New Roman"/>
                          <a:sym typeface="Times New Roman"/>
                        </a:rPr>
                        <a:t>Data preprocessing </a:t>
                      </a:r>
                      <a:endParaRPr/>
                    </a:p>
                    <a:p>
                      <a:pPr marL="457200" marR="0" lvl="0" indent="0" algn="l" rtl="0">
                        <a:lnSpc>
                          <a:spcPct val="150000"/>
                        </a:lnSpc>
                        <a:spcBef>
                          <a:spcPts val="0"/>
                        </a:spcBef>
                        <a:spcAft>
                          <a:spcPts val="0"/>
                        </a:spcAft>
                        <a:buNone/>
                      </a:pPr>
                      <a:r>
                        <a:rPr lang="en-US" sz="1800">
                          <a:latin typeface="Times New Roman"/>
                          <a:ea typeface="Times New Roman"/>
                          <a:cs typeface="Times New Roman"/>
                          <a:sym typeface="Times New Roman"/>
                        </a:rPr>
                        <a:t>Partial Implementation of features</a:t>
                      </a:r>
                      <a:endParaRPr sz="1800">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2"/>
                  </a:ext>
                </a:extLst>
              </a:tr>
              <a:tr h="1229225">
                <a:tc>
                  <a:txBody>
                    <a:bodyPr/>
                    <a:lstStyle/>
                    <a:p>
                      <a:pPr marL="457200" marR="0" lvl="0" indent="0" algn="l" rtl="0">
                        <a:lnSpc>
                          <a:spcPct val="150000"/>
                        </a:lnSpc>
                        <a:spcBef>
                          <a:spcPts val="0"/>
                        </a:spcBef>
                        <a:spcAft>
                          <a:spcPts val="0"/>
                        </a:spcAft>
                        <a:buNone/>
                      </a:pPr>
                      <a:r>
                        <a:rPr lang="en-US" sz="1800">
                          <a:latin typeface="Times New Roman"/>
                          <a:ea typeface="Times New Roman"/>
                          <a:cs typeface="Times New Roman"/>
                          <a:sym typeface="Times New Roman"/>
                        </a:rPr>
                        <a:t>3</a:t>
                      </a:r>
                      <a:endParaRPr sz="1800">
                        <a:latin typeface="Times New Roman"/>
                        <a:ea typeface="Times New Roman"/>
                        <a:cs typeface="Times New Roman"/>
                        <a:sym typeface="Times New Roman"/>
                      </a:endParaRPr>
                    </a:p>
                  </a:txBody>
                  <a:tcPr marL="68575" marR="68575" marT="0" marB="0"/>
                </a:tc>
                <a:tc>
                  <a:txBody>
                    <a:bodyPr/>
                    <a:lstStyle/>
                    <a:p>
                      <a:pPr marL="0" marR="0" lvl="0" indent="0" algn="l" rtl="0">
                        <a:lnSpc>
                          <a:spcPct val="150000"/>
                        </a:lnSpc>
                        <a:spcBef>
                          <a:spcPts val="0"/>
                        </a:spcBef>
                        <a:spcAft>
                          <a:spcPts val="0"/>
                        </a:spcAft>
                        <a:buNone/>
                      </a:pPr>
                      <a:r>
                        <a:rPr lang="en-US" sz="1800">
                          <a:latin typeface="Times New Roman"/>
                          <a:ea typeface="Times New Roman"/>
                          <a:cs typeface="Times New Roman"/>
                          <a:sym typeface="Times New Roman"/>
                        </a:rPr>
                        <a:t>III-Review</a:t>
                      </a:r>
                      <a:endParaRPr sz="1800">
                        <a:latin typeface="Times New Roman"/>
                        <a:ea typeface="Times New Roman"/>
                        <a:cs typeface="Times New Roman"/>
                        <a:sym typeface="Times New Roman"/>
                      </a:endParaRPr>
                    </a:p>
                  </a:txBody>
                  <a:tcPr marL="68575" marR="68575" marT="0" marB="0"/>
                </a:tc>
                <a:tc>
                  <a:txBody>
                    <a:bodyPr/>
                    <a:lstStyle/>
                    <a:p>
                      <a:pPr marL="457200" marR="0" lvl="0" indent="0" algn="l" rtl="0">
                        <a:lnSpc>
                          <a:spcPct val="150000"/>
                        </a:lnSpc>
                        <a:spcBef>
                          <a:spcPts val="0"/>
                        </a:spcBef>
                        <a:spcAft>
                          <a:spcPts val="0"/>
                        </a:spcAft>
                        <a:buNone/>
                      </a:pPr>
                      <a:endParaRPr sz="1800" dirty="0">
                        <a:latin typeface="Times New Roman"/>
                        <a:ea typeface="Times New Roman"/>
                        <a:cs typeface="Times New Roman"/>
                        <a:sym typeface="Times New Roman"/>
                      </a:endParaRPr>
                    </a:p>
                  </a:txBody>
                  <a:tcPr marL="68575" marR="68575" marT="0" marB="0"/>
                </a:tc>
                <a:tc>
                  <a:txBody>
                    <a:bodyPr/>
                    <a:lstStyle/>
                    <a:p>
                      <a:pPr marL="457200" marR="0" lvl="0" indent="0" algn="l" rtl="0">
                        <a:lnSpc>
                          <a:spcPct val="150000"/>
                        </a:lnSpc>
                        <a:spcBef>
                          <a:spcPts val="0"/>
                        </a:spcBef>
                        <a:spcAft>
                          <a:spcPts val="0"/>
                        </a:spcAft>
                        <a:buNone/>
                      </a:pPr>
                      <a:r>
                        <a:rPr lang="en-US" sz="1800" dirty="0">
                          <a:latin typeface="Times New Roman"/>
                          <a:ea typeface="Times New Roman"/>
                          <a:cs typeface="Times New Roman"/>
                          <a:sym typeface="Times New Roman"/>
                        </a:rPr>
                        <a:t>Complete implementation</a:t>
                      </a:r>
                      <a:endParaRPr sz="1800" dirty="0">
                        <a:latin typeface="Times New Roman"/>
                        <a:ea typeface="Times New Roman"/>
                        <a:cs typeface="Times New Roman"/>
                        <a:sym typeface="Times New Roman"/>
                      </a:endParaRPr>
                    </a:p>
                    <a:p>
                      <a:pPr marL="457200" marR="0" lvl="0" indent="0" algn="l" rtl="0">
                        <a:lnSpc>
                          <a:spcPct val="150000"/>
                        </a:lnSpc>
                        <a:spcBef>
                          <a:spcPts val="0"/>
                        </a:spcBef>
                        <a:spcAft>
                          <a:spcPts val="0"/>
                        </a:spcAft>
                        <a:buNone/>
                      </a:pPr>
                      <a:r>
                        <a:rPr lang="en-US" sz="1800" dirty="0">
                          <a:latin typeface="Times New Roman"/>
                          <a:ea typeface="Times New Roman"/>
                          <a:cs typeface="Times New Roman"/>
                          <a:sym typeface="Times New Roman"/>
                        </a:rPr>
                        <a:t>Results &amp; Discussions</a:t>
                      </a:r>
                      <a:endParaRPr sz="1800" dirty="0">
                        <a:latin typeface="Times New Roman"/>
                        <a:ea typeface="Times New Roman"/>
                        <a:cs typeface="Times New Roman"/>
                        <a:sym typeface="Times New Roman"/>
                      </a:endParaRPr>
                    </a:p>
                    <a:p>
                      <a:pPr marL="457200" marR="0" lvl="0" indent="0" algn="l" rtl="0">
                        <a:lnSpc>
                          <a:spcPct val="150000"/>
                        </a:lnSpc>
                        <a:spcBef>
                          <a:spcPts val="0"/>
                        </a:spcBef>
                        <a:spcAft>
                          <a:spcPts val="0"/>
                        </a:spcAft>
                        <a:buNone/>
                      </a:pPr>
                      <a:r>
                        <a:rPr lang="en-US" sz="1800" dirty="0">
                          <a:latin typeface="Times New Roman"/>
                          <a:ea typeface="Times New Roman"/>
                          <a:cs typeface="Times New Roman"/>
                          <a:sym typeface="Times New Roman"/>
                        </a:rPr>
                        <a:t>Project Report Draft</a:t>
                      </a:r>
                      <a:endParaRPr sz="1800" dirty="0">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3"/>
                  </a:ext>
                </a:extLst>
              </a:tr>
            </a:tbl>
          </a:graphicData>
        </a:graphic>
      </p:graphicFrame>
      <p:pic>
        <p:nvPicPr>
          <p:cNvPr id="118" name="Google Shape;118;p4" descr="C:\Program Files\Microsoft Office\MEDIA\CAGCAT10\j0234131.wmf"/>
          <p:cNvPicPr preferRelativeResize="0"/>
          <p:nvPr/>
        </p:nvPicPr>
        <p:blipFill rotWithShape="1">
          <a:blip r:embed="rId3">
            <a:alphaModFix/>
          </a:blip>
          <a:srcRect/>
          <a:stretch/>
        </p:blipFill>
        <p:spPr>
          <a:xfrm>
            <a:off x="8077200" y="0"/>
            <a:ext cx="1066800" cy="1134402"/>
          </a:xfrm>
          <a:prstGeom prst="rect">
            <a:avLst/>
          </a:prstGeom>
          <a:noFill/>
          <a:ln>
            <a:noFill/>
          </a:ln>
        </p:spPr>
      </p:pic>
      <p:sp>
        <p:nvSpPr>
          <p:cNvPr id="2" name="TextBox 1">
            <a:extLst>
              <a:ext uri="{FF2B5EF4-FFF2-40B4-BE49-F238E27FC236}">
                <a16:creationId xmlns:a16="http://schemas.microsoft.com/office/drawing/2014/main" id="{022F73B4-2FA9-446B-9BD8-4BD63F33AC37}"/>
              </a:ext>
            </a:extLst>
          </p:cNvPr>
          <p:cNvSpPr txBox="1"/>
          <p:nvPr/>
        </p:nvSpPr>
        <p:spPr>
          <a:xfrm>
            <a:off x="3368351" y="5775649"/>
            <a:ext cx="1110343" cy="307777"/>
          </a:xfrm>
          <a:prstGeom prst="rect">
            <a:avLst/>
          </a:prstGeom>
          <a:noFill/>
        </p:spPr>
        <p:txBody>
          <a:bodyPr wrap="square" rtlCol="0">
            <a:spAutoFit/>
          </a:bodyPr>
          <a:lstStyle/>
          <a:p>
            <a:r>
              <a:rPr lang="en-US" dirty="0"/>
              <a:t>27-05-2021</a:t>
            </a:r>
            <a:endParaRPr lang="en-IN" dirty="0"/>
          </a:p>
        </p:txBody>
      </p:sp>
      <p:sp>
        <p:nvSpPr>
          <p:cNvPr id="3" name="TextBox 2">
            <a:extLst>
              <a:ext uri="{FF2B5EF4-FFF2-40B4-BE49-F238E27FC236}">
                <a16:creationId xmlns:a16="http://schemas.microsoft.com/office/drawing/2014/main" id="{36A53D0A-C4F1-4F3A-B886-B8E05741C4A8}"/>
              </a:ext>
            </a:extLst>
          </p:cNvPr>
          <p:cNvSpPr txBox="1"/>
          <p:nvPr/>
        </p:nvSpPr>
        <p:spPr>
          <a:xfrm>
            <a:off x="3368351" y="4142792"/>
            <a:ext cx="1110343" cy="307777"/>
          </a:xfrm>
          <a:prstGeom prst="rect">
            <a:avLst/>
          </a:prstGeom>
          <a:noFill/>
        </p:spPr>
        <p:txBody>
          <a:bodyPr wrap="square" rtlCol="0">
            <a:spAutoFit/>
          </a:bodyPr>
          <a:lstStyle/>
          <a:p>
            <a:r>
              <a:rPr lang="en-US" dirty="0"/>
              <a:t>10-05-2021</a:t>
            </a:r>
            <a:endParaRPr lang="en-IN" dirty="0"/>
          </a:p>
        </p:txBody>
      </p:sp>
      <p:sp>
        <p:nvSpPr>
          <p:cNvPr id="4" name="TextBox 3">
            <a:extLst>
              <a:ext uri="{FF2B5EF4-FFF2-40B4-BE49-F238E27FC236}">
                <a16:creationId xmlns:a16="http://schemas.microsoft.com/office/drawing/2014/main" id="{6D7680BA-757E-4A19-8445-BE4254F4FB61}"/>
              </a:ext>
            </a:extLst>
          </p:cNvPr>
          <p:cNvSpPr txBox="1"/>
          <p:nvPr/>
        </p:nvSpPr>
        <p:spPr>
          <a:xfrm>
            <a:off x="3368351" y="1735613"/>
            <a:ext cx="1203649" cy="307777"/>
          </a:xfrm>
          <a:prstGeom prst="rect">
            <a:avLst/>
          </a:prstGeom>
          <a:noFill/>
        </p:spPr>
        <p:txBody>
          <a:bodyPr wrap="square" rtlCol="0">
            <a:spAutoFit/>
          </a:bodyPr>
          <a:lstStyle/>
          <a:p>
            <a:r>
              <a:rPr lang="en-US" dirty="0"/>
              <a:t>19-04-2021</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References</a:t>
            </a:r>
            <a:endParaRPr/>
          </a:p>
        </p:txBody>
      </p:sp>
      <p:sp>
        <p:nvSpPr>
          <p:cNvPr id="124" name="Google Shape;124;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just" rtl="0">
              <a:spcBef>
                <a:spcPts val="400"/>
              </a:spcBef>
              <a:spcAft>
                <a:spcPts val="0"/>
              </a:spcAft>
              <a:buClr>
                <a:schemeClr val="dk1"/>
              </a:buClr>
              <a:buSzPts val="2000"/>
              <a:buNone/>
            </a:pPr>
            <a:r>
              <a:rPr lang="en-US" sz="2000"/>
              <a:t>[1] D. Zhibing Liu, Huixia Wang, Hui Zan “Design and implementation of student information management system.” 2010 International Symposium on intelligence information processing and trusted computing. </a:t>
            </a:r>
            <a:endParaRPr sz="2000"/>
          </a:p>
          <a:p>
            <a:pPr marL="342900" lvl="0" indent="-342900" algn="just" rtl="0">
              <a:spcBef>
                <a:spcPts val="400"/>
              </a:spcBef>
              <a:spcAft>
                <a:spcPts val="0"/>
              </a:spcAft>
              <a:buClr>
                <a:schemeClr val="dk1"/>
              </a:buClr>
              <a:buSzPts val="2000"/>
              <a:buNone/>
            </a:pPr>
            <a:endParaRPr sz="2000"/>
          </a:p>
          <a:p>
            <a:pPr marL="342900" lvl="0" indent="-342900" algn="just" rtl="0">
              <a:spcBef>
                <a:spcPts val="400"/>
              </a:spcBef>
              <a:spcAft>
                <a:spcPts val="0"/>
              </a:spcAft>
              <a:buClr>
                <a:schemeClr val="dk1"/>
              </a:buClr>
              <a:buSzPts val="2000"/>
              <a:buNone/>
            </a:pPr>
            <a:r>
              <a:rPr lang="en-US" sz="2000"/>
              <a:t>[2] S. R.Bharmagoudar, Geeta R.B and S.G. Totad, “Web based student management system.”, Andra Pradesh, vol.2 June 2013. </a:t>
            </a:r>
            <a:endParaRPr sz="2000"/>
          </a:p>
          <a:p>
            <a:pPr marL="342900" lvl="0" indent="-342900" algn="just" rtl="0">
              <a:spcBef>
                <a:spcPts val="400"/>
              </a:spcBef>
              <a:spcAft>
                <a:spcPts val="0"/>
              </a:spcAft>
              <a:buClr>
                <a:schemeClr val="dk1"/>
              </a:buClr>
              <a:buSzPts val="2000"/>
              <a:buNone/>
            </a:pPr>
            <a:endParaRPr sz="2000"/>
          </a:p>
          <a:p>
            <a:pPr marL="342900" lvl="0" indent="-342900" algn="just" rtl="0">
              <a:spcBef>
                <a:spcPts val="400"/>
              </a:spcBef>
              <a:spcAft>
                <a:spcPts val="0"/>
              </a:spcAft>
              <a:buClr>
                <a:schemeClr val="dk1"/>
              </a:buClr>
              <a:buSzPts val="2000"/>
              <a:buNone/>
            </a:pPr>
            <a:r>
              <a:rPr lang="en-US" sz="2000"/>
              <a:t>[3] M.A.Norasiah and A.Norhayti “Intelligent student information system.”, 4th International conference on telecommunication technology proceedings. Shah Alam, Malaysia, 0-7803-7773-7/03 2013 IEEE</a:t>
            </a:r>
            <a:endParaRPr sz="2000"/>
          </a:p>
          <a:p>
            <a:pPr marL="342900" lvl="0" indent="-342900" algn="just" rtl="0">
              <a:spcBef>
                <a:spcPts val="400"/>
              </a:spcBef>
              <a:spcAft>
                <a:spcPts val="0"/>
              </a:spcAft>
              <a:buClr>
                <a:schemeClr val="dk1"/>
              </a:buClr>
              <a:buSzPts val="2000"/>
              <a:buNone/>
            </a:pPr>
            <a:endParaRPr sz="2000"/>
          </a:p>
          <a:p>
            <a:pPr marL="342900" lvl="0" indent="-342900" algn="just" rtl="0">
              <a:spcBef>
                <a:spcPts val="400"/>
              </a:spcBef>
              <a:spcAft>
                <a:spcPts val="0"/>
              </a:spcAft>
              <a:buClr>
                <a:schemeClr val="dk1"/>
              </a:buClr>
              <a:buSzPts val="2000"/>
              <a:buNone/>
            </a:pPr>
            <a:endParaRPr sz="2000"/>
          </a:p>
        </p:txBody>
      </p:sp>
      <p:sp>
        <p:nvSpPr>
          <p:cNvPr id="125" name="Google Shape;125;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126" name="Google Shape;126;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cef1d91c6d_0_17"/>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endParaRPr/>
          </a:p>
        </p:txBody>
      </p:sp>
      <p:sp>
        <p:nvSpPr>
          <p:cNvPr id="133" name="Google Shape;133;gcef1d91c6d_0_17"/>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a:bodyPr>
          <a:lstStyle/>
          <a:p>
            <a:pPr marL="2286000" lvl="0" indent="457200" algn="l" rtl="0">
              <a:spcBef>
                <a:spcPts val="360"/>
              </a:spcBef>
              <a:spcAft>
                <a:spcPts val="0"/>
              </a:spcAft>
              <a:buNone/>
            </a:pPr>
            <a:endParaRPr/>
          </a:p>
          <a:p>
            <a:pPr marL="2286000" lvl="0" indent="457200" algn="l" rtl="0">
              <a:spcBef>
                <a:spcPts val="360"/>
              </a:spcBef>
              <a:spcAft>
                <a:spcPts val="0"/>
              </a:spcAft>
              <a:buNone/>
            </a:pPr>
            <a:endParaRPr/>
          </a:p>
          <a:p>
            <a:pPr marL="2286000" lvl="0" indent="457200" algn="l" rtl="0">
              <a:spcBef>
                <a:spcPts val="360"/>
              </a:spcBef>
              <a:spcAft>
                <a:spcPts val="0"/>
              </a:spcAft>
              <a:buNone/>
            </a:pPr>
            <a:endParaRPr/>
          </a:p>
          <a:p>
            <a:pPr marL="2286000" lvl="0" indent="457200" algn="l" rtl="0">
              <a:spcBef>
                <a:spcPts val="360"/>
              </a:spcBef>
              <a:spcAft>
                <a:spcPts val="0"/>
              </a:spcAft>
              <a:buNone/>
            </a:pPr>
            <a:r>
              <a:rPr lang="en-US"/>
              <a:t>THANK YOU</a:t>
            </a:r>
            <a:endParaRPr/>
          </a:p>
        </p:txBody>
      </p:sp>
      <p:sp>
        <p:nvSpPr>
          <p:cNvPr id="134" name="Google Shape;134;gcef1d91c6d_0_17"/>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379</Words>
  <Application>Microsoft Office PowerPoint</Application>
  <PresentationFormat>On-screen Show (4:3)</PresentationFormat>
  <Paragraphs>102</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Times New Roman</vt:lpstr>
      <vt:lpstr>Office Theme</vt:lpstr>
      <vt:lpstr>PowerPoint Presentation</vt:lpstr>
      <vt:lpstr>PROJECT INTRODUCTION</vt:lpstr>
      <vt:lpstr>SYSTEM SPECIFICATIONS</vt:lpstr>
      <vt:lpstr>PROJECT PLAN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 Compaq</dc:creator>
  <cp:lastModifiedBy>Siri Satwika kotha</cp:lastModifiedBy>
  <cp:revision>1</cp:revision>
  <dcterms:created xsi:type="dcterms:W3CDTF">2017-01-07T09:11:22Z</dcterms:created>
  <dcterms:modified xsi:type="dcterms:W3CDTF">2021-05-31T11:28:11Z</dcterms:modified>
</cp:coreProperties>
</file>