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CEF32E-C5A0-4192-9042-CEF0844E194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1FA5E28-0485-4EE9-8244-E8A27D03AA1E}">
      <dgm:prSet/>
      <dgm:spPr/>
      <dgm:t>
        <a:bodyPr/>
        <a:lstStyle/>
        <a:p>
          <a:r>
            <a:rPr lang="en-US"/>
            <a:t>Diagnostically predict whether a patient has diabetes or not</a:t>
          </a:r>
        </a:p>
      </dgm:t>
    </dgm:pt>
    <dgm:pt modelId="{50CC4FB5-0FBC-4317-A32E-63E3DF0B77A6}" type="parTrans" cxnId="{B31AE920-4E42-4DC4-8F57-44A083BC2DB9}">
      <dgm:prSet/>
      <dgm:spPr/>
      <dgm:t>
        <a:bodyPr/>
        <a:lstStyle/>
        <a:p>
          <a:endParaRPr lang="en-US"/>
        </a:p>
      </dgm:t>
    </dgm:pt>
    <dgm:pt modelId="{3BAC59A6-0FDF-4AC9-94BE-2AEAC5E84B6D}" type="sibTrans" cxnId="{B31AE920-4E42-4DC4-8F57-44A083BC2DB9}">
      <dgm:prSet/>
      <dgm:spPr/>
      <dgm:t>
        <a:bodyPr/>
        <a:lstStyle/>
        <a:p>
          <a:endParaRPr lang="en-US"/>
        </a:p>
      </dgm:t>
    </dgm:pt>
    <dgm:pt modelId="{C7EC7DE3-2734-4F6B-8244-229F09CAD89D}">
      <dgm:prSet/>
      <dgm:spPr/>
      <dgm:t>
        <a:bodyPr/>
        <a:lstStyle/>
        <a:p>
          <a:r>
            <a:rPr lang="en-US"/>
            <a:t>Diabetes has a great deal of attention in medical research</a:t>
          </a:r>
        </a:p>
      </dgm:t>
    </dgm:pt>
    <dgm:pt modelId="{5601B63C-22BA-45E4-A5BB-B5C4E88914F0}" type="parTrans" cxnId="{6D34A72D-C060-43ED-854F-EA02F55F75DB}">
      <dgm:prSet/>
      <dgm:spPr/>
      <dgm:t>
        <a:bodyPr/>
        <a:lstStyle/>
        <a:p>
          <a:endParaRPr lang="en-US"/>
        </a:p>
      </dgm:t>
    </dgm:pt>
    <dgm:pt modelId="{47B62982-C04C-4611-939C-68133B54B386}" type="sibTrans" cxnId="{6D34A72D-C060-43ED-854F-EA02F55F75DB}">
      <dgm:prSet/>
      <dgm:spPr/>
      <dgm:t>
        <a:bodyPr/>
        <a:lstStyle/>
        <a:p>
          <a:endParaRPr lang="en-US"/>
        </a:p>
      </dgm:t>
    </dgm:pt>
    <dgm:pt modelId="{89CA4B65-459E-4163-AF98-B72B5E4A9695}">
      <dgm:prSet/>
      <dgm:spPr/>
      <dgm:t>
        <a:bodyPr/>
        <a:lstStyle/>
        <a:p>
          <a:r>
            <a:rPr lang="en-US"/>
            <a:t>automated prediction about the Diabetes condition of patient</a:t>
          </a:r>
        </a:p>
      </dgm:t>
    </dgm:pt>
    <dgm:pt modelId="{FED1B646-0B6D-499D-942A-D501C18B227C}" type="parTrans" cxnId="{FF59A66E-39A3-46CC-B0D1-831B24FF44B5}">
      <dgm:prSet/>
      <dgm:spPr/>
      <dgm:t>
        <a:bodyPr/>
        <a:lstStyle/>
        <a:p>
          <a:endParaRPr lang="en-US"/>
        </a:p>
      </dgm:t>
    </dgm:pt>
    <dgm:pt modelId="{F86AB8D3-299A-422B-86B4-39AEBA91AA75}" type="sibTrans" cxnId="{FF59A66E-39A3-46CC-B0D1-831B24FF44B5}">
      <dgm:prSet/>
      <dgm:spPr/>
      <dgm:t>
        <a:bodyPr/>
        <a:lstStyle/>
        <a:p>
          <a:endParaRPr lang="en-US"/>
        </a:p>
      </dgm:t>
    </dgm:pt>
    <dgm:pt modelId="{EC8B6F7C-29D4-49A4-9BE9-BD2F110F5B07}">
      <dgm:prSet/>
      <dgm:spPr/>
      <dgm:t>
        <a:bodyPr/>
        <a:lstStyle/>
        <a:p>
          <a:r>
            <a:rPr lang="en-US"/>
            <a:t>Shed away diabetes with proper treatment and spread happiness</a:t>
          </a:r>
        </a:p>
      </dgm:t>
    </dgm:pt>
    <dgm:pt modelId="{4BDC86F3-4CBF-4319-BB2E-D1A0948F2C2C}" type="parTrans" cxnId="{E7E1A3DD-77BD-4C4C-A591-66B2A4563A60}">
      <dgm:prSet/>
      <dgm:spPr/>
      <dgm:t>
        <a:bodyPr/>
        <a:lstStyle/>
        <a:p>
          <a:endParaRPr lang="en-US"/>
        </a:p>
      </dgm:t>
    </dgm:pt>
    <dgm:pt modelId="{AD1DC5E3-2B6C-43E1-B710-7D244B3BC36B}" type="sibTrans" cxnId="{E7E1A3DD-77BD-4C4C-A591-66B2A4563A60}">
      <dgm:prSet/>
      <dgm:spPr/>
      <dgm:t>
        <a:bodyPr/>
        <a:lstStyle/>
        <a:p>
          <a:endParaRPr lang="en-US"/>
        </a:p>
      </dgm:t>
    </dgm:pt>
    <dgm:pt modelId="{4842BEF5-746E-4834-9292-A12D631A9865}" type="pres">
      <dgm:prSet presAssocID="{9ECEF32E-C5A0-4192-9042-CEF0844E194B}" presName="linear" presStyleCnt="0">
        <dgm:presLayoutVars>
          <dgm:animLvl val="lvl"/>
          <dgm:resizeHandles val="exact"/>
        </dgm:presLayoutVars>
      </dgm:prSet>
      <dgm:spPr/>
    </dgm:pt>
    <dgm:pt modelId="{A9D82193-FE76-4982-A0A1-6A6B8D7F1F26}" type="pres">
      <dgm:prSet presAssocID="{F1FA5E28-0485-4EE9-8244-E8A27D03AA1E}" presName="parentText" presStyleLbl="node1" presStyleIdx="0" presStyleCnt="4">
        <dgm:presLayoutVars>
          <dgm:chMax val="0"/>
          <dgm:bulletEnabled val="1"/>
        </dgm:presLayoutVars>
      </dgm:prSet>
      <dgm:spPr/>
    </dgm:pt>
    <dgm:pt modelId="{EB273C18-632E-4C97-8EE7-C7531F06A6F1}" type="pres">
      <dgm:prSet presAssocID="{3BAC59A6-0FDF-4AC9-94BE-2AEAC5E84B6D}" presName="spacer" presStyleCnt="0"/>
      <dgm:spPr/>
    </dgm:pt>
    <dgm:pt modelId="{B5DA70D6-D235-4301-8CFC-C8F78CD97A35}" type="pres">
      <dgm:prSet presAssocID="{C7EC7DE3-2734-4F6B-8244-229F09CAD89D}" presName="parentText" presStyleLbl="node1" presStyleIdx="1" presStyleCnt="4">
        <dgm:presLayoutVars>
          <dgm:chMax val="0"/>
          <dgm:bulletEnabled val="1"/>
        </dgm:presLayoutVars>
      </dgm:prSet>
      <dgm:spPr/>
    </dgm:pt>
    <dgm:pt modelId="{DC93AB34-D131-4500-956D-6E837FFEAB3E}" type="pres">
      <dgm:prSet presAssocID="{47B62982-C04C-4611-939C-68133B54B386}" presName="spacer" presStyleCnt="0"/>
      <dgm:spPr/>
    </dgm:pt>
    <dgm:pt modelId="{23E4B19A-0549-4885-8566-9D3A7ECBCB2E}" type="pres">
      <dgm:prSet presAssocID="{89CA4B65-459E-4163-AF98-B72B5E4A9695}" presName="parentText" presStyleLbl="node1" presStyleIdx="2" presStyleCnt="4">
        <dgm:presLayoutVars>
          <dgm:chMax val="0"/>
          <dgm:bulletEnabled val="1"/>
        </dgm:presLayoutVars>
      </dgm:prSet>
      <dgm:spPr/>
    </dgm:pt>
    <dgm:pt modelId="{6D701E31-713A-42F2-A730-3E45816ED493}" type="pres">
      <dgm:prSet presAssocID="{F86AB8D3-299A-422B-86B4-39AEBA91AA75}" presName="spacer" presStyleCnt="0"/>
      <dgm:spPr/>
    </dgm:pt>
    <dgm:pt modelId="{644701E7-0C5C-4FCD-B755-D226D3C505BB}" type="pres">
      <dgm:prSet presAssocID="{EC8B6F7C-29D4-49A4-9BE9-BD2F110F5B07}" presName="parentText" presStyleLbl="node1" presStyleIdx="3" presStyleCnt="4">
        <dgm:presLayoutVars>
          <dgm:chMax val="0"/>
          <dgm:bulletEnabled val="1"/>
        </dgm:presLayoutVars>
      </dgm:prSet>
      <dgm:spPr/>
    </dgm:pt>
  </dgm:ptLst>
  <dgm:cxnLst>
    <dgm:cxn modelId="{D8B63304-3DAC-4431-8D89-CD6318057843}" type="presOf" srcId="{C7EC7DE3-2734-4F6B-8244-229F09CAD89D}" destId="{B5DA70D6-D235-4301-8CFC-C8F78CD97A35}" srcOrd="0" destOrd="0" presId="urn:microsoft.com/office/officeart/2005/8/layout/vList2"/>
    <dgm:cxn modelId="{20F6FF10-D37F-4E31-B077-9E089A796CE0}" type="presOf" srcId="{F1FA5E28-0485-4EE9-8244-E8A27D03AA1E}" destId="{A9D82193-FE76-4982-A0A1-6A6B8D7F1F26}" srcOrd="0" destOrd="0" presId="urn:microsoft.com/office/officeart/2005/8/layout/vList2"/>
    <dgm:cxn modelId="{B31AE920-4E42-4DC4-8F57-44A083BC2DB9}" srcId="{9ECEF32E-C5A0-4192-9042-CEF0844E194B}" destId="{F1FA5E28-0485-4EE9-8244-E8A27D03AA1E}" srcOrd="0" destOrd="0" parTransId="{50CC4FB5-0FBC-4317-A32E-63E3DF0B77A6}" sibTransId="{3BAC59A6-0FDF-4AC9-94BE-2AEAC5E84B6D}"/>
    <dgm:cxn modelId="{6D34A72D-C060-43ED-854F-EA02F55F75DB}" srcId="{9ECEF32E-C5A0-4192-9042-CEF0844E194B}" destId="{C7EC7DE3-2734-4F6B-8244-229F09CAD89D}" srcOrd="1" destOrd="0" parTransId="{5601B63C-22BA-45E4-A5BB-B5C4E88914F0}" sibTransId="{47B62982-C04C-4611-939C-68133B54B386}"/>
    <dgm:cxn modelId="{1C60E935-EFE0-4FED-B8B6-29139DBF0468}" type="presOf" srcId="{EC8B6F7C-29D4-49A4-9BE9-BD2F110F5B07}" destId="{644701E7-0C5C-4FCD-B755-D226D3C505BB}" srcOrd="0" destOrd="0" presId="urn:microsoft.com/office/officeart/2005/8/layout/vList2"/>
    <dgm:cxn modelId="{6AA63C60-7DD5-417D-B831-3ECB806F2C0F}" type="presOf" srcId="{89CA4B65-459E-4163-AF98-B72B5E4A9695}" destId="{23E4B19A-0549-4885-8566-9D3A7ECBCB2E}" srcOrd="0" destOrd="0" presId="urn:microsoft.com/office/officeart/2005/8/layout/vList2"/>
    <dgm:cxn modelId="{FF59A66E-39A3-46CC-B0D1-831B24FF44B5}" srcId="{9ECEF32E-C5A0-4192-9042-CEF0844E194B}" destId="{89CA4B65-459E-4163-AF98-B72B5E4A9695}" srcOrd="2" destOrd="0" parTransId="{FED1B646-0B6D-499D-942A-D501C18B227C}" sibTransId="{F86AB8D3-299A-422B-86B4-39AEBA91AA75}"/>
    <dgm:cxn modelId="{FAB2BDC5-A341-4A75-B5F4-889B288AE716}" type="presOf" srcId="{9ECEF32E-C5A0-4192-9042-CEF0844E194B}" destId="{4842BEF5-746E-4834-9292-A12D631A9865}" srcOrd="0" destOrd="0" presId="urn:microsoft.com/office/officeart/2005/8/layout/vList2"/>
    <dgm:cxn modelId="{E7E1A3DD-77BD-4C4C-A591-66B2A4563A60}" srcId="{9ECEF32E-C5A0-4192-9042-CEF0844E194B}" destId="{EC8B6F7C-29D4-49A4-9BE9-BD2F110F5B07}" srcOrd="3" destOrd="0" parTransId="{4BDC86F3-4CBF-4319-BB2E-D1A0948F2C2C}" sibTransId="{AD1DC5E3-2B6C-43E1-B710-7D244B3BC36B}"/>
    <dgm:cxn modelId="{2CE4FB6B-6770-4584-8AB4-69F8590E4266}" type="presParOf" srcId="{4842BEF5-746E-4834-9292-A12D631A9865}" destId="{A9D82193-FE76-4982-A0A1-6A6B8D7F1F26}" srcOrd="0" destOrd="0" presId="urn:microsoft.com/office/officeart/2005/8/layout/vList2"/>
    <dgm:cxn modelId="{90B6AAA1-D7EE-4F47-B851-5103C857E1F7}" type="presParOf" srcId="{4842BEF5-746E-4834-9292-A12D631A9865}" destId="{EB273C18-632E-4C97-8EE7-C7531F06A6F1}" srcOrd="1" destOrd="0" presId="urn:microsoft.com/office/officeart/2005/8/layout/vList2"/>
    <dgm:cxn modelId="{F8A0C0A9-E710-4FDD-B9AB-4CFDEB93B614}" type="presParOf" srcId="{4842BEF5-746E-4834-9292-A12D631A9865}" destId="{B5DA70D6-D235-4301-8CFC-C8F78CD97A35}" srcOrd="2" destOrd="0" presId="urn:microsoft.com/office/officeart/2005/8/layout/vList2"/>
    <dgm:cxn modelId="{A70B3F6B-8E19-4789-876B-0076FB2B5F2B}" type="presParOf" srcId="{4842BEF5-746E-4834-9292-A12D631A9865}" destId="{DC93AB34-D131-4500-956D-6E837FFEAB3E}" srcOrd="3" destOrd="0" presId="urn:microsoft.com/office/officeart/2005/8/layout/vList2"/>
    <dgm:cxn modelId="{EA564398-0B31-4E15-9E03-7912D42C41BD}" type="presParOf" srcId="{4842BEF5-746E-4834-9292-A12D631A9865}" destId="{23E4B19A-0549-4885-8566-9D3A7ECBCB2E}" srcOrd="4" destOrd="0" presId="urn:microsoft.com/office/officeart/2005/8/layout/vList2"/>
    <dgm:cxn modelId="{E09E240E-0FD5-4EF5-8460-CB8ABDA9A407}" type="presParOf" srcId="{4842BEF5-746E-4834-9292-A12D631A9865}" destId="{6D701E31-713A-42F2-A730-3E45816ED493}" srcOrd="5" destOrd="0" presId="urn:microsoft.com/office/officeart/2005/8/layout/vList2"/>
    <dgm:cxn modelId="{60A3DB48-874F-4251-AF83-1F8A6AA46FEA}" type="presParOf" srcId="{4842BEF5-746E-4834-9292-A12D631A9865}" destId="{644701E7-0C5C-4FCD-B755-D226D3C505B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D1D273-F192-4A1E-9A3D-42C8FC632C4B}"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728C72D-F802-431E-BECF-7172FB254E52}">
      <dgm:prSet/>
      <dgm:spPr/>
      <dgm:t>
        <a:bodyPr/>
        <a:lstStyle/>
        <a:p>
          <a:r>
            <a:rPr lang="en-US"/>
            <a:t>Introduction</a:t>
          </a:r>
        </a:p>
      </dgm:t>
    </dgm:pt>
    <dgm:pt modelId="{938A5B94-47F7-4AB5-978D-AA2606D8B6F9}" type="parTrans" cxnId="{22694D99-9366-463B-807C-80C0BD5C74B3}">
      <dgm:prSet/>
      <dgm:spPr/>
      <dgm:t>
        <a:bodyPr/>
        <a:lstStyle/>
        <a:p>
          <a:endParaRPr lang="en-US"/>
        </a:p>
      </dgm:t>
    </dgm:pt>
    <dgm:pt modelId="{405A25B5-4522-482A-B16D-98334DF297A1}" type="sibTrans" cxnId="{22694D99-9366-463B-807C-80C0BD5C74B3}">
      <dgm:prSet phldrT="01" phldr="0"/>
      <dgm:spPr/>
      <dgm:t>
        <a:bodyPr/>
        <a:lstStyle/>
        <a:p>
          <a:r>
            <a:rPr lang="en-US"/>
            <a:t>01</a:t>
          </a:r>
        </a:p>
      </dgm:t>
    </dgm:pt>
    <dgm:pt modelId="{929C8200-53C4-46E1-9352-955A780FCE86}">
      <dgm:prSet/>
      <dgm:spPr/>
      <dgm:t>
        <a:bodyPr/>
        <a:lstStyle/>
        <a:p>
          <a:r>
            <a:rPr lang="en-US"/>
            <a:t>System Analysis</a:t>
          </a:r>
        </a:p>
      </dgm:t>
    </dgm:pt>
    <dgm:pt modelId="{B3E994BB-E167-4AFF-ABFF-7F96B4F6A1E8}" type="parTrans" cxnId="{CA9217D4-F6A1-43F5-A417-31B086946F27}">
      <dgm:prSet/>
      <dgm:spPr/>
      <dgm:t>
        <a:bodyPr/>
        <a:lstStyle/>
        <a:p>
          <a:endParaRPr lang="en-US"/>
        </a:p>
      </dgm:t>
    </dgm:pt>
    <dgm:pt modelId="{20B485BE-4112-427A-AE32-6767B02908B2}" type="sibTrans" cxnId="{CA9217D4-F6A1-43F5-A417-31B086946F27}">
      <dgm:prSet phldrT="02" phldr="0"/>
      <dgm:spPr/>
      <dgm:t>
        <a:bodyPr/>
        <a:lstStyle/>
        <a:p>
          <a:r>
            <a:rPr lang="en-US"/>
            <a:t>02</a:t>
          </a:r>
        </a:p>
      </dgm:t>
    </dgm:pt>
    <dgm:pt modelId="{47037E50-6ABD-40DC-8F78-102FF1AC7BC8}">
      <dgm:prSet/>
      <dgm:spPr/>
      <dgm:t>
        <a:bodyPr/>
        <a:lstStyle/>
        <a:p>
          <a:r>
            <a:rPr lang="en-IN"/>
            <a:t>Literature Survey</a:t>
          </a:r>
          <a:endParaRPr lang="en-US"/>
        </a:p>
      </dgm:t>
    </dgm:pt>
    <dgm:pt modelId="{3256A4A9-7C81-4AC8-A475-4D2E38A78BAE}" type="parTrans" cxnId="{F08711CE-3BD9-4D6D-96C2-2CDE4880ABC1}">
      <dgm:prSet/>
      <dgm:spPr/>
      <dgm:t>
        <a:bodyPr/>
        <a:lstStyle/>
        <a:p>
          <a:endParaRPr lang="en-US"/>
        </a:p>
      </dgm:t>
    </dgm:pt>
    <dgm:pt modelId="{D7639327-2C68-45A4-90F9-37067DC5FDA7}" type="sibTrans" cxnId="{F08711CE-3BD9-4D6D-96C2-2CDE4880ABC1}">
      <dgm:prSet phldrT="03" phldr="0"/>
      <dgm:spPr/>
      <dgm:t>
        <a:bodyPr/>
        <a:lstStyle/>
        <a:p>
          <a:r>
            <a:rPr lang="en-US"/>
            <a:t>03</a:t>
          </a:r>
        </a:p>
      </dgm:t>
    </dgm:pt>
    <dgm:pt modelId="{947706F6-D0F8-4E01-8F29-FA67A492476C}">
      <dgm:prSet/>
      <dgm:spPr/>
      <dgm:t>
        <a:bodyPr/>
        <a:lstStyle/>
        <a:p>
          <a:r>
            <a:rPr lang="en-IN"/>
            <a:t>System Design </a:t>
          </a:r>
          <a:endParaRPr lang="en-US"/>
        </a:p>
      </dgm:t>
    </dgm:pt>
    <dgm:pt modelId="{48633E18-9DE9-4FAE-A17F-7A083B198A5E}" type="parTrans" cxnId="{AED087CB-CCD9-4B2C-A6AD-F7FBE89B23E2}">
      <dgm:prSet/>
      <dgm:spPr/>
      <dgm:t>
        <a:bodyPr/>
        <a:lstStyle/>
        <a:p>
          <a:endParaRPr lang="en-US"/>
        </a:p>
      </dgm:t>
    </dgm:pt>
    <dgm:pt modelId="{6E29FF8E-6347-46FF-AA16-4CFF072EE5F0}" type="sibTrans" cxnId="{AED087CB-CCD9-4B2C-A6AD-F7FBE89B23E2}">
      <dgm:prSet phldrT="04" phldr="0"/>
      <dgm:spPr/>
      <dgm:t>
        <a:bodyPr/>
        <a:lstStyle/>
        <a:p>
          <a:r>
            <a:rPr lang="en-US"/>
            <a:t>04</a:t>
          </a:r>
        </a:p>
      </dgm:t>
    </dgm:pt>
    <dgm:pt modelId="{593B58EF-E6EF-4328-99EA-F86B48ADC382}">
      <dgm:prSet/>
      <dgm:spPr/>
      <dgm:t>
        <a:bodyPr/>
        <a:lstStyle/>
        <a:p>
          <a:r>
            <a:rPr lang="en-IN"/>
            <a:t>Conclusion</a:t>
          </a:r>
          <a:endParaRPr lang="en-US"/>
        </a:p>
      </dgm:t>
    </dgm:pt>
    <dgm:pt modelId="{08992B64-705E-4492-AFA0-17ECF83DE14C}" type="parTrans" cxnId="{15812A67-6CCE-4836-856A-C5EA4C9B9495}">
      <dgm:prSet/>
      <dgm:spPr/>
      <dgm:t>
        <a:bodyPr/>
        <a:lstStyle/>
        <a:p>
          <a:endParaRPr lang="en-US"/>
        </a:p>
      </dgm:t>
    </dgm:pt>
    <dgm:pt modelId="{92445673-06EA-4C88-B24D-B8A8CCC67BD2}" type="sibTrans" cxnId="{15812A67-6CCE-4836-856A-C5EA4C9B9495}">
      <dgm:prSet phldrT="05" phldr="0"/>
      <dgm:spPr/>
      <dgm:t>
        <a:bodyPr/>
        <a:lstStyle/>
        <a:p>
          <a:r>
            <a:rPr lang="en-US"/>
            <a:t>05</a:t>
          </a:r>
        </a:p>
      </dgm:t>
    </dgm:pt>
    <dgm:pt modelId="{A5E57E68-F94C-46F9-A68C-6A3AA5AAF628}" type="pres">
      <dgm:prSet presAssocID="{F6D1D273-F192-4A1E-9A3D-42C8FC632C4B}" presName="Name0" presStyleCnt="0">
        <dgm:presLayoutVars>
          <dgm:animLvl val="lvl"/>
          <dgm:resizeHandles val="exact"/>
        </dgm:presLayoutVars>
      </dgm:prSet>
      <dgm:spPr/>
    </dgm:pt>
    <dgm:pt modelId="{0AD7B130-F781-452C-86F6-09FA97121F78}" type="pres">
      <dgm:prSet presAssocID="{4728C72D-F802-431E-BECF-7172FB254E52}" presName="compositeNode" presStyleCnt="0">
        <dgm:presLayoutVars>
          <dgm:bulletEnabled val="1"/>
        </dgm:presLayoutVars>
      </dgm:prSet>
      <dgm:spPr/>
    </dgm:pt>
    <dgm:pt modelId="{4C51A79A-C0FF-4DA4-AE5F-95A285FCDBFA}" type="pres">
      <dgm:prSet presAssocID="{4728C72D-F802-431E-BECF-7172FB254E52}" presName="bgRect" presStyleLbl="alignNode1" presStyleIdx="0" presStyleCnt="5"/>
      <dgm:spPr/>
    </dgm:pt>
    <dgm:pt modelId="{0FADEBA5-9932-4F06-9494-D23D71FF0A12}" type="pres">
      <dgm:prSet presAssocID="{405A25B5-4522-482A-B16D-98334DF297A1}" presName="sibTransNodeRect" presStyleLbl="alignNode1" presStyleIdx="0" presStyleCnt="5">
        <dgm:presLayoutVars>
          <dgm:chMax val="0"/>
          <dgm:bulletEnabled val="1"/>
        </dgm:presLayoutVars>
      </dgm:prSet>
      <dgm:spPr/>
    </dgm:pt>
    <dgm:pt modelId="{7005A7B6-6DE3-49B6-B66E-E0017D35E749}" type="pres">
      <dgm:prSet presAssocID="{4728C72D-F802-431E-BECF-7172FB254E52}" presName="nodeRect" presStyleLbl="alignNode1" presStyleIdx="0" presStyleCnt="5">
        <dgm:presLayoutVars>
          <dgm:bulletEnabled val="1"/>
        </dgm:presLayoutVars>
      </dgm:prSet>
      <dgm:spPr/>
    </dgm:pt>
    <dgm:pt modelId="{C9EC0ED3-0038-4F0F-A011-DFB766026BA6}" type="pres">
      <dgm:prSet presAssocID="{405A25B5-4522-482A-B16D-98334DF297A1}" presName="sibTrans" presStyleCnt="0"/>
      <dgm:spPr/>
    </dgm:pt>
    <dgm:pt modelId="{1F6AB535-2F93-4D08-8FB8-4E017E3E21D5}" type="pres">
      <dgm:prSet presAssocID="{929C8200-53C4-46E1-9352-955A780FCE86}" presName="compositeNode" presStyleCnt="0">
        <dgm:presLayoutVars>
          <dgm:bulletEnabled val="1"/>
        </dgm:presLayoutVars>
      </dgm:prSet>
      <dgm:spPr/>
    </dgm:pt>
    <dgm:pt modelId="{8727F784-8E4E-4722-B674-C045EF22DED8}" type="pres">
      <dgm:prSet presAssocID="{929C8200-53C4-46E1-9352-955A780FCE86}" presName="bgRect" presStyleLbl="alignNode1" presStyleIdx="1" presStyleCnt="5"/>
      <dgm:spPr/>
    </dgm:pt>
    <dgm:pt modelId="{B6AC7610-C842-47A4-A6AC-605062471A20}" type="pres">
      <dgm:prSet presAssocID="{20B485BE-4112-427A-AE32-6767B02908B2}" presName="sibTransNodeRect" presStyleLbl="alignNode1" presStyleIdx="1" presStyleCnt="5">
        <dgm:presLayoutVars>
          <dgm:chMax val="0"/>
          <dgm:bulletEnabled val="1"/>
        </dgm:presLayoutVars>
      </dgm:prSet>
      <dgm:spPr/>
    </dgm:pt>
    <dgm:pt modelId="{42B4C30E-94D3-436B-8934-367300485D5E}" type="pres">
      <dgm:prSet presAssocID="{929C8200-53C4-46E1-9352-955A780FCE86}" presName="nodeRect" presStyleLbl="alignNode1" presStyleIdx="1" presStyleCnt="5">
        <dgm:presLayoutVars>
          <dgm:bulletEnabled val="1"/>
        </dgm:presLayoutVars>
      </dgm:prSet>
      <dgm:spPr/>
    </dgm:pt>
    <dgm:pt modelId="{D4F10A45-F9A3-40AD-8C1B-575AAC63366B}" type="pres">
      <dgm:prSet presAssocID="{20B485BE-4112-427A-AE32-6767B02908B2}" presName="sibTrans" presStyleCnt="0"/>
      <dgm:spPr/>
    </dgm:pt>
    <dgm:pt modelId="{8D56E52C-13D4-4A2E-BF42-41758304973D}" type="pres">
      <dgm:prSet presAssocID="{47037E50-6ABD-40DC-8F78-102FF1AC7BC8}" presName="compositeNode" presStyleCnt="0">
        <dgm:presLayoutVars>
          <dgm:bulletEnabled val="1"/>
        </dgm:presLayoutVars>
      </dgm:prSet>
      <dgm:spPr/>
    </dgm:pt>
    <dgm:pt modelId="{6295CB51-D408-4C8D-8B9F-D2FD7410CFBA}" type="pres">
      <dgm:prSet presAssocID="{47037E50-6ABD-40DC-8F78-102FF1AC7BC8}" presName="bgRect" presStyleLbl="alignNode1" presStyleIdx="2" presStyleCnt="5"/>
      <dgm:spPr/>
    </dgm:pt>
    <dgm:pt modelId="{8338A415-859F-4777-8468-128970C93243}" type="pres">
      <dgm:prSet presAssocID="{D7639327-2C68-45A4-90F9-37067DC5FDA7}" presName="sibTransNodeRect" presStyleLbl="alignNode1" presStyleIdx="2" presStyleCnt="5">
        <dgm:presLayoutVars>
          <dgm:chMax val="0"/>
          <dgm:bulletEnabled val="1"/>
        </dgm:presLayoutVars>
      </dgm:prSet>
      <dgm:spPr/>
    </dgm:pt>
    <dgm:pt modelId="{FA386113-51E1-4944-AFEE-551EE57B25AD}" type="pres">
      <dgm:prSet presAssocID="{47037E50-6ABD-40DC-8F78-102FF1AC7BC8}" presName="nodeRect" presStyleLbl="alignNode1" presStyleIdx="2" presStyleCnt="5">
        <dgm:presLayoutVars>
          <dgm:bulletEnabled val="1"/>
        </dgm:presLayoutVars>
      </dgm:prSet>
      <dgm:spPr/>
    </dgm:pt>
    <dgm:pt modelId="{1B282C26-7820-43FA-A5D8-EA11AC5DA116}" type="pres">
      <dgm:prSet presAssocID="{D7639327-2C68-45A4-90F9-37067DC5FDA7}" presName="sibTrans" presStyleCnt="0"/>
      <dgm:spPr/>
    </dgm:pt>
    <dgm:pt modelId="{465CFB76-EA22-46C5-9CFD-1B4B60284140}" type="pres">
      <dgm:prSet presAssocID="{947706F6-D0F8-4E01-8F29-FA67A492476C}" presName="compositeNode" presStyleCnt="0">
        <dgm:presLayoutVars>
          <dgm:bulletEnabled val="1"/>
        </dgm:presLayoutVars>
      </dgm:prSet>
      <dgm:spPr/>
    </dgm:pt>
    <dgm:pt modelId="{F5BF007C-0962-4B2A-A0EB-46FFEAD7BE22}" type="pres">
      <dgm:prSet presAssocID="{947706F6-D0F8-4E01-8F29-FA67A492476C}" presName="bgRect" presStyleLbl="alignNode1" presStyleIdx="3" presStyleCnt="5"/>
      <dgm:spPr/>
    </dgm:pt>
    <dgm:pt modelId="{82597F5B-E200-47FF-A037-DE7BED894B98}" type="pres">
      <dgm:prSet presAssocID="{6E29FF8E-6347-46FF-AA16-4CFF072EE5F0}" presName="sibTransNodeRect" presStyleLbl="alignNode1" presStyleIdx="3" presStyleCnt="5">
        <dgm:presLayoutVars>
          <dgm:chMax val="0"/>
          <dgm:bulletEnabled val="1"/>
        </dgm:presLayoutVars>
      </dgm:prSet>
      <dgm:spPr/>
    </dgm:pt>
    <dgm:pt modelId="{A3B1EF20-6AD2-4D9F-8E8F-5FC711C03F17}" type="pres">
      <dgm:prSet presAssocID="{947706F6-D0F8-4E01-8F29-FA67A492476C}" presName="nodeRect" presStyleLbl="alignNode1" presStyleIdx="3" presStyleCnt="5">
        <dgm:presLayoutVars>
          <dgm:bulletEnabled val="1"/>
        </dgm:presLayoutVars>
      </dgm:prSet>
      <dgm:spPr/>
    </dgm:pt>
    <dgm:pt modelId="{F0D05B94-9F8B-46EE-A7DA-EE035F2275EB}" type="pres">
      <dgm:prSet presAssocID="{6E29FF8E-6347-46FF-AA16-4CFF072EE5F0}" presName="sibTrans" presStyleCnt="0"/>
      <dgm:spPr/>
    </dgm:pt>
    <dgm:pt modelId="{CBBFA433-A802-4173-8349-9024DF705F10}" type="pres">
      <dgm:prSet presAssocID="{593B58EF-E6EF-4328-99EA-F86B48ADC382}" presName="compositeNode" presStyleCnt="0">
        <dgm:presLayoutVars>
          <dgm:bulletEnabled val="1"/>
        </dgm:presLayoutVars>
      </dgm:prSet>
      <dgm:spPr/>
    </dgm:pt>
    <dgm:pt modelId="{9283155E-C29B-492E-9EBD-EDB4D2368451}" type="pres">
      <dgm:prSet presAssocID="{593B58EF-E6EF-4328-99EA-F86B48ADC382}" presName="bgRect" presStyleLbl="alignNode1" presStyleIdx="4" presStyleCnt="5"/>
      <dgm:spPr/>
    </dgm:pt>
    <dgm:pt modelId="{3A44D81E-E85A-4407-B716-DBB71C46F517}" type="pres">
      <dgm:prSet presAssocID="{92445673-06EA-4C88-B24D-B8A8CCC67BD2}" presName="sibTransNodeRect" presStyleLbl="alignNode1" presStyleIdx="4" presStyleCnt="5">
        <dgm:presLayoutVars>
          <dgm:chMax val="0"/>
          <dgm:bulletEnabled val="1"/>
        </dgm:presLayoutVars>
      </dgm:prSet>
      <dgm:spPr/>
    </dgm:pt>
    <dgm:pt modelId="{E19AAAA5-7098-4B9B-8354-94E517E36F8F}" type="pres">
      <dgm:prSet presAssocID="{593B58EF-E6EF-4328-99EA-F86B48ADC382}" presName="nodeRect" presStyleLbl="alignNode1" presStyleIdx="4" presStyleCnt="5">
        <dgm:presLayoutVars>
          <dgm:bulletEnabled val="1"/>
        </dgm:presLayoutVars>
      </dgm:prSet>
      <dgm:spPr/>
    </dgm:pt>
  </dgm:ptLst>
  <dgm:cxnLst>
    <dgm:cxn modelId="{E6E1FD0C-7CCA-4654-9439-080DA390A5B7}" type="presOf" srcId="{4728C72D-F802-431E-BECF-7172FB254E52}" destId="{4C51A79A-C0FF-4DA4-AE5F-95A285FCDBFA}" srcOrd="0" destOrd="0" presId="urn:microsoft.com/office/officeart/2016/7/layout/LinearBlockProcessNumbered"/>
    <dgm:cxn modelId="{6AE56E25-EA1E-422C-8A6A-51DF47FE5453}" type="presOf" srcId="{47037E50-6ABD-40DC-8F78-102FF1AC7BC8}" destId="{FA386113-51E1-4944-AFEE-551EE57B25AD}" srcOrd="1" destOrd="0" presId="urn:microsoft.com/office/officeart/2016/7/layout/LinearBlockProcessNumbered"/>
    <dgm:cxn modelId="{57F8DE2E-8752-4441-A8BF-6D2BDE751444}" type="presOf" srcId="{92445673-06EA-4C88-B24D-B8A8CCC67BD2}" destId="{3A44D81E-E85A-4407-B716-DBB71C46F517}" srcOrd="0" destOrd="0" presId="urn:microsoft.com/office/officeart/2016/7/layout/LinearBlockProcessNumbered"/>
    <dgm:cxn modelId="{0430C25C-E275-468C-B15D-612E3F5A4803}" type="presOf" srcId="{6E29FF8E-6347-46FF-AA16-4CFF072EE5F0}" destId="{82597F5B-E200-47FF-A037-DE7BED894B98}" srcOrd="0" destOrd="0" presId="urn:microsoft.com/office/officeart/2016/7/layout/LinearBlockProcessNumbered"/>
    <dgm:cxn modelId="{75ED4F5D-1BBA-4DE1-AF4D-0A90B54BC875}" type="presOf" srcId="{947706F6-D0F8-4E01-8F29-FA67A492476C}" destId="{A3B1EF20-6AD2-4D9F-8E8F-5FC711C03F17}" srcOrd="1" destOrd="0" presId="urn:microsoft.com/office/officeart/2016/7/layout/LinearBlockProcessNumbered"/>
    <dgm:cxn modelId="{F258E842-2CFA-4915-82A6-A58A6DC234F1}" type="presOf" srcId="{47037E50-6ABD-40DC-8F78-102FF1AC7BC8}" destId="{6295CB51-D408-4C8D-8B9F-D2FD7410CFBA}" srcOrd="0" destOrd="0" presId="urn:microsoft.com/office/officeart/2016/7/layout/LinearBlockProcessNumbered"/>
    <dgm:cxn modelId="{B7755445-098A-45A3-A878-79D792DD4B53}" type="presOf" srcId="{593B58EF-E6EF-4328-99EA-F86B48ADC382}" destId="{9283155E-C29B-492E-9EBD-EDB4D2368451}" srcOrd="0" destOrd="0" presId="urn:microsoft.com/office/officeart/2016/7/layout/LinearBlockProcessNumbered"/>
    <dgm:cxn modelId="{15812A67-6CCE-4836-856A-C5EA4C9B9495}" srcId="{F6D1D273-F192-4A1E-9A3D-42C8FC632C4B}" destId="{593B58EF-E6EF-4328-99EA-F86B48ADC382}" srcOrd="4" destOrd="0" parTransId="{08992B64-705E-4492-AFA0-17ECF83DE14C}" sibTransId="{92445673-06EA-4C88-B24D-B8A8CCC67BD2}"/>
    <dgm:cxn modelId="{80BB4774-4407-409A-86DB-E82678F1C9B3}" type="presOf" srcId="{F6D1D273-F192-4A1E-9A3D-42C8FC632C4B}" destId="{A5E57E68-F94C-46F9-A68C-6A3AA5AAF628}" srcOrd="0" destOrd="0" presId="urn:microsoft.com/office/officeart/2016/7/layout/LinearBlockProcessNumbered"/>
    <dgm:cxn modelId="{81270456-21F3-4921-9351-0CFE0644D2F8}" type="presOf" srcId="{947706F6-D0F8-4E01-8F29-FA67A492476C}" destId="{F5BF007C-0962-4B2A-A0EB-46FFEAD7BE22}" srcOrd="0" destOrd="0" presId="urn:microsoft.com/office/officeart/2016/7/layout/LinearBlockProcessNumbered"/>
    <dgm:cxn modelId="{01901176-A510-4E7F-ADF9-43F805BFADD5}" type="presOf" srcId="{929C8200-53C4-46E1-9352-955A780FCE86}" destId="{42B4C30E-94D3-436B-8934-367300485D5E}" srcOrd="1" destOrd="0" presId="urn:microsoft.com/office/officeart/2016/7/layout/LinearBlockProcessNumbered"/>
    <dgm:cxn modelId="{C0E1D980-0856-41DB-B1F6-B43F61465127}" type="presOf" srcId="{D7639327-2C68-45A4-90F9-37067DC5FDA7}" destId="{8338A415-859F-4777-8468-128970C93243}" srcOrd="0" destOrd="0" presId="urn:microsoft.com/office/officeart/2016/7/layout/LinearBlockProcessNumbered"/>
    <dgm:cxn modelId="{22694D99-9366-463B-807C-80C0BD5C74B3}" srcId="{F6D1D273-F192-4A1E-9A3D-42C8FC632C4B}" destId="{4728C72D-F802-431E-BECF-7172FB254E52}" srcOrd="0" destOrd="0" parTransId="{938A5B94-47F7-4AB5-978D-AA2606D8B6F9}" sibTransId="{405A25B5-4522-482A-B16D-98334DF297A1}"/>
    <dgm:cxn modelId="{F7C68DB4-D1C0-4A85-8AD6-4F75DAB261BD}" type="presOf" srcId="{405A25B5-4522-482A-B16D-98334DF297A1}" destId="{0FADEBA5-9932-4F06-9494-D23D71FF0A12}" srcOrd="0" destOrd="0" presId="urn:microsoft.com/office/officeart/2016/7/layout/LinearBlockProcessNumbered"/>
    <dgm:cxn modelId="{AED087CB-CCD9-4B2C-A6AD-F7FBE89B23E2}" srcId="{F6D1D273-F192-4A1E-9A3D-42C8FC632C4B}" destId="{947706F6-D0F8-4E01-8F29-FA67A492476C}" srcOrd="3" destOrd="0" parTransId="{48633E18-9DE9-4FAE-A17F-7A083B198A5E}" sibTransId="{6E29FF8E-6347-46FF-AA16-4CFF072EE5F0}"/>
    <dgm:cxn modelId="{D4180CCE-647A-4FFE-8D28-3A6274250C23}" type="presOf" srcId="{929C8200-53C4-46E1-9352-955A780FCE86}" destId="{8727F784-8E4E-4722-B674-C045EF22DED8}" srcOrd="0" destOrd="0" presId="urn:microsoft.com/office/officeart/2016/7/layout/LinearBlockProcessNumbered"/>
    <dgm:cxn modelId="{F08711CE-3BD9-4D6D-96C2-2CDE4880ABC1}" srcId="{F6D1D273-F192-4A1E-9A3D-42C8FC632C4B}" destId="{47037E50-6ABD-40DC-8F78-102FF1AC7BC8}" srcOrd="2" destOrd="0" parTransId="{3256A4A9-7C81-4AC8-A475-4D2E38A78BAE}" sibTransId="{D7639327-2C68-45A4-90F9-37067DC5FDA7}"/>
    <dgm:cxn modelId="{CA9217D4-F6A1-43F5-A417-31B086946F27}" srcId="{F6D1D273-F192-4A1E-9A3D-42C8FC632C4B}" destId="{929C8200-53C4-46E1-9352-955A780FCE86}" srcOrd="1" destOrd="0" parTransId="{B3E994BB-E167-4AFF-ABFF-7F96B4F6A1E8}" sibTransId="{20B485BE-4112-427A-AE32-6767B02908B2}"/>
    <dgm:cxn modelId="{0F1757D6-6AE8-447A-9992-966EF6652688}" type="presOf" srcId="{20B485BE-4112-427A-AE32-6767B02908B2}" destId="{B6AC7610-C842-47A4-A6AC-605062471A20}" srcOrd="0" destOrd="0" presId="urn:microsoft.com/office/officeart/2016/7/layout/LinearBlockProcessNumbered"/>
    <dgm:cxn modelId="{278BE2DA-D16D-4CA1-B44F-D83189FCA4E1}" type="presOf" srcId="{593B58EF-E6EF-4328-99EA-F86B48ADC382}" destId="{E19AAAA5-7098-4B9B-8354-94E517E36F8F}" srcOrd="1" destOrd="0" presId="urn:microsoft.com/office/officeart/2016/7/layout/LinearBlockProcessNumbered"/>
    <dgm:cxn modelId="{B9AE6FE6-1538-4990-8E3C-5A7B83CD6EC2}" type="presOf" srcId="{4728C72D-F802-431E-BECF-7172FB254E52}" destId="{7005A7B6-6DE3-49B6-B66E-E0017D35E749}" srcOrd="1" destOrd="0" presId="urn:microsoft.com/office/officeart/2016/7/layout/LinearBlockProcessNumbered"/>
    <dgm:cxn modelId="{29BCCFEE-5C5C-45A0-BFAD-5BEAE4D17D87}" type="presParOf" srcId="{A5E57E68-F94C-46F9-A68C-6A3AA5AAF628}" destId="{0AD7B130-F781-452C-86F6-09FA97121F78}" srcOrd="0" destOrd="0" presId="urn:microsoft.com/office/officeart/2016/7/layout/LinearBlockProcessNumbered"/>
    <dgm:cxn modelId="{25864C74-3E6F-47D7-9960-273C9BCAD11D}" type="presParOf" srcId="{0AD7B130-F781-452C-86F6-09FA97121F78}" destId="{4C51A79A-C0FF-4DA4-AE5F-95A285FCDBFA}" srcOrd="0" destOrd="0" presId="urn:microsoft.com/office/officeart/2016/7/layout/LinearBlockProcessNumbered"/>
    <dgm:cxn modelId="{BDEFC9F0-C4FB-4282-A0D5-11B0698941C5}" type="presParOf" srcId="{0AD7B130-F781-452C-86F6-09FA97121F78}" destId="{0FADEBA5-9932-4F06-9494-D23D71FF0A12}" srcOrd="1" destOrd="0" presId="urn:microsoft.com/office/officeart/2016/7/layout/LinearBlockProcessNumbered"/>
    <dgm:cxn modelId="{AA86131C-25FD-484F-BF43-6DCBA5399516}" type="presParOf" srcId="{0AD7B130-F781-452C-86F6-09FA97121F78}" destId="{7005A7B6-6DE3-49B6-B66E-E0017D35E749}" srcOrd="2" destOrd="0" presId="urn:microsoft.com/office/officeart/2016/7/layout/LinearBlockProcessNumbered"/>
    <dgm:cxn modelId="{1E53C6B2-8185-4EA6-8D34-12C20624B38D}" type="presParOf" srcId="{A5E57E68-F94C-46F9-A68C-6A3AA5AAF628}" destId="{C9EC0ED3-0038-4F0F-A011-DFB766026BA6}" srcOrd="1" destOrd="0" presId="urn:microsoft.com/office/officeart/2016/7/layout/LinearBlockProcessNumbered"/>
    <dgm:cxn modelId="{DDF9E26F-2B45-4ACB-8032-41C2EAE3E7B8}" type="presParOf" srcId="{A5E57E68-F94C-46F9-A68C-6A3AA5AAF628}" destId="{1F6AB535-2F93-4D08-8FB8-4E017E3E21D5}" srcOrd="2" destOrd="0" presId="urn:microsoft.com/office/officeart/2016/7/layout/LinearBlockProcessNumbered"/>
    <dgm:cxn modelId="{29C5FD37-C4F9-451D-806A-723C0C0870B3}" type="presParOf" srcId="{1F6AB535-2F93-4D08-8FB8-4E017E3E21D5}" destId="{8727F784-8E4E-4722-B674-C045EF22DED8}" srcOrd="0" destOrd="0" presId="urn:microsoft.com/office/officeart/2016/7/layout/LinearBlockProcessNumbered"/>
    <dgm:cxn modelId="{EBDD105E-3F08-420A-8593-DA9DEF52BF46}" type="presParOf" srcId="{1F6AB535-2F93-4D08-8FB8-4E017E3E21D5}" destId="{B6AC7610-C842-47A4-A6AC-605062471A20}" srcOrd="1" destOrd="0" presId="urn:microsoft.com/office/officeart/2016/7/layout/LinearBlockProcessNumbered"/>
    <dgm:cxn modelId="{F8A8F36D-200D-4FF9-8A1F-137CAAFFB6EB}" type="presParOf" srcId="{1F6AB535-2F93-4D08-8FB8-4E017E3E21D5}" destId="{42B4C30E-94D3-436B-8934-367300485D5E}" srcOrd="2" destOrd="0" presId="urn:microsoft.com/office/officeart/2016/7/layout/LinearBlockProcessNumbered"/>
    <dgm:cxn modelId="{BEE55350-CF83-44DC-BB86-0BD8AFB2CAFE}" type="presParOf" srcId="{A5E57E68-F94C-46F9-A68C-6A3AA5AAF628}" destId="{D4F10A45-F9A3-40AD-8C1B-575AAC63366B}" srcOrd="3" destOrd="0" presId="urn:microsoft.com/office/officeart/2016/7/layout/LinearBlockProcessNumbered"/>
    <dgm:cxn modelId="{2F0C7D0A-7300-4158-9157-84B1102BA926}" type="presParOf" srcId="{A5E57E68-F94C-46F9-A68C-6A3AA5AAF628}" destId="{8D56E52C-13D4-4A2E-BF42-41758304973D}" srcOrd="4" destOrd="0" presId="urn:microsoft.com/office/officeart/2016/7/layout/LinearBlockProcessNumbered"/>
    <dgm:cxn modelId="{BBBCC34B-FBCF-4F0D-B079-915119DDE5C2}" type="presParOf" srcId="{8D56E52C-13D4-4A2E-BF42-41758304973D}" destId="{6295CB51-D408-4C8D-8B9F-D2FD7410CFBA}" srcOrd="0" destOrd="0" presId="urn:microsoft.com/office/officeart/2016/7/layout/LinearBlockProcessNumbered"/>
    <dgm:cxn modelId="{5C3AFD00-37EC-4535-81A6-3FD078BDDEAD}" type="presParOf" srcId="{8D56E52C-13D4-4A2E-BF42-41758304973D}" destId="{8338A415-859F-4777-8468-128970C93243}" srcOrd="1" destOrd="0" presId="urn:microsoft.com/office/officeart/2016/7/layout/LinearBlockProcessNumbered"/>
    <dgm:cxn modelId="{D37F9234-BA5B-4601-8283-AD0B052F8072}" type="presParOf" srcId="{8D56E52C-13D4-4A2E-BF42-41758304973D}" destId="{FA386113-51E1-4944-AFEE-551EE57B25AD}" srcOrd="2" destOrd="0" presId="urn:microsoft.com/office/officeart/2016/7/layout/LinearBlockProcessNumbered"/>
    <dgm:cxn modelId="{DFE479A0-8710-4585-9695-CFFD7F86FA7D}" type="presParOf" srcId="{A5E57E68-F94C-46F9-A68C-6A3AA5AAF628}" destId="{1B282C26-7820-43FA-A5D8-EA11AC5DA116}" srcOrd="5" destOrd="0" presId="urn:microsoft.com/office/officeart/2016/7/layout/LinearBlockProcessNumbered"/>
    <dgm:cxn modelId="{78D7616F-4E5C-42C0-AEBB-951F888B458B}" type="presParOf" srcId="{A5E57E68-F94C-46F9-A68C-6A3AA5AAF628}" destId="{465CFB76-EA22-46C5-9CFD-1B4B60284140}" srcOrd="6" destOrd="0" presId="urn:microsoft.com/office/officeart/2016/7/layout/LinearBlockProcessNumbered"/>
    <dgm:cxn modelId="{CA055965-EAC8-4CEC-B95A-1DB6BF7E2630}" type="presParOf" srcId="{465CFB76-EA22-46C5-9CFD-1B4B60284140}" destId="{F5BF007C-0962-4B2A-A0EB-46FFEAD7BE22}" srcOrd="0" destOrd="0" presId="urn:microsoft.com/office/officeart/2016/7/layout/LinearBlockProcessNumbered"/>
    <dgm:cxn modelId="{1134FBF8-65A6-41E0-AA70-C21160EE1869}" type="presParOf" srcId="{465CFB76-EA22-46C5-9CFD-1B4B60284140}" destId="{82597F5B-E200-47FF-A037-DE7BED894B98}" srcOrd="1" destOrd="0" presId="urn:microsoft.com/office/officeart/2016/7/layout/LinearBlockProcessNumbered"/>
    <dgm:cxn modelId="{298305E8-BD5D-4276-81B7-85ACA675E39C}" type="presParOf" srcId="{465CFB76-EA22-46C5-9CFD-1B4B60284140}" destId="{A3B1EF20-6AD2-4D9F-8E8F-5FC711C03F17}" srcOrd="2" destOrd="0" presId="urn:microsoft.com/office/officeart/2016/7/layout/LinearBlockProcessNumbered"/>
    <dgm:cxn modelId="{05885254-3F81-43F3-94C0-60563DD72EE2}" type="presParOf" srcId="{A5E57E68-F94C-46F9-A68C-6A3AA5AAF628}" destId="{F0D05B94-9F8B-46EE-A7DA-EE035F2275EB}" srcOrd="7" destOrd="0" presId="urn:microsoft.com/office/officeart/2016/7/layout/LinearBlockProcessNumbered"/>
    <dgm:cxn modelId="{7786DEFD-D65D-4CFF-BC96-ACC589ABF72C}" type="presParOf" srcId="{A5E57E68-F94C-46F9-A68C-6A3AA5AAF628}" destId="{CBBFA433-A802-4173-8349-9024DF705F10}" srcOrd="8" destOrd="0" presId="urn:microsoft.com/office/officeart/2016/7/layout/LinearBlockProcessNumbered"/>
    <dgm:cxn modelId="{30611CCE-0B41-4ABE-B052-FE1589AAC941}" type="presParOf" srcId="{CBBFA433-A802-4173-8349-9024DF705F10}" destId="{9283155E-C29B-492E-9EBD-EDB4D2368451}" srcOrd="0" destOrd="0" presId="urn:microsoft.com/office/officeart/2016/7/layout/LinearBlockProcessNumbered"/>
    <dgm:cxn modelId="{98A9AFF6-186A-451E-9AA3-8FF465B73D7D}" type="presParOf" srcId="{CBBFA433-A802-4173-8349-9024DF705F10}" destId="{3A44D81E-E85A-4407-B716-DBB71C46F517}" srcOrd="1" destOrd="0" presId="urn:microsoft.com/office/officeart/2016/7/layout/LinearBlockProcessNumbered"/>
    <dgm:cxn modelId="{ED905352-41CD-47B2-9B32-C6172C72051F}" type="presParOf" srcId="{CBBFA433-A802-4173-8349-9024DF705F10}" destId="{E19AAAA5-7098-4B9B-8354-94E517E36F8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00004A-8A75-45DD-BC70-B1E7BBCF3668}" type="doc">
      <dgm:prSet loTypeId="urn:microsoft.com/office/officeart/2005/8/layout/arrow5" loCatId="relationship" qsTypeId="urn:microsoft.com/office/officeart/2005/8/quickstyle/simple1" qsCatId="simple" csTypeId="urn:microsoft.com/office/officeart/2005/8/colors/colorful1" csCatId="colorful"/>
      <dgm:spPr/>
      <dgm:t>
        <a:bodyPr/>
        <a:lstStyle/>
        <a:p>
          <a:endParaRPr lang="en-US"/>
        </a:p>
      </dgm:t>
    </dgm:pt>
    <dgm:pt modelId="{D7E770F7-25A5-4641-BC1A-77CC35B5E71F}">
      <dgm:prSet/>
      <dgm:spPr/>
      <dgm:t>
        <a:bodyPr/>
        <a:lstStyle/>
        <a:p>
          <a:r>
            <a:rPr lang="en-IN"/>
            <a:t>Decision Tree Classifier</a:t>
          </a:r>
          <a:endParaRPr lang="en-US"/>
        </a:p>
      </dgm:t>
    </dgm:pt>
    <dgm:pt modelId="{458443B4-2990-42A4-8C00-3B42A346AA00}" type="parTrans" cxnId="{0A7F9291-BE07-4EAA-8168-892EE621002C}">
      <dgm:prSet/>
      <dgm:spPr/>
      <dgm:t>
        <a:bodyPr/>
        <a:lstStyle/>
        <a:p>
          <a:endParaRPr lang="en-US"/>
        </a:p>
      </dgm:t>
    </dgm:pt>
    <dgm:pt modelId="{7F552622-2ADE-47B3-8087-0CFA41ABFFDB}" type="sibTrans" cxnId="{0A7F9291-BE07-4EAA-8168-892EE621002C}">
      <dgm:prSet/>
      <dgm:spPr/>
      <dgm:t>
        <a:bodyPr/>
        <a:lstStyle/>
        <a:p>
          <a:endParaRPr lang="en-US"/>
        </a:p>
      </dgm:t>
    </dgm:pt>
    <dgm:pt modelId="{AAC6178C-F0FD-4404-A2DC-ED378ECBAD70}">
      <dgm:prSet/>
      <dgm:spPr/>
      <dgm:t>
        <a:bodyPr/>
        <a:lstStyle/>
        <a:p>
          <a:r>
            <a:rPr lang="en-IN"/>
            <a:t>Gaussian Naïve Bayes</a:t>
          </a:r>
          <a:endParaRPr lang="en-US"/>
        </a:p>
      </dgm:t>
    </dgm:pt>
    <dgm:pt modelId="{C780DDB4-0C0B-4E82-A875-78D50B96B5F8}" type="parTrans" cxnId="{0F430BD4-73A9-4709-B514-95B5BDB5B0CB}">
      <dgm:prSet/>
      <dgm:spPr/>
      <dgm:t>
        <a:bodyPr/>
        <a:lstStyle/>
        <a:p>
          <a:endParaRPr lang="en-US"/>
        </a:p>
      </dgm:t>
    </dgm:pt>
    <dgm:pt modelId="{A541E8BE-2728-4BEB-A8C9-7A5E66093DFA}" type="sibTrans" cxnId="{0F430BD4-73A9-4709-B514-95B5BDB5B0CB}">
      <dgm:prSet/>
      <dgm:spPr/>
      <dgm:t>
        <a:bodyPr/>
        <a:lstStyle/>
        <a:p>
          <a:endParaRPr lang="en-US"/>
        </a:p>
      </dgm:t>
    </dgm:pt>
    <dgm:pt modelId="{63B5D63F-8173-4586-AD69-23E270D9224F}">
      <dgm:prSet/>
      <dgm:spPr/>
      <dgm:t>
        <a:bodyPr/>
        <a:lstStyle/>
        <a:p>
          <a:r>
            <a:rPr lang="en-IN"/>
            <a:t>Random Forest Classifier</a:t>
          </a:r>
          <a:endParaRPr lang="en-US"/>
        </a:p>
      </dgm:t>
    </dgm:pt>
    <dgm:pt modelId="{B6206968-B6C1-49D7-87D6-E8CA80707734}" type="parTrans" cxnId="{809A1EB6-89AC-43BA-A3F8-FBD6815A7168}">
      <dgm:prSet/>
      <dgm:spPr/>
      <dgm:t>
        <a:bodyPr/>
        <a:lstStyle/>
        <a:p>
          <a:endParaRPr lang="en-US"/>
        </a:p>
      </dgm:t>
    </dgm:pt>
    <dgm:pt modelId="{8C734BB6-DAB6-449F-A6F6-BCBD2AE58338}" type="sibTrans" cxnId="{809A1EB6-89AC-43BA-A3F8-FBD6815A7168}">
      <dgm:prSet/>
      <dgm:spPr/>
      <dgm:t>
        <a:bodyPr/>
        <a:lstStyle/>
        <a:p>
          <a:endParaRPr lang="en-US"/>
        </a:p>
      </dgm:t>
    </dgm:pt>
    <dgm:pt modelId="{0E66B3EE-691A-470D-812C-1CB520EBD963}">
      <dgm:prSet/>
      <dgm:spPr/>
      <dgm:t>
        <a:bodyPr/>
        <a:lstStyle/>
        <a:p>
          <a:r>
            <a:rPr lang="en-IN"/>
            <a:t>K-Nearest Neighbour</a:t>
          </a:r>
          <a:endParaRPr lang="en-US"/>
        </a:p>
      </dgm:t>
    </dgm:pt>
    <dgm:pt modelId="{BD3B4A19-246B-4FAA-9A8C-6AF1C683EA27}" type="parTrans" cxnId="{7BAC81D4-438A-4340-9750-C11D7E3BFF13}">
      <dgm:prSet/>
      <dgm:spPr/>
      <dgm:t>
        <a:bodyPr/>
        <a:lstStyle/>
        <a:p>
          <a:endParaRPr lang="en-US"/>
        </a:p>
      </dgm:t>
    </dgm:pt>
    <dgm:pt modelId="{CA382FBA-1B87-45E3-A298-3888D3C50825}" type="sibTrans" cxnId="{7BAC81D4-438A-4340-9750-C11D7E3BFF13}">
      <dgm:prSet/>
      <dgm:spPr/>
      <dgm:t>
        <a:bodyPr/>
        <a:lstStyle/>
        <a:p>
          <a:endParaRPr lang="en-US"/>
        </a:p>
      </dgm:t>
    </dgm:pt>
    <dgm:pt modelId="{7AC01A35-38C6-4354-AF1F-24885CC5E505}">
      <dgm:prSet/>
      <dgm:spPr/>
      <dgm:t>
        <a:bodyPr/>
        <a:lstStyle/>
        <a:p>
          <a:r>
            <a:rPr lang="en-IN"/>
            <a:t>K-Means and Logistic Regression </a:t>
          </a:r>
          <a:endParaRPr lang="en-US"/>
        </a:p>
      </dgm:t>
    </dgm:pt>
    <dgm:pt modelId="{7593AB8C-6F32-4717-B4B2-04D802DA58D3}" type="parTrans" cxnId="{062C2CC6-B3A9-4B90-B691-B6FF81B2E9CB}">
      <dgm:prSet/>
      <dgm:spPr/>
      <dgm:t>
        <a:bodyPr/>
        <a:lstStyle/>
        <a:p>
          <a:endParaRPr lang="en-US"/>
        </a:p>
      </dgm:t>
    </dgm:pt>
    <dgm:pt modelId="{D4CCF8B8-88F0-4818-8820-723A62B198AA}" type="sibTrans" cxnId="{062C2CC6-B3A9-4B90-B691-B6FF81B2E9CB}">
      <dgm:prSet/>
      <dgm:spPr/>
      <dgm:t>
        <a:bodyPr/>
        <a:lstStyle/>
        <a:p>
          <a:endParaRPr lang="en-US"/>
        </a:p>
      </dgm:t>
    </dgm:pt>
    <dgm:pt modelId="{A993A717-05F5-4926-B458-3428F8E4F38A}" type="pres">
      <dgm:prSet presAssocID="{0700004A-8A75-45DD-BC70-B1E7BBCF3668}" presName="diagram" presStyleCnt="0">
        <dgm:presLayoutVars>
          <dgm:dir/>
          <dgm:resizeHandles val="exact"/>
        </dgm:presLayoutVars>
      </dgm:prSet>
      <dgm:spPr/>
    </dgm:pt>
    <dgm:pt modelId="{8E6C6EED-D1C9-4A6B-886B-361AAD712734}" type="pres">
      <dgm:prSet presAssocID="{D7E770F7-25A5-4641-BC1A-77CC35B5E71F}" presName="arrow" presStyleLbl="node1" presStyleIdx="0" presStyleCnt="5">
        <dgm:presLayoutVars>
          <dgm:bulletEnabled val="1"/>
        </dgm:presLayoutVars>
      </dgm:prSet>
      <dgm:spPr/>
    </dgm:pt>
    <dgm:pt modelId="{DC082C6A-8561-4351-9412-16398C26AE26}" type="pres">
      <dgm:prSet presAssocID="{AAC6178C-F0FD-4404-A2DC-ED378ECBAD70}" presName="arrow" presStyleLbl="node1" presStyleIdx="1" presStyleCnt="5">
        <dgm:presLayoutVars>
          <dgm:bulletEnabled val="1"/>
        </dgm:presLayoutVars>
      </dgm:prSet>
      <dgm:spPr/>
    </dgm:pt>
    <dgm:pt modelId="{C08B64C5-5AD1-4CFC-89AB-69D3655AB20B}" type="pres">
      <dgm:prSet presAssocID="{63B5D63F-8173-4586-AD69-23E270D9224F}" presName="arrow" presStyleLbl="node1" presStyleIdx="2" presStyleCnt="5">
        <dgm:presLayoutVars>
          <dgm:bulletEnabled val="1"/>
        </dgm:presLayoutVars>
      </dgm:prSet>
      <dgm:spPr/>
    </dgm:pt>
    <dgm:pt modelId="{8A7B855E-4CEA-44C2-8960-6737EE3F8813}" type="pres">
      <dgm:prSet presAssocID="{0E66B3EE-691A-470D-812C-1CB520EBD963}" presName="arrow" presStyleLbl="node1" presStyleIdx="3" presStyleCnt="5">
        <dgm:presLayoutVars>
          <dgm:bulletEnabled val="1"/>
        </dgm:presLayoutVars>
      </dgm:prSet>
      <dgm:spPr/>
    </dgm:pt>
    <dgm:pt modelId="{FEF6EA83-243B-43C9-8D83-09241389F73F}" type="pres">
      <dgm:prSet presAssocID="{7AC01A35-38C6-4354-AF1F-24885CC5E505}" presName="arrow" presStyleLbl="node1" presStyleIdx="4" presStyleCnt="5">
        <dgm:presLayoutVars>
          <dgm:bulletEnabled val="1"/>
        </dgm:presLayoutVars>
      </dgm:prSet>
      <dgm:spPr/>
    </dgm:pt>
  </dgm:ptLst>
  <dgm:cxnLst>
    <dgm:cxn modelId="{AAB38F0F-003B-4BB1-A9B7-05F1D1DC2361}" type="presOf" srcId="{AAC6178C-F0FD-4404-A2DC-ED378ECBAD70}" destId="{DC082C6A-8561-4351-9412-16398C26AE26}" srcOrd="0" destOrd="0" presId="urn:microsoft.com/office/officeart/2005/8/layout/arrow5"/>
    <dgm:cxn modelId="{90859C5D-8ED6-4959-AA02-D63C8114E096}" type="presOf" srcId="{0E66B3EE-691A-470D-812C-1CB520EBD963}" destId="{8A7B855E-4CEA-44C2-8960-6737EE3F8813}" srcOrd="0" destOrd="0" presId="urn:microsoft.com/office/officeart/2005/8/layout/arrow5"/>
    <dgm:cxn modelId="{57960E53-66E9-40E2-8E14-DDA56B623D22}" type="presOf" srcId="{0700004A-8A75-45DD-BC70-B1E7BBCF3668}" destId="{A993A717-05F5-4926-B458-3428F8E4F38A}" srcOrd="0" destOrd="0" presId="urn:microsoft.com/office/officeart/2005/8/layout/arrow5"/>
    <dgm:cxn modelId="{0A7F9291-BE07-4EAA-8168-892EE621002C}" srcId="{0700004A-8A75-45DD-BC70-B1E7BBCF3668}" destId="{D7E770F7-25A5-4641-BC1A-77CC35B5E71F}" srcOrd="0" destOrd="0" parTransId="{458443B4-2990-42A4-8C00-3B42A346AA00}" sibTransId="{7F552622-2ADE-47B3-8087-0CFA41ABFFDB}"/>
    <dgm:cxn modelId="{C5907B94-822F-4A61-8405-B3F6D0B7080C}" type="presOf" srcId="{63B5D63F-8173-4586-AD69-23E270D9224F}" destId="{C08B64C5-5AD1-4CFC-89AB-69D3655AB20B}" srcOrd="0" destOrd="0" presId="urn:microsoft.com/office/officeart/2005/8/layout/arrow5"/>
    <dgm:cxn modelId="{809A1EB6-89AC-43BA-A3F8-FBD6815A7168}" srcId="{0700004A-8A75-45DD-BC70-B1E7BBCF3668}" destId="{63B5D63F-8173-4586-AD69-23E270D9224F}" srcOrd="2" destOrd="0" parTransId="{B6206968-B6C1-49D7-87D6-E8CA80707734}" sibTransId="{8C734BB6-DAB6-449F-A6F6-BCBD2AE58338}"/>
    <dgm:cxn modelId="{B2A932B6-AE6B-47DC-87D5-91C5F37DFF45}" type="presOf" srcId="{D7E770F7-25A5-4641-BC1A-77CC35B5E71F}" destId="{8E6C6EED-D1C9-4A6B-886B-361AAD712734}" srcOrd="0" destOrd="0" presId="urn:microsoft.com/office/officeart/2005/8/layout/arrow5"/>
    <dgm:cxn modelId="{062C2CC6-B3A9-4B90-B691-B6FF81B2E9CB}" srcId="{0700004A-8A75-45DD-BC70-B1E7BBCF3668}" destId="{7AC01A35-38C6-4354-AF1F-24885CC5E505}" srcOrd="4" destOrd="0" parTransId="{7593AB8C-6F32-4717-B4B2-04D802DA58D3}" sibTransId="{D4CCF8B8-88F0-4818-8820-723A62B198AA}"/>
    <dgm:cxn modelId="{0F430BD4-73A9-4709-B514-95B5BDB5B0CB}" srcId="{0700004A-8A75-45DD-BC70-B1E7BBCF3668}" destId="{AAC6178C-F0FD-4404-A2DC-ED378ECBAD70}" srcOrd="1" destOrd="0" parTransId="{C780DDB4-0C0B-4E82-A875-78D50B96B5F8}" sibTransId="{A541E8BE-2728-4BEB-A8C9-7A5E66093DFA}"/>
    <dgm:cxn modelId="{7BAC81D4-438A-4340-9750-C11D7E3BFF13}" srcId="{0700004A-8A75-45DD-BC70-B1E7BBCF3668}" destId="{0E66B3EE-691A-470D-812C-1CB520EBD963}" srcOrd="3" destOrd="0" parTransId="{BD3B4A19-246B-4FAA-9A8C-6AF1C683EA27}" sibTransId="{CA382FBA-1B87-45E3-A298-3888D3C50825}"/>
    <dgm:cxn modelId="{4D9FD6FA-1AB2-4BF3-815D-E321A916860F}" type="presOf" srcId="{7AC01A35-38C6-4354-AF1F-24885CC5E505}" destId="{FEF6EA83-243B-43C9-8D83-09241389F73F}" srcOrd="0" destOrd="0" presId="urn:microsoft.com/office/officeart/2005/8/layout/arrow5"/>
    <dgm:cxn modelId="{48CCFFC4-FD66-4971-8767-F59CB61234DE}" type="presParOf" srcId="{A993A717-05F5-4926-B458-3428F8E4F38A}" destId="{8E6C6EED-D1C9-4A6B-886B-361AAD712734}" srcOrd="0" destOrd="0" presId="urn:microsoft.com/office/officeart/2005/8/layout/arrow5"/>
    <dgm:cxn modelId="{98889A7C-2999-4DCF-A919-8BB33090312F}" type="presParOf" srcId="{A993A717-05F5-4926-B458-3428F8E4F38A}" destId="{DC082C6A-8561-4351-9412-16398C26AE26}" srcOrd="1" destOrd="0" presId="urn:microsoft.com/office/officeart/2005/8/layout/arrow5"/>
    <dgm:cxn modelId="{1BBC63C0-2A53-45C8-A073-8EB47F14D03D}" type="presParOf" srcId="{A993A717-05F5-4926-B458-3428F8E4F38A}" destId="{C08B64C5-5AD1-4CFC-89AB-69D3655AB20B}" srcOrd="2" destOrd="0" presId="urn:microsoft.com/office/officeart/2005/8/layout/arrow5"/>
    <dgm:cxn modelId="{81E053D5-597F-4385-AF79-73529FBC4CE4}" type="presParOf" srcId="{A993A717-05F5-4926-B458-3428F8E4F38A}" destId="{8A7B855E-4CEA-44C2-8960-6737EE3F8813}" srcOrd="3" destOrd="0" presId="urn:microsoft.com/office/officeart/2005/8/layout/arrow5"/>
    <dgm:cxn modelId="{D76F0C8C-D85A-4265-90A7-0BF9B0DC4FAF}" type="presParOf" srcId="{A993A717-05F5-4926-B458-3428F8E4F38A}" destId="{FEF6EA83-243B-43C9-8D83-09241389F73F}"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65EA78-4861-44F9-B198-0B40433F5AF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907060A-B462-48D1-9343-C7B823E8C456}">
      <dgm:prSet/>
      <dgm:spPr/>
      <dgm:t>
        <a:bodyPr/>
        <a:lstStyle/>
        <a:p>
          <a:r>
            <a:rPr lang="en-US"/>
            <a:t>The number of people with diabetes rose from 108 million in 1980 to 422 million in 2014.</a:t>
          </a:r>
        </a:p>
      </dgm:t>
    </dgm:pt>
    <dgm:pt modelId="{5C87FFF6-1472-4BD6-9115-56D9D2A5EE50}" type="parTrans" cxnId="{AA0E73B3-27A4-4C5F-9D7D-B1E19573D60C}">
      <dgm:prSet/>
      <dgm:spPr/>
      <dgm:t>
        <a:bodyPr/>
        <a:lstStyle/>
        <a:p>
          <a:endParaRPr lang="en-US"/>
        </a:p>
      </dgm:t>
    </dgm:pt>
    <dgm:pt modelId="{79091DBE-6995-458E-9947-511177BF1038}" type="sibTrans" cxnId="{AA0E73B3-27A4-4C5F-9D7D-B1E19573D60C}">
      <dgm:prSet/>
      <dgm:spPr/>
      <dgm:t>
        <a:bodyPr/>
        <a:lstStyle/>
        <a:p>
          <a:endParaRPr lang="en-US"/>
        </a:p>
      </dgm:t>
    </dgm:pt>
    <dgm:pt modelId="{89D5F1B7-0044-4F8B-ACE0-FECDB51779DF}">
      <dgm:prSet/>
      <dgm:spPr/>
      <dgm:t>
        <a:bodyPr/>
        <a:lstStyle/>
        <a:p>
          <a:r>
            <a:rPr lang="en-US"/>
            <a:t>The global prevalence of diabetes  among adults over 18 years of age rose from 4.7% in 1980 to 8.5% in 2014 (1).</a:t>
          </a:r>
        </a:p>
      </dgm:t>
    </dgm:pt>
    <dgm:pt modelId="{D11E9910-4B5E-4ECD-9929-6AABAECB8FFB}" type="parTrans" cxnId="{D4312B0F-05C6-4F98-8EB2-6E27A00C5CAE}">
      <dgm:prSet/>
      <dgm:spPr/>
      <dgm:t>
        <a:bodyPr/>
        <a:lstStyle/>
        <a:p>
          <a:endParaRPr lang="en-US"/>
        </a:p>
      </dgm:t>
    </dgm:pt>
    <dgm:pt modelId="{6082A773-6053-4537-9BF8-5E2E9369ED20}" type="sibTrans" cxnId="{D4312B0F-05C6-4F98-8EB2-6E27A00C5CAE}">
      <dgm:prSet/>
      <dgm:spPr/>
      <dgm:t>
        <a:bodyPr/>
        <a:lstStyle/>
        <a:p>
          <a:endParaRPr lang="en-US"/>
        </a:p>
      </dgm:t>
    </dgm:pt>
    <dgm:pt modelId="{172DBB42-36E5-452C-912E-D71A5FB85106}">
      <dgm:prSet/>
      <dgm:spPr/>
      <dgm:t>
        <a:bodyPr/>
        <a:lstStyle/>
        <a:p>
          <a:r>
            <a:rPr lang="en-US"/>
            <a:t>Between 2000 and 2016, there was a 5% increase in premature mortality from diabetes.</a:t>
          </a:r>
        </a:p>
      </dgm:t>
    </dgm:pt>
    <dgm:pt modelId="{EAA66494-4E2A-49E5-853B-B5481DE9F8E9}" type="parTrans" cxnId="{F39F869C-3E1A-47E8-94B7-F3E9C513EF07}">
      <dgm:prSet/>
      <dgm:spPr/>
      <dgm:t>
        <a:bodyPr/>
        <a:lstStyle/>
        <a:p>
          <a:endParaRPr lang="en-US"/>
        </a:p>
      </dgm:t>
    </dgm:pt>
    <dgm:pt modelId="{E9894290-16B6-4559-A54B-91D17B1E71F2}" type="sibTrans" cxnId="{F39F869C-3E1A-47E8-94B7-F3E9C513EF07}">
      <dgm:prSet/>
      <dgm:spPr/>
      <dgm:t>
        <a:bodyPr/>
        <a:lstStyle/>
        <a:p>
          <a:endParaRPr lang="en-US"/>
        </a:p>
      </dgm:t>
    </dgm:pt>
    <dgm:pt modelId="{6986EB6E-5CD6-4491-B195-7207FE7B696C}">
      <dgm:prSet/>
      <dgm:spPr/>
      <dgm:t>
        <a:bodyPr/>
        <a:lstStyle/>
        <a:p>
          <a:r>
            <a:rPr lang="en-US"/>
            <a:t>Diabetes prevalence has been rising more rapidly in low- and middle-income countries than in high-income countries.</a:t>
          </a:r>
        </a:p>
      </dgm:t>
    </dgm:pt>
    <dgm:pt modelId="{1A0E080D-4104-4674-AC85-F81DA58FE5AF}" type="parTrans" cxnId="{AFF3764D-6646-469C-92A4-8DE9E5017D18}">
      <dgm:prSet/>
      <dgm:spPr/>
      <dgm:t>
        <a:bodyPr/>
        <a:lstStyle/>
        <a:p>
          <a:endParaRPr lang="en-US"/>
        </a:p>
      </dgm:t>
    </dgm:pt>
    <dgm:pt modelId="{27944B3C-0734-47C5-8385-05A2400D48B0}" type="sibTrans" cxnId="{AFF3764D-6646-469C-92A4-8DE9E5017D18}">
      <dgm:prSet/>
      <dgm:spPr/>
      <dgm:t>
        <a:bodyPr/>
        <a:lstStyle/>
        <a:p>
          <a:endParaRPr lang="en-US"/>
        </a:p>
      </dgm:t>
    </dgm:pt>
    <dgm:pt modelId="{019DF919-C7D7-4454-87DE-6E642470EAA5}">
      <dgm:prSet/>
      <dgm:spPr/>
      <dgm:t>
        <a:bodyPr/>
        <a:lstStyle/>
        <a:p>
          <a:r>
            <a:rPr lang="en-US"/>
            <a:t>Diabetes is a major cause of blindness, kidney failure, heart attacks, stroke and lower limb amputation</a:t>
          </a:r>
        </a:p>
      </dgm:t>
    </dgm:pt>
    <dgm:pt modelId="{F7EC604B-F346-40A8-86A1-02964D782194}" type="parTrans" cxnId="{1090422C-79A3-4FB2-AF5B-378D44EFE47C}">
      <dgm:prSet/>
      <dgm:spPr/>
      <dgm:t>
        <a:bodyPr/>
        <a:lstStyle/>
        <a:p>
          <a:endParaRPr lang="en-US"/>
        </a:p>
      </dgm:t>
    </dgm:pt>
    <dgm:pt modelId="{2DB14234-5B2E-4980-8A41-F5C44C9F054D}" type="sibTrans" cxnId="{1090422C-79A3-4FB2-AF5B-378D44EFE47C}">
      <dgm:prSet/>
      <dgm:spPr/>
      <dgm:t>
        <a:bodyPr/>
        <a:lstStyle/>
        <a:p>
          <a:endParaRPr lang="en-US"/>
        </a:p>
      </dgm:t>
    </dgm:pt>
    <dgm:pt modelId="{2B0564BE-A462-4C24-B89E-7ABB5403BBAB}" type="pres">
      <dgm:prSet presAssocID="{D665EA78-4861-44F9-B198-0B40433F5AFE}" presName="vert0" presStyleCnt="0">
        <dgm:presLayoutVars>
          <dgm:dir/>
          <dgm:animOne val="branch"/>
          <dgm:animLvl val="lvl"/>
        </dgm:presLayoutVars>
      </dgm:prSet>
      <dgm:spPr/>
    </dgm:pt>
    <dgm:pt modelId="{3B43802D-7E0C-4FF7-8D2C-3907A3485C91}" type="pres">
      <dgm:prSet presAssocID="{8907060A-B462-48D1-9343-C7B823E8C456}" presName="thickLine" presStyleLbl="alignNode1" presStyleIdx="0" presStyleCnt="5"/>
      <dgm:spPr/>
    </dgm:pt>
    <dgm:pt modelId="{43F2E2C1-965F-4D11-87B2-7E1E4EDDB35A}" type="pres">
      <dgm:prSet presAssocID="{8907060A-B462-48D1-9343-C7B823E8C456}" presName="horz1" presStyleCnt="0"/>
      <dgm:spPr/>
    </dgm:pt>
    <dgm:pt modelId="{43344962-997B-4882-BBAD-D0142921887C}" type="pres">
      <dgm:prSet presAssocID="{8907060A-B462-48D1-9343-C7B823E8C456}" presName="tx1" presStyleLbl="revTx" presStyleIdx="0" presStyleCnt="5"/>
      <dgm:spPr/>
    </dgm:pt>
    <dgm:pt modelId="{DE361880-A5C1-4E5F-A834-38620BAA0D3B}" type="pres">
      <dgm:prSet presAssocID="{8907060A-B462-48D1-9343-C7B823E8C456}" presName="vert1" presStyleCnt="0"/>
      <dgm:spPr/>
    </dgm:pt>
    <dgm:pt modelId="{F9FFDBDA-FBDF-4704-A102-D7FFA43CEE43}" type="pres">
      <dgm:prSet presAssocID="{89D5F1B7-0044-4F8B-ACE0-FECDB51779DF}" presName="thickLine" presStyleLbl="alignNode1" presStyleIdx="1" presStyleCnt="5"/>
      <dgm:spPr/>
    </dgm:pt>
    <dgm:pt modelId="{B7B16E65-5108-44F4-8629-A934A0683FE5}" type="pres">
      <dgm:prSet presAssocID="{89D5F1B7-0044-4F8B-ACE0-FECDB51779DF}" presName="horz1" presStyleCnt="0"/>
      <dgm:spPr/>
    </dgm:pt>
    <dgm:pt modelId="{436ED5AC-0B36-4900-875B-56C9F69C081B}" type="pres">
      <dgm:prSet presAssocID="{89D5F1B7-0044-4F8B-ACE0-FECDB51779DF}" presName="tx1" presStyleLbl="revTx" presStyleIdx="1" presStyleCnt="5"/>
      <dgm:spPr/>
    </dgm:pt>
    <dgm:pt modelId="{DE8321D2-342A-468A-84AB-5CDF987B5940}" type="pres">
      <dgm:prSet presAssocID="{89D5F1B7-0044-4F8B-ACE0-FECDB51779DF}" presName="vert1" presStyleCnt="0"/>
      <dgm:spPr/>
    </dgm:pt>
    <dgm:pt modelId="{AEC07AB9-87F5-478B-9518-5301D15460BA}" type="pres">
      <dgm:prSet presAssocID="{172DBB42-36E5-452C-912E-D71A5FB85106}" presName="thickLine" presStyleLbl="alignNode1" presStyleIdx="2" presStyleCnt="5"/>
      <dgm:spPr/>
    </dgm:pt>
    <dgm:pt modelId="{8B64DD4B-6A74-4EC8-88A1-37A2790FE5DA}" type="pres">
      <dgm:prSet presAssocID="{172DBB42-36E5-452C-912E-D71A5FB85106}" presName="horz1" presStyleCnt="0"/>
      <dgm:spPr/>
    </dgm:pt>
    <dgm:pt modelId="{A84AF815-C7D6-4D71-A790-74A3CFD9FA3D}" type="pres">
      <dgm:prSet presAssocID="{172DBB42-36E5-452C-912E-D71A5FB85106}" presName="tx1" presStyleLbl="revTx" presStyleIdx="2" presStyleCnt="5"/>
      <dgm:spPr/>
    </dgm:pt>
    <dgm:pt modelId="{B8FA3B98-01FD-405E-ACE1-692992369485}" type="pres">
      <dgm:prSet presAssocID="{172DBB42-36E5-452C-912E-D71A5FB85106}" presName="vert1" presStyleCnt="0"/>
      <dgm:spPr/>
    </dgm:pt>
    <dgm:pt modelId="{300C506F-5A1B-4DE9-8123-5F7BB751CF58}" type="pres">
      <dgm:prSet presAssocID="{6986EB6E-5CD6-4491-B195-7207FE7B696C}" presName="thickLine" presStyleLbl="alignNode1" presStyleIdx="3" presStyleCnt="5"/>
      <dgm:spPr/>
    </dgm:pt>
    <dgm:pt modelId="{5C85A1BB-1533-44F6-9362-825AB392CB3B}" type="pres">
      <dgm:prSet presAssocID="{6986EB6E-5CD6-4491-B195-7207FE7B696C}" presName="horz1" presStyleCnt="0"/>
      <dgm:spPr/>
    </dgm:pt>
    <dgm:pt modelId="{8DADFAE5-B7BB-482E-A8D6-E04D93C5052F}" type="pres">
      <dgm:prSet presAssocID="{6986EB6E-5CD6-4491-B195-7207FE7B696C}" presName="tx1" presStyleLbl="revTx" presStyleIdx="3" presStyleCnt="5"/>
      <dgm:spPr/>
    </dgm:pt>
    <dgm:pt modelId="{9082DAF7-2900-4241-848F-DD6A30AA536B}" type="pres">
      <dgm:prSet presAssocID="{6986EB6E-5CD6-4491-B195-7207FE7B696C}" presName="vert1" presStyleCnt="0"/>
      <dgm:spPr/>
    </dgm:pt>
    <dgm:pt modelId="{3E3B6C54-8AC4-4843-B001-53DD52999EE6}" type="pres">
      <dgm:prSet presAssocID="{019DF919-C7D7-4454-87DE-6E642470EAA5}" presName="thickLine" presStyleLbl="alignNode1" presStyleIdx="4" presStyleCnt="5"/>
      <dgm:spPr/>
    </dgm:pt>
    <dgm:pt modelId="{34C9523D-F132-41A9-924E-3F14969BA2A8}" type="pres">
      <dgm:prSet presAssocID="{019DF919-C7D7-4454-87DE-6E642470EAA5}" presName="horz1" presStyleCnt="0"/>
      <dgm:spPr/>
    </dgm:pt>
    <dgm:pt modelId="{E61E690F-753C-4988-807F-A04CE36E6E77}" type="pres">
      <dgm:prSet presAssocID="{019DF919-C7D7-4454-87DE-6E642470EAA5}" presName="tx1" presStyleLbl="revTx" presStyleIdx="4" presStyleCnt="5"/>
      <dgm:spPr/>
    </dgm:pt>
    <dgm:pt modelId="{2AD17DCD-5AE2-48C2-8AC5-8788AE42FEE6}" type="pres">
      <dgm:prSet presAssocID="{019DF919-C7D7-4454-87DE-6E642470EAA5}" presName="vert1" presStyleCnt="0"/>
      <dgm:spPr/>
    </dgm:pt>
  </dgm:ptLst>
  <dgm:cxnLst>
    <dgm:cxn modelId="{D4312B0F-05C6-4F98-8EB2-6E27A00C5CAE}" srcId="{D665EA78-4861-44F9-B198-0B40433F5AFE}" destId="{89D5F1B7-0044-4F8B-ACE0-FECDB51779DF}" srcOrd="1" destOrd="0" parTransId="{D11E9910-4B5E-4ECD-9929-6AABAECB8FFB}" sibTransId="{6082A773-6053-4537-9BF8-5E2E9369ED20}"/>
    <dgm:cxn modelId="{164BB510-D23A-4647-AE0D-3906F33AC725}" type="presOf" srcId="{89D5F1B7-0044-4F8B-ACE0-FECDB51779DF}" destId="{436ED5AC-0B36-4900-875B-56C9F69C081B}" srcOrd="0" destOrd="0" presId="urn:microsoft.com/office/officeart/2008/layout/LinedList"/>
    <dgm:cxn modelId="{1090422C-79A3-4FB2-AF5B-378D44EFE47C}" srcId="{D665EA78-4861-44F9-B198-0B40433F5AFE}" destId="{019DF919-C7D7-4454-87DE-6E642470EAA5}" srcOrd="4" destOrd="0" parTransId="{F7EC604B-F346-40A8-86A1-02964D782194}" sibTransId="{2DB14234-5B2E-4980-8A41-F5C44C9F054D}"/>
    <dgm:cxn modelId="{615B533C-9289-4387-96FB-0859D4732411}" type="presOf" srcId="{6986EB6E-5CD6-4491-B195-7207FE7B696C}" destId="{8DADFAE5-B7BB-482E-A8D6-E04D93C5052F}" srcOrd="0" destOrd="0" presId="urn:microsoft.com/office/officeart/2008/layout/LinedList"/>
    <dgm:cxn modelId="{BE0BDA61-C68F-4C32-9D1C-2A3806C5CFFF}" type="presOf" srcId="{D665EA78-4861-44F9-B198-0B40433F5AFE}" destId="{2B0564BE-A462-4C24-B89E-7ABB5403BBAB}" srcOrd="0" destOrd="0" presId="urn:microsoft.com/office/officeart/2008/layout/LinedList"/>
    <dgm:cxn modelId="{AFF3764D-6646-469C-92A4-8DE9E5017D18}" srcId="{D665EA78-4861-44F9-B198-0B40433F5AFE}" destId="{6986EB6E-5CD6-4491-B195-7207FE7B696C}" srcOrd="3" destOrd="0" parTransId="{1A0E080D-4104-4674-AC85-F81DA58FE5AF}" sibTransId="{27944B3C-0734-47C5-8385-05A2400D48B0}"/>
    <dgm:cxn modelId="{F39F869C-3E1A-47E8-94B7-F3E9C513EF07}" srcId="{D665EA78-4861-44F9-B198-0B40433F5AFE}" destId="{172DBB42-36E5-452C-912E-D71A5FB85106}" srcOrd="2" destOrd="0" parTransId="{EAA66494-4E2A-49E5-853B-B5481DE9F8E9}" sibTransId="{E9894290-16B6-4559-A54B-91D17B1E71F2}"/>
    <dgm:cxn modelId="{AA0E73B3-27A4-4C5F-9D7D-B1E19573D60C}" srcId="{D665EA78-4861-44F9-B198-0B40433F5AFE}" destId="{8907060A-B462-48D1-9343-C7B823E8C456}" srcOrd="0" destOrd="0" parTransId="{5C87FFF6-1472-4BD6-9115-56D9D2A5EE50}" sibTransId="{79091DBE-6995-458E-9947-511177BF1038}"/>
    <dgm:cxn modelId="{35339CD6-045E-470B-98AD-990285AA23DF}" type="presOf" srcId="{019DF919-C7D7-4454-87DE-6E642470EAA5}" destId="{E61E690F-753C-4988-807F-A04CE36E6E77}" srcOrd="0" destOrd="0" presId="urn:microsoft.com/office/officeart/2008/layout/LinedList"/>
    <dgm:cxn modelId="{9194E7E8-DB06-45B9-9FF8-15AD26AC0B38}" type="presOf" srcId="{172DBB42-36E5-452C-912E-D71A5FB85106}" destId="{A84AF815-C7D6-4D71-A790-74A3CFD9FA3D}" srcOrd="0" destOrd="0" presId="urn:microsoft.com/office/officeart/2008/layout/LinedList"/>
    <dgm:cxn modelId="{1CCEBBF9-E2D3-4D99-95BA-D0BEB251F47B}" type="presOf" srcId="{8907060A-B462-48D1-9343-C7B823E8C456}" destId="{43344962-997B-4882-BBAD-D0142921887C}" srcOrd="0" destOrd="0" presId="urn:microsoft.com/office/officeart/2008/layout/LinedList"/>
    <dgm:cxn modelId="{7E329199-B8B3-4903-AC3E-1556787372BF}" type="presParOf" srcId="{2B0564BE-A462-4C24-B89E-7ABB5403BBAB}" destId="{3B43802D-7E0C-4FF7-8D2C-3907A3485C91}" srcOrd="0" destOrd="0" presId="urn:microsoft.com/office/officeart/2008/layout/LinedList"/>
    <dgm:cxn modelId="{B59AF401-B436-4012-A534-D38B54271D1F}" type="presParOf" srcId="{2B0564BE-A462-4C24-B89E-7ABB5403BBAB}" destId="{43F2E2C1-965F-4D11-87B2-7E1E4EDDB35A}" srcOrd="1" destOrd="0" presId="urn:microsoft.com/office/officeart/2008/layout/LinedList"/>
    <dgm:cxn modelId="{9166CBD9-6F53-4E85-AD53-1F3BFDA8ACDD}" type="presParOf" srcId="{43F2E2C1-965F-4D11-87B2-7E1E4EDDB35A}" destId="{43344962-997B-4882-BBAD-D0142921887C}" srcOrd="0" destOrd="0" presId="urn:microsoft.com/office/officeart/2008/layout/LinedList"/>
    <dgm:cxn modelId="{D3FA8EDE-FE82-4783-9B93-9B3C44F86B57}" type="presParOf" srcId="{43F2E2C1-965F-4D11-87B2-7E1E4EDDB35A}" destId="{DE361880-A5C1-4E5F-A834-38620BAA0D3B}" srcOrd="1" destOrd="0" presId="urn:microsoft.com/office/officeart/2008/layout/LinedList"/>
    <dgm:cxn modelId="{1FF47702-F903-4A4B-997C-EBE08C036CE2}" type="presParOf" srcId="{2B0564BE-A462-4C24-B89E-7ABB5403BBAB}" destId="{F9FFDBDA-FBDF-4704-A102-D7FFA43CEE43}" srcOrd="2" destOrd="0" presId="urn:microsoft.com/office/officeart/2008/layout/LinedList"/>
    <dgm:cxn modelId="{D0AD211C-06B3-4D82-9B97-FFC67869B360}" type="presParOf" srcId="{2B0564BE-A462-4C24-B89E-7ABB5403BBAB}" destId="{B7B16E65-5108-44F4-8629-A934A0683FE5}" srcOrd="3" destOrd="0" presId="urn:microsoft.com/office/officeart/2008/layout/LinedList"/>
    <dgm:cxn modelId="{02B474EB-8310-4755-A8D5-5A25200C5F30}" type="presParOf" srcId="{B7B16E65-5108-44F4-8629-A934A0683FE5}" destId="{436ED5AC-0B36-4900-875B-56C9F69C081B}" srcOrd="0" destOrd="0" presId="urn:microsoft.com/office/officeart/2008/layout/LinedList"/>
    <dgm:cxn modelId="{31896E1B-A68D-40A5-9CBF-F16F45D3977E}" type="presParOf" srcId="{B7B16E65-5108-44F4-8629-A934A0683FE5}" destId="{DE8321D2-342A-468A-84AB-5CDF987B5940}" srcOrd="1" destOrd="0" presId="urn:microsoft.com/office/officeart/2008/layout/LinedList"/>
    <dgm:cxn modelId="{23E1CE28-7ACB-42CB-9098-AD351BAA52FB}" type="presParOf" srcId="{2B0564BE-A462-4C24-B89E-7ABB5403BBAB}" destId="{AEC07AB9-87F5-478B-9518-5301D15460BA}" srcOrd="4" destOrd="0" presId="urn:microsoft.com/office/officeart/2008/layout/LinedList"/>
    <dgm:cxn modelId="{F8F25924-B4A4-4635-BEF4-466CC850828C}" type="presParOf" srcId="{2B0564BE-A462-4C24-B89E-7ABB5403BBAB}" destId="{8B64DD4B-6A74-4EC8-88A1-37A2790FE5DA}" srcOrd="5" destOrd="0" presId="urn:microsoft.com/office/officeart/2008/layout/LinedList"/>
    <dgm:cxn modelId="{E3B12042-DDA7-47C8-B04B-06B7F116DB5F}" type="presParOf" srcId="{8B64DD4B-6A74-4EC8-88A1-37A2790FE5DA}" destId="{A84AF815-C7D6-4D71-A790-74A3CFD9FA3D}" srcOrd="0" destOrd="0" presId="urn:microsoft.com/office/officeart/2008/layout/LinedList"/>
    <dgm:cxn modelId="{4AA76BF4-CA92-475C-BDEB-10532206A495}" type="presParOf" srcId="{8B64DD4B-6A74-4EC8-88A1-37A2790FE5DA}" destId="{B8FA3B98-01FD-405E-ACE1-692992369485}" srcOrd="1" destOrd="0" presId="urn:microsoft.com/office/officeart/2008/layout/LinedList"/>
    <dgm:cxn modelId="{87E8CAB3-F3C7-45E3-B4DB-24450C15C671}" type="presParOf" srcId="{2B0564BE-A462-4C24-B89E-7ABB5403BBAB}" destId="{300C506F-5A1B-4DE9-8123-5F7BB751CF58}" srcOrd="6" destOrd="0" presId="urn:microsoft.com/office/officeart/2008/layout/LinedList"/>
    <dgm:cxn modelId="{BFAE5EBB-07E6-4515-B41E-C66AA0F54520}" type="presParOf" srcId="{2B0564BE-A462-4C24-B89E-7ABB5403BBAB}" destId="{5C85A1BB-1533-44F6-9362-825AB392CB3B}" srcOrd="7" destOrd="0" presId="urn:microsoft.com/office/officeart/2008/layout/LinedList"/>
    <dgm:cxn modelId="{859FBEA6-8D53-4D31-A3CC-6498364FFF80}" type="presParOf" srcId="{5C85A1BB-1533-44F6-9362-825AB392CB3B}" destId="{8DADFAE5-B7BB-482E-A8D6-E04D93C5052F}" srcOrd="0" destOrd="0" presId="urn:microsoft.com/office/officeart/2008/layout/LinedList"/>
    <dgm:cxn modelId="{B351FE08-C0A3-448E-A126-A32559C85F7D}" type="presParOf" srcId="{5C85A1BB-1533-44F6-9362-825AB392CB3B}" destId="{9082DAF7-2900-4241-848F-DD6A30AA536B}" srcOrd="1" destOrd="0" presId="urn:microsoft.com/office/officeart/2008/layout/LinedList"/>
    <dgm:cxn modelId="{A31ADD4C-E5B0-4815-952E-11AB30BA51C4}" type="presParOf" srcId="{2B0564BE-A462-4C24-B89E-7ABB5403BBAB}" destId="{3E3B6C54-8AC4-4843-B001-53DD52999EE6}" srcOrd="8" destOrd="0" presId="urn:microsoft.com/office/officeart/2008/layout/LinedList"/>
    <dgm:cxn modelId="{F64AA38F-0DE4-45CB-9421-5293A9A28693}" type="presParOf" srcId="{2B0564BE-A462-4C24-B89E-7ABB5403BBAB}" destId="{34C9523D-F132-41A9-924E-3F14969BA2A8}" srcOrd="9" destOrd="0" presId="urn:microsoft.com/office/officeart/2008/layout/LinedList"/>
    <dgm:cxn modelId="{338C467A-FEB2-4C33-B76D-9528478FA7D9}" type="presParOf" srcId="{34C9523D-F132-41A9-924E-3F14969BA2A8}" destId="{E61E690F-753C-4988-807F-A04CE36E6E77}" srcOrd="0" destOrd="0" presId="urn:microsoft.com/office/officeart/2008/layout/LinedList"/>
    <dgm:cxn modelId="{4FF571F0-BBFC-4C16-8290-3E07E7CB64DB}" type="presParOf" srcId="{34C9523D-F132-41A9-924E-3F14969BA2A8}" destId="{2AD17DCD-5AE2-48C2-8AC5-8788AE42FEE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A32D7-61AC-4F36-9B00-F9B467F80FB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F145723-309D-494B-BB3C-2BFC50A2E924}">
      <dgm:prSet/>
      <dgm:spPr/>
      <dgm:t>
        <a:bodyPr/>
        <a:lstStyle/>
        <a:p>
          <a:r>
            <a:rPr lang="en-US"/>
            <a:t>In 2016, an estimated 1.6 million deaths were directly caused by diabetes. Another 2.2 million deaths were attributable to high blood glucose in 2012.</a:t>
          </a:r>
        </a:p>
      </dgm:t>
    </dgm:pt>
    <dgm:pt modelId="{42615B8D-7FB9-47D6-8716-6972E054B448}" type="parTrans" cxnId="{566B5606-399D-4C51-AAA1-981849E40168}">
      <dgm:prSet/>
      <dgm:spPr/>
      <dgm:t>
        <a:bodyPr/>
        <a:lstStyle/>
        <a:p>
          <a:endParaRPr lang="en-US"/>
        </a:p>
      </dgm:t>
    </dgm:pt>
    <dgm:pt modelId="{0C4D1634-08C3-40A1-A64A-2BA333672EE8}" type="sibTrans" cxnId="{566B5606-399D-4C51-AAA1-981849E40168}">
      <dgm:prSet/>
      <dgm:spPr/>
      <dgm:t>
        <a:bodyPr/>
        <a:lstStyle/>
        <a:p>
          <a:endParaRPr lang="en-US"/>
        </a:p>
      </dgm:t>
    </dgm:pt>
    <dgm:pt modelId="{9A47D110-BA72-46E4-B921-9D081E1E60E5}">
      <dgm:prSet/>
      <dgm:spPr/>
      <dgm:t>
        <a:bodyPr/>
        <a:lstStyle/>
        <a:p>
          <a:r>
            <a:rPr lang="en-US"/>
            <a:t>• Almost half of all deaths attributable to high blood glucose occur before the age of 70 years. WHO estimates that diabetes was the seventh leading cause of death in 2016.</a:t>
          </a:r>
        </a:p>
      </dgm:t>
    </dgm:pt>
    <dgm:pt modelId="{94F13427-BB7C-4866-B773-6297892B182D}" type="parTrans" cxnId="{73FC54FC-1A0B-499F-91F7-C6D9597FAEDA}">
      <dgm:prSet/>
      <dgm:spPr/>
      <dgm:t>
        <a:bodyPr/>
        <a:lstStyle/>
        <a:p>
          <a:endParaRPr lang="en-US"/>
        </a:p>
      </dgm:t>
    </dgm:pt>
    <dgm:pt modelId="{55C34B6F-087A-48F7-9692-5CA865180986}" type="sibTrans" cxnId="{73FC54FC-1A0B-499F-91F7-C6D9597FAEDA}">
      <dgm:prSet/>
      <dgm:spPr/>
      <dgm:t>
        <a:bodyPr/>
        <a:lstStyle/>
        <a:p>
          <a:endParaRPr lang="en-US"/>
        </a:p>
      </dgm:t>
    </dgm:pt>
    <dgm:pt modelId="{D2E9A6A2-6CFF-4B7F-A660-7183CD3F4EF0}">
      <dgm:prSet/>
      <dgm:spPr/>
      <dgm:t>
        <a:bodyPr/>
        <a:lstStyle/>
        <a:p>
          <a:r>
            <a:rPr lang="en-US"/>
            <a:t>• A healthy diet, regular physical activity, maintaining a normal body weight and avoiding tobacco use are ways to prevent or delay the onset of type 2 diabetes.</a:t>
          </a:r>
        </a:p>
      </dgm:t>
    </dgm:pt>
    <dgm:pt modelId="{C7710D77-1FF4-4D1F-BF98-BA3A542B3D5B}" type="parTrans" cxnId="{0B82C87F-2BC5-4C97-8233-656E33120077}">
      <dgm:prSet/>
      <dgm:spPr/>
      <dgm:t>
        <a:bodyPr/>
        <a:lstStyle/>
        <a:p>
          <a:endParaRPr lang="en-US"/>
        </a:p>
      </dgm:t>
    </dgm:pt>
    <dgm:pt modelId="{0621D095-0D2B-41E9-971E-C407A478B783}" type="sibTrans" cxnId="{0B82C87F-2BC5-4C97-8233-656E33120077}">
      <dgm:prSet/>
      <dgm:spPr/>
      <dgm:t>
        <a:bodyPr/>
        <a:lstStyle/>
        <a:p>
          <a:endParaRPr lang="en-US"/>
        </a:p>
      </dgm:t>
    </dgm:pt>
    <dgm:pt modelId="{0209715D-50D9-4BDD-8806-1B4E8DC5EE6B}">
      <dgm:prSet/>
      <dgm:spPr/>
      <dgm:t>
        <a:bodyPr/>
        <a:lstStyle/>
        <a:p>
          <a:r>
            <a:rPr lang="en-US"/>
            <a:t>• Diabetes can be treated and its consequences avoided or delayed with diet, physical activity, medication and regular screening and treatment for complications.</a:t>
          </a:r>
        </a:p>
      </dgm:t>
    </dgm:pt>
    <dgm:pt modelId="{3F5C4CF4-523D-43FB-A476-6F73C3E2925B}" type="parTrans" cxnId="{0B44355F-8F3B-46C0-A23B-E8F75E6021E5}">
      <dgm:prSet/>
      <dgm:spPr/>
      <dgm:t>
        <a:bodyPr/>
        <a:lstStyle/>
        <a:p>
          <a:endParaRPr lang="en-US"/>
        </a:p>
      </dgm:t>
    </dgm:pt>
    <dgm:pt modelId="{72D32A40-C0AF-413C-89C1-78405757B654}" type="sibTrans" cxnId="{0B44355F-8F3B-46C0-A23B-E8F75E6021E5}">
      <dgm:prSet/>
      <dgm:spPr/>
      <dgm:t>
        <a:bodyPr/>
        <a:lstStyle/>
        <a:p>
          <a:endParaRPr lang="en-US"/>
        </a:p>
      </dgm:t>
    </dgm:pt>
    <dgm:pt modelId="{5A4A34B9-3E94-4376-A63C-A0FA65260CDC}" type="pres">
      <dgm:prSet presAssocID="{C82A32D7-61AC-4F36-9B00-F9B467F80FBF}" presName="vert0" presStyleCnt="0">
        <dgm:presLayoutVars>
          <dgm:dir/>
          <dgm:animOne val="branch"/>
          <dgm:animLvl val="lvl"/>
        </dgm:presLayoutVars>
      </dgm:prSet>
      <dgm:spPr/>
    </dgm:pt>
    <dgm:pt modelId="{43ECB108-1C74-4ACC-B55F-DC7610D5CA7E}" type="pres">
      <dgm:prSet presAssocID="{9F145723-309D-494B-BB3C-2BFC50A2E924}" presName="thickLine" presStyleLbl="alignNode1" presStyleIdx="0" presStyleCnt="4"/>
      <dgm:spPr/>
    </dgm:pt>
    <dgm:pt modelId="{D61C9CE8-C2E0-4046-8F7D-DC3D5721571B}" type="pres">
      <dgm:prSet presAssocID="{9F145723-309D-494B-BB3C-2BFC50A2E924}" presName="horz1" presStyleCnt="0"/>
      <dgm:spPr/>
    </dgm:pt>
    <dgm:pt modelId="{1DF0C5B8-C3C3-447B-BDA5-854B2F89CEBF}" type="pres">
      <dgm:prSet presAssocID="{9F145723-309D-494B-BB3C-2BFC50A2E924}" presName="tx1" presStyleLbl="revTx" presStyleIdx="0" presStyleCnt="4"/>
      <dgm:spPr/>
    </dgm:pt>
    <dgm:pt modelId="{57499204-6F6C-479F-9073-443C01E278B1}" type="pres">
      <dgm:prSet presAssocID="{9F145723-309D-494B-BB3C-2BFC50A2E924}" presName="vert1" presStyleCnt="0"/>
      <dgm:spPr/>
    </dgm:pt>
    <dgm:pt modelId="{187A3630-4C92-4CF1-A11B-E25C52649761}" type="pres">
      <dgm:prSet presAssocID="{9A47D110-BA72-46E4-B921-9D081E1E60E5}" presName="thickLine" presStyleLbl="alignNode1" presStyleIdx="1" presStyleCnt="4"/>
      <dgm:spPr/>
    </dgm:pt>
    <dgm:pt modelId="{C50A66CE-5416-4A51-B79B-4685804BC4A1}" type="pres">
      <dgm:prSet presAssocID="{9A47D110-BA72-46E4-B921-9D081E1E60E5}" presName="horz1" presStyleCnt="0"/>
      <dgm:spPr/>
    </dgm:pt>
    <dgm:pt modelId="{D0F87C86-75A4-4F86-9DCF-1B062DBC1A79}" type="pres">
      <dgm:prSet presAssocID="{9A47D110-BA72-46E4-B921-9D081E1E60E5}" presName="tx1" presStyleLbl="revTx" presStyleIdx="1" presStyleCnt="4"/>
      <dgm:spPr/>
    </dgm:pt>
    <dgm:pt modelId="{7C779607-9915-41D0-ACF4-C6E9C758ACA3}" type="pres">
      <dgm:prSet presAssocID="{9A47D110-BA72-46E4-B921-9D081E1E60E5}" presName="vert1" presStyleCnt="0"/>
      <dgm:spPr/>
    </dgm:pt>
    <dgm:pt modelId="{82AB3760-B8C5-40FD-96BA-6AD3D8B7DE08}" type="pres">
      <dgm:prSet presAssocID="{D2E9A6A2-6CFF-4B7F-A660-7183CD3F4EF0}" presName="thickLine" presStyleLbl="alignNode1" presStyleIdx="2" presStyleCnt="4"/>
      <dgm:spPr/>
    </dgm:pt>
    <dgm:pt modelId="{0F8BB301-DAC7-430F-89BF-98D4D59E9BCC}" type="pres">
      <dgm:prSet presAssocID="{D2E9A6A2-6CFF-4B7F-A660-7183CD3F4EF0}" presName="horz1" presStyleCnt="0"/>
      <dgm:spPr/>
    </dgm:pt>
    <dgm:pt modelId="{6051278F-A2B1-46D3-B571-2AE0C01AD7B2}" type="pres">
      <dgm:prSet presAssocID="{D2E9A6A2-6CFF-4B7F-A660-7183CD3F4EF0}" presName="tx1" presStyleLbl="revTx" presStyleIdx="2" presStyleCnt="4"/>
      <dgm:spPr/>
    </dgm:pt>
    <dgm:pt modelId="{0E7983D2-5175-40D0-B941-67D4355AA6FE}" type="pres">
      <dgm:prSet presAssocID="{D2E9A6A2-6CFF-4B7F-A660-7183CD3F4EF0}" presName="vert1" presStyleCnt="0"/>
      <dgm:spPr/>
    </dgm:pt>
    <dgm:pt modelId="{8C38F403-D648-4ED9-9221-51B887C533E4}" type="pres">
      <dgm:prSet presAssocID="{0209715D-50D9-4BDD-8806-1B4E8DC5EE6B}" presName="thickLine" presStyleLbl="alignNode1" presStyleIdx="3" presStyleCnt="4"/>
      <dgm:spPr/>
    </dgm:pt>
    <dgm:pt modelId="{B687E808-226F-4823-8379-B714EB8D6F3E}" type="pres">
      <dgm:prSet presAssocID="{0209715D-50D9-4BDD-8806-1B4E8DC5EE6B}" presName="horz1" presStyleCnt="0"/>
      <dgm:spPr/>
    </dgm:pt>
    <dgm:pt modelId="{22AB5CF0-C23B-4C70-86C3-8E5EB9DF5131}" type="pres">
      <dgm:prSet presAssocID="{0209715D-50D9-4BDD-8806-1B4E8DC5EE6B}" presName="tx1" presStyleLbl="revTx" presStyleIdx="3" presStyleCnt="4"/>
      <dgm:spPr/>
    </dgm:pt>
    <dgm:pt modelId="{5B0449FE-7572-475C-AEEE-91B4BD86E362}" type="pres">
      <dgm:prSet presAssocID="{0209715D-50D9-4BDD-8806-1B4E8DC5EE6B}" presName="vert1" presStyleCnt="0"/>
      <dgm:spPr/>
    </dgm:pt>
  </dgm:ptLst>
  <dgm:cxnLst>
    <dgm:cxn modelId="{1F99DD00-46F8-4343-802E-268C8F5C3783}" type="presOf" srcId="{9A47D110-BA72-46E4-B921-9D081E1E60E5}" destId="{D0F87C86-75A4-4F86-9DCF-1B062DBC1A79}" srcOrd="0" destOrd="0" presId="urn:microsoft.com/office/officeart/2008/layout/LinedList"/>
    <dgm:cxn modelId="{566B5606-399D-4C51-AAA1-981849E40168}" srcId="{C82A32D7-61AC-4F36-9B00-F9B467F80FBF}" destId="{9F145723-309D-494B-BB3C-2BFC50A2E924}" srcOrd="0" destOrd="0" parTransId="{42615B8D-7FB9-47D6-8716-6972E054B448}" sibTransId="{0C4D1634-08C3-40A1-A64A-2BA333672EE8}"/>
    <dgm:cxn modelId="{2B076019-E6FE-425C-B99B-3CC9C8118F2E}" type="presOf" srcId="{9F145723-309D-494B-BB3C-2BFC50A2E924}" destId="{1DF0C5B8-C3C3-447B-BDA5-854B2F89CEBF}" srcOrd="0" destOrd="0" presId="urn:microsoft.com/office/officeart/2008/layout/LinedList"/>
    <dgm:cxn modelId="{E0E7251A-9AB6-4B07-894D-F07694AF32EB}" type="presOf" srcId="{C82A32D7-61AC-4F36-9B00-F9B467F80FBF}" destId="{5A4A34B9-3E94-4376-A63C-A0FA65260CDC}" srcOrd="0" destOrd="0" presId="urn:microsoft.com/office/officeart/2008/layout/LinedList"/>
    <dgm:cxn modelId="{FBC9AB1A-B4AF-43FC-9412-9D956BFC61D7}" type="presOf" srcId="{D2E9A6A2-6CFF-4B7F-A660-7183CD3F4EF0}" destId="{6051278F-A2B1-46D3-B571-2AE0C01AD7B2}" srcOrd="0" destOrd="0" presId="urn:microsoft.com/office/officeart/2008/layout/LinedList"/>
    <dgm:cxn modelId="{D2A82223-B86E-4EED-B263-666D2D27A054}" type="presOf" srcId="{0209715D-50D9-4BDD-8806-1B4E8DC5EE6B}" destId="{22AB5CF0-C23B-4C70-86C3-8E5EB9DF5131}" srcOrd="0" destOrd="0" presId="urn:microsoft.com/office/officeart/2008/layout/LinedList"/>
    <dgm:cxn modelId="{0B44355F-8F3B-46C0-A23B-E8F75E6021E5}" srcId="{C82A32D7-61AC-4F36-9B00-F9B467F80FBF}" destId="{0209715D-50D9-4BDD-8806-1B4E8DC5EE6B}" srcOrd="3" destOrd="0" parTransId="{3F5C4CF4-523D-43FB-A476-6F73C3E2925B}" sibTransId="{72D32A40-C0AF-413C-89C1-78405757B654}"/>
    <dgm:cxn modelId="{0B82C87F-2BC5-4C97-8233-656E33120077}" srcId="{C82A32D7-61AC-4F36-9B00-F9B467F80FBF}" destId="{D2E9A6A2-6CFF-4B7F-A660-7183CD3F4EF0}" srcOrd="2" destOrd="0" parTransId="{C7710D77-1FF4-4D1F-BF98-BA3A542B3D5B}" sibTransId="{0621D095-0D2B-41E9-971E-C407A478B783}"/>
    <dgm:cxn modelId="{73FC54FC-1A0B-499F-91F7-C6D9597FAEDA}" srcId="{C82A32D7-61AC-4F36-9B00-F9B467F80FBF}" destId="{9A47D110-BA72-46E4-B921-9D081E1E60E5}" srcOrd="1" destOrd="0" parTransId="{94F13427-BB7C-4866-B773-6297892B182D}" sibTransId="{55C34B6F-087A-48F7-9692-5CA865180986}"/>
    <dgm:cxn modelId="{BCD9C239-E16D-470C-B973-4D1F339E23EC}" type="presParOf" srcId="{5A4A34B9-3E94-4376-A63C-A0FA65260CDC}" destId="{43ECB108-1C74-4ACC-B55F-DC7610D5CA7E}" srcOrd="0" destOrd="0" presId="urn:microsoft.com/office/officeart/2008/layout/LinedList"/>
    <dgm:cxn modelId="{79E8C3DF-D435-4EFE-9862-2A84D301B2BE}" type="presParOf" srcId="{5A4A34B9-3E94-4376-A63C-A0FA65260CDC}" destId="{D61C9CE8-C2E0-4046-8F7D-DC3D5721571B}" srcOrd="1" destOrd="0" presId="urn:microsoft.com/office/officeart/2008/layout/LinedList"/>
    <dgm:cxn modelId="{77EB332F-C1F2-422B-A3F8-F754366CB8B7}" type="presParOf" srcId="{D61C9CE8-C2E0-4046-8F7D-DC3D5721571B}" destId="{1DF0C5B8-C3C3-447B-BDA5-854B2F89CEBF}" srcOrd="0" destOrd="0" presId="urn:microsoft.com/office/officeart/2008/layout/LinedList"/>
    <dgm:cxn modelId="{0F46E852-7C39-4AF8-85C4-66EFF1760B6F}" type="presParOf" srcId="{D61C9CE8-C2E0-4046-8F7D-DC3D5721571B}" destId="{57499204-6F6C-479F-9073-443C01E278B1}" srcOrd="1" destOrd="0" presId="urn:microsoft.com/office/officeart/2008/layout/LinedList"/>
    <dgm:cxn modelId="{60454E06-0399-4AEB-812C-40CA1F719A7A}" type="presParOf" srcId="{5A4A34B9-3E94-4376-A63C-A0FA65260CDC}" destId="{187A3630-4C92-4CF1-A11B-E25C52649761}" srcOrd="2" destOrd="0" presId="urn:microsoft.com/office/officeart/2008/layout/LinedList"/>
    <dgm:cxn modelId="{79615CC9-BA0B-4E7C-8AAC-DE86756BF8C4}" type="presParOf" srcId="{5A4A34B9-3E94-4376-A63C-A0FA65260CDC}" destId="{C50A66CE-5416-4A51-B79B-4685804BC4A1}" srcOrd="3" destOrd="0" presId="urn:microsoft.com/office/officeart/2008/layout/LinedList"/>
    <dgm:cxn modelId="{53953C35-3D1D-47BF-8724-30B8AB3ADA30}" type="presParOf" srcId="{C50A66CE-5416-4A51-B79B-4685804BC4A1}" destId="{D0F87C86-75A4-4F86-9DCF-1B062DBC1A79}" srcOrd="0" destOrd="0" presId="urn:microsoft.com/office/officeart/2008/layout/LinedList"/>
    <dgm:cxn modelId="{C70FFB1B-C2E6-49A3-A639-E999D61CFBA0}" type="presParOf" srcId="{C50A66CE-5416-4A51-B79B-4685804BC4A1}" destId="{7C779607-9915-41D0-ACF4-C6E9C758ACA3}" srcOrd="1" destOrd="0" presId="urn:microsoft.com/office/officeart/2008/layout/LinedList"/>
    <dgm:cxn modelId="{044D00C2-C15E-4BB2-A3F8-29AAD53F4E93}" type="presParOf" srcId="{5A4A34B9-3E94-4376-A63C-A0FA65260CDC}" destId="{82AB3760-B8C5-40FD-96BA-6AD3D8B7DE08}" srcOrd="4" destOrd="0" presId="urn:microsoft.com/office/officeart/2008/layout/LinedList"/>
    <dgm:cxn modelId="{035AD591-C965-4EAA-9932-1B46660CDE0C}" type="presParOf" srcId="{5A4A34B9-3E94-4376-A63C-A0FA65260CDC}" destId="{0F8BB301-DAC7-430F-89BF-98D4D59E9BCC}" srcOrd="5" destOrd="0" presId="urn:microsoft.com/office/officeart/2008/layout/LinedList"/>
    <dgm:cxn modelId="{BCCED454-FFA3-4A8F-81A3-72C08358D6B6}" type="presParOf" srcId="{0F8BB301-DAC7-430F-89BF-98D4D59E9BCC}" destId="{6051278F-A2B1-46D3-B571-2AE0C01AD7B2}" srcOrd="0" destOrd="0" presId="urn:microsoft.com/office/officeart/2008/layout/LinedList"/>
    <dgm:cxn modelId="{F2814EE8-CD10-4B45-A6B1-394D67F83847}" type="presParOf" srcId="{0F8BB301-DAC7-430F-89BF-98D4D59E9BCC}" destId="{0E7983D2-5175-40D0-B941-67D4355AA6FE}" srcOrd="1" destOrd="0" presId="urn:microsoft.com/office/officeart/2008/layout/LinedList"/>
    <dgm:cxn modelId="{2E2FEDED-A653-471F-B59D-2C37411BFB59}" type="presParOf" srcId="{5A4A34B9-3E94-4376-A63C-A0FA65260CDC}" destId="{8C38F403-D648-4ED9-9221-51B887C533E4}" srcOrd="6" destOrd="0" presId="urn:microsoft.com/office/officeart/2008/layout/LinedList"/>
    <dgm:cxn modelId="{F9A40090-7C5C-4C70-8906-5B89BE6C0DB8}" type="presParOf" srcId="{5A4A34B9-3E94-4376-A63C-A0FA65260CDC}" destId="{B687E808-226F-4823-8379-B714EB8D6F3E}" srcOrd="7" destOrd="0" presId="urn:microsoft.com/office/officeart/2008/layout/LinedList"/>
    <dgm:cxn modelId="{724AA93E-6008-4E70-B6C4-1EA3E1FB1F94}" type="presParOf" srcId="{B687E808-226F-4823-8379-B714EB8D6F3E}" destId="{22AB5CF0-C23B-4C70-86C3-8E5EB9DF5131}" srcOrd="0" destOrd="0" presId="urn:microsoft.com/office/officeart/2008/layout/LinedList"/>
    <dgm:cxn modelId="{93EFDF4A-8BE8-4936-8499-8F3C4BB11336}" type="presParOf" srcId="{B687E808-226F-4823-8379-B714EB8D6F3E}" destId="{5B0449FE-7572-475C-AEEE-91B4BD86E3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82193-FE76-4982-A0A1-6A6B8D7F1F26}">
      <dsp:nvSpPr>
        <dsp:cNvPr id="0" name=""/>
        <dsp:cNvSpPr/>
      </dsp:nvSpPr>
      <dsp:spPr>
        <a:xfrm>
          <a:off x="0" y="57765"/>
          <a:ext cx="7012370" cy="108576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Diagnostically predict whether a patient has diabetes or not</a:t>
          </a:r>
        </a:p>
      </dsp:txBody>
      <dsp:txXfrm>
        <a:off x="53002" y="110767"/>
        <a:ext cx="6906366" cy="979756"/>
      </dsp:txXfrm>
    </dsp:sp>
    <dsp:sp modelId="{B5DA70D6-D235-4301-8CFC-C8F78CD97A35}">
      <dsp:nvSpPr>
        <dsp:cNvPr id="0" name=""/>
        <dsp:cNvSpPr/>
      </dsp:nvSpPr>
      <dsp:spPr>
        <a:xfrm>
          <a:off x="0" y="1227045"/>
          <a:ext cx="7012370" cy="1085760"/>
        </a:xfrm>
        <a:prstGeom prst="roundRect">
          <a:avLst/>
        </a:prstGeom>
        <a:solidFill>
          <a:schemeClr val="accent2">
            <a:hueOff val="661498"/>
            <a:satOff val="-18198"/>
            <a:lumOff val="392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Diabetes has a great deal of attention in medical research</a:t>
          </a:r>
        </a:p>
      </dsp:txBody>
      <dsp:txXfrm>
        <a:off x="53002" y="1280047"/>
        <a:ext cx="6906366" cy="979756"/>
      </dsp:txXfrm>
    </dsp:sp>
    <dsp:sp modelId="{23E4B19A-0549-4885-8566-9D3A7ECBCB2E}">
      <dsp:nvSpPr>
        <dsp:cNvPr id="0" name=""/>
        <dsp:cNvSpPr/>
      </dsp:nvSpPr>
      <dsp:spPr>
        <a:xfrm>
          <a:off x="0" y="2396325"/>
          <a:ext cx="7012370" cy="1085760"/>
        </a:xfrm>
        <a:prstGeom prst="roundRect">
          <a:avLst/>
        </a:prstGeom>
        <a:solidFill>
          <a:schemeClr val="accent2">
            <a:hueOff val="1322995"/>
            <a:satOff val="-36396"/>
            <a:lumOff val="784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automated prediction about the Diabetes condition of patient</a:t>
          </a:r>
        </a:p>
      </dsp:txBody>
      <dsp:txXfrm>
        <a:off x="53002" y="2449327"/>
        <a:ext cx="6906366" cy="979756"/>
      </dsp:txXfrm>
    </dsp:sp>
    <dsp:sp modelId="{644701E7-0C5C-4FCD-B755-D226D3C505BB}">
      <dsp:nvSpPr>
        <dsp:cNvPr id="0" name=""/>
        <dsp:cNvSpPr/>
      </dsp:nvSpPr>
      <dsp:spPr>
        <a:xfrm>
          <a:off x="0" y="3565605"/>
          <a:ext cx="7012370" cy="1085760"/>
        </a:xfrm>
        <a:prstGeom prst="roundRect">
          <a:avLst/>
        </a:prstGeom>
        <a:solidFill>
          <a:schemeClr val="accent2">
            <a:hueOff val="1984493"/>
            <a:satOff val="-54594"/>
            <a:lumOff val="117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Shed away diabetes with proper treatment and spread happiness</a:t>
          </a:r>
        </a:p>
      </dsp:txBody>
      <dsp:txXfrm>
        <a:off x="53002" y="3618607"/>
        <a:ext cx="6906366" cy="979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1A79A-C0FF-4DA4-AE5F-95A285FCDBFA}">
      <dsp:nvSpPr>
        <dsp:cNvPr id="0" name=""/>
        <dsp:cNvSpPr/>
      </dsp:nvSpPr>
      <dsp:spPr>
        <a:xfrm>
          <a:off x="6624" y="664655"/>
          <a:ext cx="2070808" cy="248497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50" tIns="0" rIns="204550" bIns="330200" numCol="1" spcCol="1270" anchor="t" anchorCtr="0">
          <a:noAutofit/>
        </a:bodyPr>
        <a:lstStyle/>
        <a:p>
          <a:pPr marL="0" lvl="0" indent="0" algn="l" defTabSz="1111250">
            <a:lnSpc>
              <a:spcPct val="90000"/>
            </a:lnSpc>
            <a:spcBef>
              <a:spcPct val="0"/>
            </a:spcBef>
            <a:spcAft>
              <a:spcPct val="35000"/>
            </a:spcAft>
            <a:buNone/>
          </a:pPr>
          <a:r>
            <a:rPr lang="en-US" sz="2500" kern="1200"/>
            <a:t>Introduction</a:t>
          </a:r>
        </a:p>
      </dsp:txBody>
      <dsp:txXfrm>
        <a:off x="6624" y="1658643"/>
        <a:ext cx="2070808" cy="1490982"/>
      </dsp:txXfrm>
    </dsp:sp>
    <dsp:sp modelId="{0FADEBA5-9932-4F06-9494-D23D71FF0A12}">
      <dsp:nvSpPr>
        <dsp:cNvPr id="0" name=""/>
        <dsp:cNvSpPr/>
      </dsp:nvSpPr>
      <dsp:spPr>
        <a:xfrm>
          <a:off x="6624" y="664655"/>
          <a:ext cx="2070808" cy="993988"/>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4550" tIns="165100" rIns="204550" bIns="165100" numCol="1" spcCol="1270" anchor="ctr" anchorCtr="0">
          <a:noAutofit/>
        </a:bodyPr>
        <a:lstStyle/>
        <a:p>
          <a:pPr marL="0" lvl="0" indent="0" algn="l" defTabSz="2266950">
            <a:lnSpc>
              <a:spcPct val="90000"/>
            </a:lnSpc>
            <a:spcBef>
              <a:spcPct val="0"/>
            </a:spcBef>
            <a:spcAft>
              <a:spcPct val="35000"/>
            </a:spcAft>
            <a:buNone/>
          </a:pPr>
          <a:r>
            <a:rPr lang="en-US" sz="5100" kern="1200"/>
            <a:t>01</a:t>
          </a:r>
        </a:p>
      </dsp:txBody>
      <dsp:txXfrm>
        <a:off x="6624" y="664655"/>
        <a:ext cx="2070808" cy="993988"/>
      </dsp:txXfrm>
    </dsp:sp>
    <dsp:sp modelId="{8727F784-8E4E-4722-B674-C045EF22DED8}">
      <dsp:nvSpPr>
        <dsp:cNvPr id="0" name=""/>
        <dsp:cNvSpPr/>
      </dsp:nvSpPr>
      <dsp:spPr>
        <a:xfrm>
          <a:off x="2243097" y="664655"/>
          <a:ext cx="2070808" cy="2484970"/>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50" tIns="0" rIns="204550" bIns="330200" numCol="1" spcCol="1270" anchor="t" anchorCtr="0">
          <a:noAutofit/>
        </a:bodyPr>
        <a:lstStyle/>
        <a:p>
          <a:pPr marL="0" lvl="0" indent="0" algn="l" defTabSz="1111250">
            <a:lnSpc>
              <a:spcPct val="90000"/>
            </a:lnSpc>
            <a:spcBef>
              <a:spcPct val="0"/>
            </a:spcBef>
            <a:spcAft>
              <a:spcPct val="35000"/>
            </a:spcAft>
            <a:buNone/>
          </a:pPr>
          <a:r>
            <a:rPr lang="en-US" sz="2500" kern="1200"/>
            <a:t>System Analysis</a:t>
          </a:r>
        </a:p>
      </dsp:txBody>
      <dsp:txXfrm>
        <a:off x="2243097" y="1658643"/>
        <a:ext cx="2070808" cy="1490982"/>
      </dsp:txXfrm>
    </dsp:sp>
    <dsp:sp modelId="{B6AC7610-C842-47A4-A6AC-605062471A20}">
      <dsp:nvSpPr>
        <dsp:cNvPr id="0" name=""/>
        <dsp:cNvSpPr/>
      </dsp:nvSpPr>
      <dsp:spPr>
        <a:xfrm>
          <a:off x="2243097" y="664655"/>
          <a:ext cx="2070808" cy="993988"/>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4550" tIns="165100" rIns="204550" bIns="165100" numCol="1" spcCol="1270" anchor="ctr" anchorCtr="0">
          <a:noAutofit/>
        </a:bodyPr>
        <a:lstStyle/>
        <a:p>
          <a:pPr marL="0" lvl="0" indent="0" algn="l" defTabSz="2266950">
            <a:lnSpc>
              <a:spcPct val="90000"/>
            </a:lnSpc>
            <a:spcBef>
              <a:spcPct val="0"/>
            </a:spcBef>
            <a:spcAft>
              <a:spcPct val="35000"/>
            </a:spcAft>
            <a:buNone/>
          </a:pPr>
          <a:r>
            <a:rPr lang="en-US" sz="5100" kern="1200"/>
            <a:t>02</a:t>
          </a:r>
        </a:p>
      </dsp:txBody>
      <dsp:txXfrm>
        <a:off x="2243097" y="664655"/>
        <a:ext cx="2070808" cy="993988"/>
      </dsp:txXfrm>
    </dsp:sp>
    <dsp:sp modelId="{6295CB51-D408-4C8D-8B9F-D2FD7410CFBA}">
      <dsp:nvSpPr>
        <dsp:cNvPr id="0" name=""/>
        <dsp:cNvSpPr/>
      </dsp:nvSpPr>
      <dsp:spPr>
        <a:xfrm>
          <a:off x="4479570" y="664655"/>
          <a:ext cx="2070808" cy="2484970"/>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50" tIns="0" rIns="204550" bIns="330200" numCol="1" spcCol="1270" anchor="t" anchorCtr="0">
          <a:noAutofit/>
        </a:bodyPr>
        <a:lstStyle/>
        <a:p>
          <a:pPr marL="0" lvl="0" indent="0" algn="l" defTabSz="1111250">
            <a:lnSpc>
              <a:spcPct val="90000"/>
            </a:lnSpc>
            <a:spcBef>
              <a:spcPct val="0"/>
            </a:spcBef>
            <a:spcAft>
              <a:spcPct val="35000"/>
            </a:spcAft>
            <a:buNone/>
          </a:pPr>
          <a:r>
            <a:rPr lang="en-IN" sz="2500" kern="1200"/>
            <a:t>Literature Survey</a:t>
          </a:r>
          <a:endParaRPr lang="en-US" sz="2500" kern="1200"/>
        </a:p>
      </dsp:txBody>
      <dsp:txXfrm>
        <a:off x="4479570" y="1658643"/>
        <a:ext cx="2070808" cy="1490982"/>
      </dsp:txXfrm>
    </dsp:sp>
    <dsp:sp modelId="{8338A415-859F-4777-8468-128970C93243}">
      <dsp:nvSpPr>
        <dsp:cNvPr id="0" name=""/>
        <dsp:cNvSpPr/>
      </dsp:nvSpPr>
      <dsp:spPr>
        <a:xfrm>
          <a:off x="4479570" y="664655"/>
          <a:ext cx="2070808" cy="993988"/>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4550" tIns="165100" rIns="204550" bIns="165100" numCol="1" spcCol="1270" anchor="ctr" anchorCtr="0">
          <a:noAutofit/>
        </a:bodyPr>
        <a:lstStyle/>
        <a:p>
          <a:pPr marL="0" lvl="0" indent="0" algn="l" defTabSz="2266950">
            <a:lnSpc>
              <a:spcPct val="90000"/>
            </a:lnSpc>
            <a:spcBef>
              <a:spcPct val="0"/>
            </a:spcBef>
            <a:spcAft>
              <a:spcPct val="35000"/>
            </a:spcAft>
            <a:buNone/>
          </a:pPr>
          <a:r>
            <a:rPr lang="en-US" sz="5100" kern="1200"/>
            <a:t>03</a:t>
          </a:r>
        </a:p>
      </dsp:txBody>
      <dsp:txXfrm>
        <a:off x="4479570" y="664655"/>
        <a:ext cx="2070808" cy="993988"/>
      </dsp:txXfrm>
    </dsp:sp>
    <dsp:sp modelId="{F5BF007C-0962-4B2A-A0EB-46FFEAD7BE22}">
      <dsp:nvSpPr>
        <dsp:cNvPr id="0" name=""/>
        <dsp:cNvSpPr/>
      </dsp:nvSpPr>
      <dsp:spPr>
        <a:xfrm>
          <a:off x="6716043" y="664655"/>
          <a:ext cx="2070808" cy="2484970"/>
        </a:xfrm>
        <a:prstGeom prst="rect">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50" tIns="0" rIns="204550" bIns="330200" numCol="1" spcCol="1270" anchor="t" anchorCtr="0">
          <a:noAutofit/>
        </a:bodyPr>
        <a:lstStyle/>
        <a:p>
          <a:pPr marL="0" lvl="0" indent="0" algn="l" defTabSz="1111250">
            <a:lnSpc>
              <a:spcPct val="90000"/>
            </a:lnSpc>
            <a:spcBef>
              <a:spcPct val="0"/>
            </a:spcBef>
            <a:spcAft>
              <a:spcPct val="35000"/>
            </a:spcAft>
            <a:buNone/>
          </a:pPr>
          <a:r>
            <a:rPr lang="en-IN" sz="2500" kern="1200"/>
            <a:t>System Design </a:t>
          </a:r>
          <a:endParaRPr lang="en-US" sz="2500" kern="1200"/>
        </a:p>
      </dsp:txBody>
      <dsp:txXfrm>
        <a:off x="6716043" y="1658643"/>
        <a:ext cx="2070808" cy="1490982"/>
      </dsp:txXfrm>
    </dsp:sp>
    <dsp:sp modelId="{82597F5B-E200-47FF-A037-DE7BED894B98}">
      <dsp:nvSpPr>
        <dsp:cNvPr id="0" name=""/>
        <dsp:cNvSpPr/>
      </dsp:nvSpPr>
      <dsp:spPr>
        <a:xfrm>
          <a:off x="6716043" y="664655"/>
          <a:ext cx="2070808" cy="993988"/>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4550" tIns="165100" rIns="204550" bIns="165100" numCol="1" spcCol="1270" anchor="ctr" anchorCtr="0">
          <a:noAutofit/>
        </a:bodyPr>
        <a:lstStyle/>
        <a:p>
          <a:pPr marL="0" lvl="0" indent="0" algn="l" defTabSz="2266950">
            <a:lnSpc>
              <a:spcPct val="90000"/>
            </a:lnSpc>
            <a:spcBef>
              <a:spcPct val="0"/>
            </a:spcBef>
            <a:spcAft>
              <a:spcPct val="35000"/>
            </a:spcAft>
            <a:buNone/>
          </a:pPr>
          <a:r>
            <a:rPr lang="en-US" sz="5100" kern="1200"/>
            <a:t>04</a:t>
          </a:r>
        </a:p>
      </dsp:txBody>
      <dsp:txXfrm>
        <a:off x="6716043" y="664655"/>
        <a:ext cx="2070808" cy="993988"/>
      </dsp:txXfrm>
    </dsp:sp>
    <dsp:sp modelId="{9283155E-C29B-492E-9EBD-EDB4D2368451}">
      <dsp:nvSpPr>
        <dsp:cNvPr id="0" name=""/>
        <dsp:cNvSpPr/>
      </dsp:nvSpPr>
      <dsp:spPr>
        <a:xfrm>
          <a:off x="8952517" y="664655"/>
          <a:ext cx="2070808" cy="2484970"/>
        </a:xfrm>
        <a:prstGeom prst="rect">
          <a:avLst/>
        </a:prstGeom>
        <a:solidFill>
          <a:schemeClr val="accent6">
            <a:hueOff val="0"/>
            <a:satOff val="0"/>
            <a:lumOff val="0"/>
            <a:alphaOff val="0"/>
          </a:schemeClr>
        </a:solidFill>
        <a:ln w="2222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550" tIns="0" rIns="204550" bIns="330200" numCol="1" spcCol="1270" anchor="t" anchorCtr="0">
          <a:noAutofit/>
        </a:bodyPr>
        <a:lstStyle/>
        <a:p>
          <a:pPr marL="0" lvl="0" indent="0" algn="l" defTabSz="1111250">
            <a:lnSpc>
              <a:spcPct val="90000"/>
            </a:lnSpc>
            <a:spcBef>
              <a:spcPct val="0"/>
            </a:spcBef>
            <a:spcAft>
              <a:spcPct val="35000"/>
            </a:spcAft>
            <a:buNone/>
          </a:pPr>
          <a:r>
            <a:rPr lang="en-IN" sz="2500" kern="1200"/>
            <a:t>Conclusion</a:t>
          </a:r>
          <a:endParaRPr lang="en-US" sz="2500" kern="1200"/>
        </a:p>
      </dsp:txBody>
      <dsp:txXfrm>
        <a:off x="8952517" y="1658643"/>
        <a:ext cx="2070808" cy="1490982"/>
      </dsp:txXfrm>
    </dsp:sp>
    <dsp:sp modelId="{3A44D81E-E85A-4407-B716-DBB71C46F517}">
      <dsp:nvSpPr>
        <dsp:cNvPr id="0" name=""/>
        <dsp:cNvSpPr/>
      </dsp:nvSpPr>
      <dsp:spPr>
        <a:xfrm>
          <a:off x="8952517" y="664655"/>
          <a:ext cx="2070808" cy="993988"/>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4550" tIns="165100" rIns="204550" bIns="165100" numCol="1" spcCol="1270" anchor="ctr" anchorCtr="0">
          <a:noAutofit/>
        </a:bodyPr>
        <a:lstStyle/>
        <a:p>
          <a:pPr marL="0" lvl="0" indent="0" algn="l" defTabSz="2266950">
            <a:lnSpc>
              <a:spcPct val="90000"/>
            </a:lnSpc>
            <a:spcBef>
              <a:spcPct val="0"/>
            </a:spcBef>
            <a:spcAft>
              <a:spcPct val="35000"/>
            </a:spcAft>
            <a:buNone/>
          </a:pPr>
          <a:r>
            <a:rPr lang="en-US" sz="5100" kern="1200"/>
            <a:t>05</a:t>
          </a:r>
        </a:p>
      </dsp:txBody>
      <dsp:txXfrm>
        <a:off x="8952517" y="664655"/>
        <a:ext cx="2070808" cy="9939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C6EED-D1C9-4A6B-886B-361AAD712734}">
      <dsp:nvSpPr>
        <dsp:cNvPr id="0" name=""/>
        <dsp:cNvSpPr/>
      </dsp:nvSpPr>
      <dsp:spPr>
        <a:xfrm>
          <a:off x="2600534" y="1065"/>
          <a:ext cx="1811300" cy="1811300"/>
        </a:xfrm>
        <a:prstGeom prst="downArrow">
          <a:avLst>
            <a:gd name="adj1" fmla="val 50000"/>
            <a:gd name="adj2" fmla="val 35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Decision Tree Classifier</a:t>
          </a:r>
          <a:endParaRPr lang="en-US" sz="1200" kern="1200"/>
        </a:p>
      </dsp:txBody>
      <dsp:txXfrm>
        <a:off x="3053359" y="1065"/>
        <a:ext cx="905650" cy="1494323"/>
      </dsp:txXfrm>
    </dsp:sp>
    <dsp:sp modelId="{DC082C6A-8561-4351-9412-16398C26AE26}">
      <dsp:nvSpPr>
        <dsp:cNvPr id="0" name=""/>
        <dsp:cNvSpPr/>
      </dsp:nvSpPr>
      <dsp:spPr>
        <a:xfrm rot="4320000">
          <a:off x="4122894" y="1107124"/>
          <a:ext cx="1811300" cy="1811300"/>
        </a:xfrm>
        <a:prstGeom prst="downArrow">
          <a:avLst>
            <a:gd name="adj1" fmla="val 50000"/>
            <a:gd name="adj2" fmla="val 35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Gaussian Naïve Bayes</a:t>
          </a:r>
          <a:endParaRPr lang="en-US" sz="1200" kern="1200"/>
        </a:p>
      </dsp:txBody>
      <dsp:txXfrm rot="-5400000">
        <a:off x="4432115" y="1510973"/>
        <a:ext cx="1494323" cy="905650"/>
      </dsp:txXfrm>
    </dsp:sp>
    <dsp:sp modelId="{C08B64C5-5AD1-4CFC-89AB-69D3655AB20B}">
      <dsp:nvSpPr>
        <dsp:cNvPr id="0" name=""/>
        <dsp:cNvSpPr/>
      </dsp:nvSpPr>
      <dsp:spPr>
        <a:xfrm rot="8640000">
          <a:off x="3541404" y="2896765"/>
          <a:ext cx="1811300" cy="1811300"/>
        </a:xfrm>
        <a:prstGeom prst="downArrow">
          <a:avLst>
            <a:gd name="adj1" fmla="val 50000"/>
            <a:gd name="adj2" fmla="val 35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Random Forest Classifier</a:t>
          </a:r>
          <a:endParaRPr lang="en-US" sz="1200" kern="1200"/>
        </a:p>
      </dsp:txBody>
      <dsp:txXfrm rot="10800000">
        <a:off x="4087386" y="3183473"/>
        <a:ext cx="905650" cy="1494323"/>
      </dsp:txXfrm>
    </dsp:sp>
    <dsp:sp modelId="{8A7B855E-4CEA-44C2-8960-6737EE3F8813}">
      <dsp:nvSpPr>
        <dsp:cNvPr id="0" name=""/>
        <dsp:cNvSpPr/>
      </dsp:nvSpPr>
      <dsp:spPr>
        <a:xfrm rot="12960000">
          <a:off x="1659664" y="2896765"/>
          <a:ext cx="1811300" cy="1811300"/>
        </a:xfrm>
        <a:prstGeom prst="downArrow">
          <a:avLst>
            <a:gd name="adj1" fmla="val 50000"/>
            <a:gd name="adj2" fmla="val 35000"/>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K-Nearest Neighbour</a:t>
          </a:r>
          <a:endParaRPr lang="en-US" sz="1200" kern="1200"/>
        </a:p>
      </dsp:txBody>
      <dsp:txXfrm rot="10800000">
        <a:off x="2019332" y="3183473"/>
        <a:ext cx="905650" cy="1494323"/>
      </dsp:txXfrm>
    </dsp:sp>
    <dsp:sp modelId="{FEF6EA83-243B-43C9-8D83-09241389F73F}">
      <dsp:nvSpPr>
        <dsp:cNvPr id="0" name=""/>
        <dsp:cNvSpPr/>
      </dsp:nvSpPr>
      <dsp:spPr>
        <a:xfrm rot="17280000">
          <a:off x="1078174" y="1107124"/>
          <a:ext cx="1811300" cy="1811300"/>
        </a:xfrm>
        <a:prstGeom prst="downArrow">
          <a:avLst>
            <a:gd name="adj1" fmla="val 50000"/>
            <a:gd name="adj2" fmla="val 35000"/>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t>K-Means and Logistic Regression </a:t>
          </a:r>
          <a:endParaRPr lang="en-US" sz="1200" kern="1200"/>
        </a:p>
      </dsp:txBody>
      <dsp:txXfrm rot="5400000">
        <a:off x="1085931" y="1510973"/>
        <a:ext cx="1494323" cy="905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3802D-7E0C-4FF7-8D2C-3907A3485C91}">
      <dsp:nvSpPr>
        <dsp:cNvPr id="0" name=""/>
        <dsp:cNvSpPr/>
      </dsp:nvSpPr>
      <dsp:spPr>
        <a:xfrm>
          <a:off x="0" y="443"/>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344962-997B-4882-BBAD-D0142921887C}">
      <dsp:nvSpPr>
        <dsp:cNvPr id="0" name=""/>
        <dsp:cNvSpPr/>
      </dsp:nvSpPr>
      <dsp:spPr>
        <a:xfrm>
          <a:off x="0" y="443"/>
          <a:ext cx="11029615" cy="72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number of people with diabetes rose from 108 million in 1980 to 422 million in 2014.</a:t>
          </a:r>
        </a:p>
      </dsp:txBody>
      <dsp:txXfrm>
        <a:off x="0" y="443"/>
        <a:ext cx="11029615" cy="726719"/>
      </dsp:txXfrm>
    </dsp:sp>
    <dsp:sp modelId="{F9FFDBDA-FBDF-4704-A102-D7FFA43CEE43}">
      <dsp:nvSpPr>
        <dsp:cNvPr id="0" name=""/>
        <dsp:cNvSpPr/>
      </dsp:nvSpPr>
      <dsp:spPr>
        <a:xfrm>
          <a:off x="0" y="727163"/>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ED5AC-0B36-4900-875B-56C9F69C081B}">
      <dsp:nvSpPr>
        <dsp:cNvPr id="0" name=""/>
        <dsp:cNvSpPr/>
      </dsp:nvSpPr>
      <dsp:spPr>
        <a:xfrm>
          <a:off x="0" y="727163"/>
          <a:ext cx="11029615" cy="72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global prevalence of diabetes  among adults over 18 years of age rose from 4.7% in 1980 to 8.5% in 2014 (1).</a:t>
          </a:r>
        </a:p>
      </dsp:txBody>
      <dsp:txXfrm>
        <a:off x="0" y="727163"/>
        <a:ext cx="11029615" cy="726719"/>
      </dsp:txXfrm>
    </dsp:sp>
    <dsp:sp modelId="{AEC07AB9-87F5-478B-9518-5301D15460BA}">
      <dsp:nvSpPr>
        <dsp:cNvPr id="0" name=""/>
        <dsp:cNvSpPr/>
      </dsp:nvSpPr>
      <dsp:spPr>
        <a:xfrm>
          <a:off x="0" y="1453883"/>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4AF815-C7D6-4D71-A790-74A3CFD9FA3D}">
      <dsp:nvSpPr>
        <dsp:cNvPr id="0" name=""/>
        <dsp:cNvSpPr/>
      </dsp:nvSpPr>
      <dsp:spPr>
        <a:xfrm>
          <a:off x="0" y="1453883"/>
          <a:ext cx="11029615" cy="72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Between 2000 and 2016, there was a 5% increase in premature mortality from diabetes.</a:t>
          </a:r>
        </a:p>
      </dsp:txBody>
      <dsp:txXfrm>
        <a:off x="0" y="1453883"/>
        <a:ext cx="11029615" cy="726719"/>
      </dsp:txXfrm>
    </dsp:sp>
    <dsp:sp modelId="{300C506F-5A1B-4DE9-8123-5F7BB751CF58}">
      <dsp:nvSpPr>
        <dsp:cNvPr id="0" name=""/>
        <dsp:cNvSpPr/>
      </dsp:nvSpPr>
      <dsp:spPr>
        <a:xfrm>
          <a:off x="0" y="2180602"/>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ADFAE5-B7BB-482E-A8D6-E04D93C5052F}">
      <dsp:nvSpPr>
        <dsp:cNvPr id="0" name=""/>
        <dsp:cNvSpPr/>
      </dsp:nvSpPr>
      <dsp:spPr>
        <a:xfrm>
          <a:off x="0" y="2180602"/>
          <a:ext cx="11029615" cy="72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Diabetes prevalence has been rising more rapidly in low- and middle-income countries than in high-income countries.</a:t>
          </a:r>
        </a:p>
      </dsp:txBody>
      <dsp:txXfrm>
        <a:off x="0" y="2180602"/>
        <a:ext cx="11029615" cy="726719"/>
      </dsp:txXfrm>
    </dsp:sp>
    <dsp:sp modelId="{3E3B6C54-8AC4-4843-B001-53DD52999EE6}">
      <dsp:nvSpPr>
        <dsp:cNvPr id="0" name=""/>
        <dsp:cNvSpPr/>
      </dsp:nvSpPr>
      <dsp:spPr>
        <a:xfrm>
          <a:off x="0" y="2907322"/>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1E690F-753C-4988-807F-A04CE36E6E77}">
      <dsp:nvSpPr>
        <dsp:cNvPr id="0" name=""/>
        <dsp:cNvSpPr/>
      </dsp:nvSpPr>
      <dsp:spPr>
        <a:xfrm>
          <a:off x="0" y="2907322"/>
          <a:ext cx="11029615" cy="72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Diabetes is a major cause of blindness, kidney failure, heart attacks, stroke and lower limb amputation</a:t>
          </a:r>
        </a:p>
      </dsp:txBody>
      <dsp:txXfrm>
        <a:off x="0" y="2907322"/>
        <a:ext cx="11029615" cy="7267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CB108-1C74-4ACC-B55F-DC7610D5CA7E}">
      <dsp:nvSpPr>
        <dsp:cNvPr id="0" name=""/>
        <dsp:cNvSpPr/>
      </dsp:nvSpPr>
      <dsp:spPr>
        <a:xfrm>
          <a:off x="0" y="0"/>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F0C5B8-C3C3-447B-BDA5-854B2F89CEBF}">
      <dsp:nvSpPr>
        <dsp:cNvPr id="0" name=""/>
        <dsp:cNvSpPr/>
      </dsp:nvSpPr>
      <dsp:spPr>
        <a:xfrm>
          <a:off x="0" y="0"/>
          <a:ext cx="11029615" cy="90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In 2016, an estimated 1.6 million deaths were directly caused by diabetes. Another 2.2 million deaths were attributable to high blood glucose in 2012.</a:t>
          </a:r>
        </a:p>
      </dsp:txBody>
      <dsp:txXfrm>
        <a:off x="0" y="0"/>
        <a:ext cx="11029615" cy="908621"/>
      </dsp:txXfrm>
    </dsp:sp>
    <dsp:sp modelId="{187A3630-4C92-4CF1-A11B-E25C52649761}">
      <dsp:nvSpPr>
        <dsp:cNvPr id="0" name=""/>
        <dsp:cNvSpPr/>
      </dsp:nvSpPr>
      <dsp:spPr>
        <a:xfrm>
          <a:off x="0" y="908621"/>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F87C86-75A4-4F86-9DCF-1B062DBC1A79}">
      <dsp:nvSpPr>
        <dsp:cNvPr id="0" name=""/>
        <dsp:cNvSpPr/>
      </dsp:nvSpPr>
      <dsp:spPr>
        <a:xfrm>
          <a:off x="0" y="908621"/>
          <a:ext cx="11029615" cy="90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Almost half of all deaths attributable to high blood glucose occur before the age of 70 years. WHO estimates that diabetes was the seventh leading cause of death in 2016.</a:t>
          </a:r>
        </a:p>
      </dsp:txBody>
      <dsp:txXfrm>
        <a:off x="0" y="908621"/>
        <a:ext cx="11029615" cy="908621"/>
      </dsp:txXfrm>
    </dsp:sp>
    <dsp:sp modelId="{82AB3760-B8C5-40FD-96BA-6AD3D8B7DE08}">
      <dsp:nvSpPr>
        <dsp:cNvPr id="0" name=""/>
        <dsp:cNvSpPr/>
      </dsp:nvSpPr>
      <dsp:spPr>
        <a:xfrm>
          <a:off x="0" y="1817243"/>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51278F-A2B1-46D3-B571-2AE0C01AD7B2}">
      <dsp:nvSpPr>
        <dsp:cNvPr id="0" name=""/>
        <dsp:cNvSpPr/>
      </dsp:nvSpPr>
      <dsp:spPr>
        <a:xfrm>
          <a:off x="0" y="1817243"/>
          <a:ext cx="11029615" cy="90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A healthy diet, regular physical activity, maintaining a normal body weight and avoiding tobacco use are ways to prevent or delay the onset of type 2 diabetes.</a:t>
          </a:r>
        </a:p>
      </dsp:txBody>
      <dsp:txXfrm>
        <a:off x="0" y="1817243"/>
        <a:ext cx="11029615" cy="908621"/>
      </dsp:txXfrm>
    </dsp:sp>
    <dsp:sp modelId="{8C38F403-D648-4ED9-9221-51B887C533E4}">
      <dsp:nvSpPr>
        <dsp:cNvPr id="0" name=""/>
        <dsp:cNvSpPr/>
      </dsp:nvSpPr>
      <dsp:spPr>
        <a:xfrm>
          <a:off x="0" y="2725864"/>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AB5CF0-C23B-4C70-86C3-8E5EB9DF5131}">
      <dsp:nvSpPr>
        <dsp:cNvPr id="0" name=""/>
        <dsp:cNvSpPr/>
      </dsp:nvSpPr>
      <dsp:spPr>
        <a:xfrm>
          <a:off x="0" y="2725864"/>
          <a:ext cx="11029615" cy="90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Diabetes can be treated and its consequences avoided or delayed with diet, physical activity, medication and regular screening and treatment for complications.</a:t>
          </a:r>
        </a:p>
      </dsp:txBody>
      <dsp:txXfrm>
        <a:off x="0" y="2725864"/>
        <a:ext cx="11029615" cy="9086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125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2.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8.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t="11029" b="16623"/>
          <a:stretch/>
        </p:blipFill>
        <p:spPr>
          <a:xfrm>
            <a:off x="-3047" y="10"/>
            <a:ext cx="12191999" cy="6857990"/>
          </a:xfrm>
          <a:prstGeom prst="rect">
            <a:avLst/>
          </a:prstGeom>
        </p:spPr>
      </p:pic>
      <p:sp>
        <p:nvSpPr>
          <p:cNvPr id="47" name="Rectangle 4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a:solidFill>
                  <a:schemeClr val="bg1"/>
                </a:solidFill>
                <a:latin typeface="Aharoni" panose="02010803020104030203" pitchFamily="2" charset="-79"/>
                <a:cs typeface="Aharoni" panose="02010803020104030203" pitchFamily="2" charset="-79"/>
              </a:rPr>
              <a:t>Diabetes Disease Prediction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US" sz="1800">
                <a:solidFill>
                  <a:schemeClr val="bg1"/>
                </a:solidFill>
                <a:latin typeface="Eras Bold ITC" panose="020B0907030504020204" pitchFamily="34" charset="0"/>
              </a:rPr>
              <a:t>180030732-Sk.Khatuna</a:t>
            </a:r>
          </a:p>
        </p:txBody>
      </p:sp>
      <p:cxnSp>
        <p:nvCxnSpPr>
          <p:cNvPr id="49" name="Straight Connector 48">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00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973E8E-604E-4D3F-BE8B-B287CC8606EC}"/>
              </a:ext>
            </a:extLst>
          </p:cNvPr>
          <p:cNvSpPr>
            <a:spLocks noGrp="1"/>
          </p:cNvSpPr>
          <p:nvPr>
            <p:ph type="title"/>
          </p:nvPr>
        </p:nvSpPr>
        <p:spPr/>
        <p:txBody>
          <a:bodyPr/>
          <a:lstStyle/>
          <a:p>
            <a:pPr algn="ctr"/>
            <a:r>
              <a:rPr lang="en-IN" dirty="0"/>
              <a:t>LITERATURE SURVEY</a:t>
            </a:r>
          </a:p>
        </p:txBody>
      </p:sp>
      <p:graphicFrame>
        <p:nvGraphicFramePr>
          <p:cNvPr id="10" name="Content Placeholder 7">
            <a:extLst>
              <a:ext uri="{FF2B5EF4-FFF2-40B4-BE49-F238E27FC236}">
                <a16:creationId xmlns:a16="http://schemas.microsoft.com/office/drawing/2014/main" id="{A827B160-16CF-4FCD-A850-F5F9E6DF53C5}"/>
              </a:ext>
            </a:extLst>
          </p:cNvPr>
          <p:cNvGraphicFramePr>
            <a:graphicFrameLocks noGrp="1"/>
          </p:cNvGraphicFramePr>
          <p:nvPr>
            <p:ph idx="1"/>
            <p:extLst>
              <p:ext uri="{D42A27DB-BD31-4B8C-83A1-F6EECF244321}">
                <p14:modId xmlns:p14="http://schemas.microsoft.com/office/powerpoint/2010/main" val="1557147112"/>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01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BE2BB47-D8D3-40FD-80BD-A5F64415F586}"/>
              </a:ext>
            </a:extLst>
          </p:cNvPr>
          <p:cNvGraphicFramePr>
            <a:graphicFrameLocks noGrp="1"/>
          </p:cNvGraphicFramePr>
          <p:nvPr>
            <p:ph idx="1"/>
            <p:extLst>
              <p:ext uri="{D42A27DB-BD31-4B8C-83A1-F6EECF244321}">
                <p14:modId xmlns:p14="http://schemas.microsoft.com/office/powerpoint/2010/main" val="3566655934"/>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56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BFA7-3067-4C2E-8299-B3C393D37A2F}"/>
              </a:ext>
            </a:extLst>
          </p:cNvPr>
          <p:cNvSpPr>
            <a:spLocks noGrp="1"/>
          </p:cNvSpPr>
          <p:nvPr>
            <p:ph type="title"/>
          </p:nvPr>
        </p:nvSpPr>
        <p:spPr/>
        <p:txBody>
          <a:bodyPr/>
          <a:lstStyle/>
          <a:p>
            <a:r>
              <a:rPr lang="en-US"/>
              <a:t>Implementation</a:t>
            </a:r>
            <a:endParaRPr lang="en-IN" dirty="0"/>
          </a:p>
        </p:txBody>
      </p:sp>
      <p:sp>
        <p:nvSpPr>
          <p:cNvPr id="3" name="Content Placeholder 2">
            <a:extLst>
              <a:ext uri="{FF2B5EF4-FFF2-40B4-BE49-F238E27FC236}">
                <a16:creationId xmlns:a16="http://schemas.microsoft.com/office/drawing/2014/main" id="{82123027-8AA5-4324-BC10-6BB9EFF6BFED}"/>
              </a:ext>
            </a:extLst>
          </p:cNvPr>
          <p:cNvSpPr>
            <a:spLocks noGrp="1"/>
          </p:cNvSpPr>
          <p:nvPr>
            <p:ph idx="1"/>
          </p:nvPr>
        </p:nvSpPr>
        <p:spPr/>
        <p:txBody>
          <a:bodyPr>
            <a:normAutofit/>
          </a:bodyPr>
          <a:lstStyle/>
          <a:p>
            <a:r>
              <a:rPr lang="en-US" sz="2400" dirty="0">
                <a:latin typeface="Lucida Fax" panose="02060602050505020204" pitchFamily="18" charset="0"/>
              </a:rPr>
              <a:t>The programming language that is used is Python. Python is the most  easiest language to learn and get required things done so quickly. It is also used in:</a:t>
            </a:r>
          </a:p>
          <a:p>
            <a:pPr marL="0" indent="0">
              <a:buNone/>
            </a:pPr>
            <a:r>
              <a:rPr lang="en-US" sz="2400" dirty="0">
                <a:latin typeface="Lucida Fax" panose="02060602050505020204" pitchFamily="18" charset="0"/>
              </a:rPr>
              <a:t>         • web development (server-side),</a:t>
            </a:r>
          </a:p>
          <a:p>
            <a:pPr marL="0" indent="0">
              <a:buNone/>
            </a:pPr>
            <a:r>
              <a:rPr lang="en-US" sz="2400" dirty="0">
                <a:latin typeface="Lucida Fax" panose="02060602050505020204" pitchFamily="18" charset="0"/>
              </a:rPr>
              <a:t>         • software development,</a:t>
            </a:r>
          </a:p>
          <a:p>
            <a:pPr marL="0" indent="0">
              <a:buNone/>
            </a:pPr>
            <a:r>
              <a:rPr lang="en-US" sz="2400" dirty="0">
                <a:latin typeface="Lucida Fax" panose="02060602050505020204" pitchFamily="18" charset="0"/>
              </a:rPr>
              <a:t>          • mathematics,</a:t>
            </a:r>
          </a:p>
          <a:p>
            <a:pPr marL="0" indent="0">
              <a:buNone/>
            </a:pPr>
            <a:r>
              <a:rPr lang="en-US" sz="2400" dirty="0">
                <a:latin typeface="Lucida Fax" panose="02060602050505020204" pitchFamily="18" charset="0"/>
              </a:rPr>
              <a:t>         • system scripting</a:t>
            </a:r>
            <a:endParaRPr lang="en-IN" sz="2400" dirty="0">
              <a:latin typeface="Lucida Fax" panose="02060602050505020204" pitchFamily="18" charset="0"/>
            </a:endParaRPr>
          </a:p>
        </p:txBody>
      </p:sp>
    </p:spTree>
    <p:extLst>
      <p:ext uri="{BB962C8B-B14F-4D97-AF65-F5344CB8AC3E}">
        <p14:creationId xmlns:p14="http://schemas.microsoft.com/office/powerpoint/2010/main" val="156494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CFA145-119F-41CC-A3E5-52D32EDD4C18}"/>
              </a:ext>
            </a:extLst>
          </p:cNvPr>
          <p:cNvSpPr txBox="1"/>
          <p:nvPr/>
        </p:nvSpPr>
        <p:spPr>
          <a:xfrm>
            <a:off x="2770909" y="848188"/>
            <a:ext cx="6096000" cy="5632311"/>
          </a:xfrm>
          <a:prstGeom prst="rect">
            <a:avLst/>
          </a:prstGeom>
          <a:noFill/>
        </p:spPr>
        <p:txBody>
          <a:bodyPr wrap="square">
            <a:spAutoFit/>
          </a:bodyPr>
          <a:lstStyle/>
          <a:p>
            <a:r>
              <a:rPr lang="en-US" sz="2400" dirty="0">
                <a:latin typeface="+mj-lt"/>
              </a:rPr>
              <a:t>NumPy</a:t>
            </a:r>
            <a:r>
              <a:rPr lang="en-US" dirty="0"/>
              <a:t>: </a:t>
            </a:r>
            <a:r>
              <a:rPr lang="en-US" sz="2000" dirty="0">
                <a:latin typeface="Lucida Fax" panose="02060602050505020204" pitchFamily="18" charset="0"/>
              </a:rPr>
              <a:t>is a very popular python library for large multi-dimensional array and matrix processing, with the help of a large collection of high-level mathematical functions.</a:t>
            </a:r>
          </a:p>
          <a:p>
            <a:r>
              <a:rPr lang="en-US" sz="2000" dirty="0">
                <a:latin typeface="Lucida Fax" panose="02060602050505020204" pitchFamily="18" charset="0"/>
              </a:rPr>
              <a:t> </a:t>
            </a:r>
          </a:p>
          <a:p>
            <a:r>
              <a:rPr lang="en-US" sz="2400" dirty="0">
                <a:latin typeface="+mj-lt"/>
              </a:rPr>
              <a:t>SciPy</a:t>
            </a:r>
            <a:r>
              <a:rPr lang="en-US" sz="2400" dirty="0"/>
              <a:t>: </a:t>
            </a:r>
            <a:r>
              <a:rPr lang="en-US" sz="2000" dirty="0">
                <a:latin typeface="Lucida Fax" panose="02060602050505020204" pitchFamily="18" charset="0"/>
              </a:rPr>
              <a:t>The SciPy is one of the core packages that make up the SciPy stack. SciPy is also very useful for image manipulation</a:t>
            </a:r>
            <a:r>
              <a:rPr lang="en-US" sz="2000" dirty="0"/>
              <a:t>.</a:t>
            </a:r>
          </a:p>
          <a:p>
            <a:endParaRPr lang="en-US" sz="2000" dirty="0">
              <a:latin typeface="Lucida Fax" panose="02060602050505020204" pitchFamily="18" charset="0"/>
            </a:endParaRPr>
          </a:p>
          <a:p>
            <a:r>
              <a:rPr lang="en-IN" sz="2800" dirty="0">
                <a:latin typeface="+mj-lt"/>
              </a:rPr>
              <a:t>TensorFlow</a:t>
            </a:r>
            <a:r>
              <a:rPr lang="en-IN" sz="2000" dirty="0">
                <a:latin typeface="+mj-lt"/>
              </a:rPr>
              <a:t>:</a:t>
            </a:r>
            <a:r>
              <a:rPr lang="en-US" sz="2000" dirty="0"/>
              <a:t> </a:t>
            </a:r>
            <a:r>
              <a:rPr lang="en-US" sz="2000" dirty="0">
                <a:latin typeface="Lucida Fax" panose="02060602050505020204" pitchFamily="18" charset="0"/>
              </a:rPr>
              <a:t>It can train and run deep neural networks that can be used to develop several  applications. TensorFlow is widely used in the field of deep learning research and application</a:t>
            </a:r>
          </a:p>
          <a:p>
            <a:endParaRPr lang="en-US" sz="2000" dirty="0">
              <a:latin typeface="Lucida Fax" panose="02060602050505020204" pitchFamily="18" charset="0"/>
            </a:endParaRPr>
          </a:p>
          <a:p>
            <a:r>
              <a:rPr lang="en-IN" sz="2400" dirty="0" err="1">
                <a:latin typeface="+mj-lt"/>
              </a:rPr>
              <a:t>Skikit</a:t>
            </a:r>
            <a:r>
              <a:rPr lang="en-IN" sz="2400" dirty="0">
                <a:latin typeface="+mj-lt"/>
              </a:rPr>
              <a:t>-learn:</a:t>
            </a:r>
            <a:r>
              <a:rPr lang="en-US" sz="2400" dirty="0"/>
              <a:t> </a:t>
            </a:r>
            <a:r>
              <a:rPr lang="en-US" sz="2000" dirty="0">
                <a:latin typeface="Lucida Fax" panose="02060602050505020204" pitchFamily="18" charset="0"/>
              </a:rPr>
              <a:t>It is built on top of two basic Python libraries, NumPy and SciPy.</a:t>
            </a:r>
            <a:endParaRPr lang="en-IN" sz="2000" dirty="0">
              <a:latin typeface="Lucida Fax" panose="02060602050505020204" pitchFamily="18" charset="0"/>
            </a:endParaRPr>
          </a:p>
        </p:txBody>
      </p:sp>
    </p:spTree>
    <p:extLst>
      <p:ext uri="{BB962C8B-B14F-4D97-AF65-F5344CB8AC3E}">
        <p14:creationId xmlns:p14="http://schemas.microsoft.com/office/powerpoint/2010/main" val="161043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0FC1C4-4712-486B-8ED3-36958F645A67}"/>
              </a:ext>
            </a:extLst>
          </p:cNvPr>
          <p:cNvSpPr txBox="1"/>
          <p:nvPr/>
        </p:nvSpPr>
        <p:spPr>
          <a:xfrm>
            <a:off x="2701636" y="931130"/>
            <a:ext cx="6096000" cy="5755422"/>
          </a:xfrm>
          <a:prstGeom prst="rect">
            <a:avLst/>
          </a:prstGeom>
          <a:noFill/>
        </p:spPr>
        <p:txBody>
          <a:bodyPr wrap="square">
            <a:spAutoFit/>
          </a:bodyPr>
          <a:lstStyle/>
          <a:p>
            <a:r>
              <a:rPr lang="en-US" sz="2400" dirty="0" err="1">
                <a:latin typeface="+mj-lt"/>
              </a:rPr>
              <a:t>Matpoltlib</a:t>
            </a:r>
            <a:r>
              <a:rPr lang="en-US" sz="2400" dirty="0">
                <a:latin typeface="+mj-lt"/>
              </a:rPr>
              <a:t>:</a:t>
            </a:r>
            <a:r>
              <a:rPr lang="en-US" dirty="0"/>
              <a:t> </a:t>
            </a:r>
            <a:r>
              <a:rPr lang="en-US" dirty="0">
                <a:latin typeface="Lucida Fax" panose="02060602050505020204" pitchFamily="18" charset="0"/>
              </a:rPr>
              <a:t>is a very popular Python library for data visualization. Like Pandas, it is not directly related to Machine Learning. It particularly comes in handy when a programmer wants to visualize the patterns in the data. It is a 2D plotting library used for creating 2D graphs and plots. A module named </a:t>
            </a:r>
            <a:r>
              <a:rPr lang="en-US" dirty="0" err="1">
                <a:latin typeface="Lucida Fax" panose="02060602050505020204" pitchFamily="18" charset="0"/>
              </a:rPr>
              <a:t>pyplot</a:t>
            </a:r>
            <a:r>
              <a:rPr lang="en-US" dirty="0">
                <a:latin typeface="Lucida Fax" panose="02060602050505020204" pitchFamily="18" charset="0"/>
              </a:rPr>
              <a:t> makes it easy for programmers for plotting as it provides features to control line styles, font properties, formatting axes, etc. It provides various kinds of graphs and plots for data visualization, histogram, error charts, bar chats, etc.</a:t>
            </a:r>
          </a:p>
          <a:p>
            <a:endParaRPr lang="en-US" dirty="0">
              <a:latin typeface="Lucida Fax" panose="02060602050505020204" pitchFamily="18" charset="0"/>
            </a:endParaRPr>
          </a:p>
          <a:p>
            <a:r>
              <a:rPr lang="en-US" sz="2800" dirty="0">
                <a:latin typeface="+mj-lt"/>
              </a:rPr>
              <a:t>Pandas:</a:t>
            </a:r>
            <a:r>
              <a:rPr lang="en-US" sz="2800" dirty="0"/>
              <a:t> </a:t>
            </a:r>
            <a:r>
              <a:rPr lang="en-US" dirty="0">
                <a:latin typeface="Lucida Fax" panose="02060602050505020204" pitchFamily="18" charset="0"/>
              </a:rPr>
              <a:t>Pandas comes handy as it was developed specifically for data extraction and preparation. It provides 9 high-level data structures and wide variety tools for data analysis. It provides many inbuilt methods for groping, combining and filtering data.</a:t>
            </a:r>
            <a:endParaRPr lang="en-IN" dirty="0">
              <a:latin typeface="Lucida Fax" panose="02060602050505020204" pitchFamily="18" charset="0"/>
            </a:endParaRPr>
          </a:p>
        </p:txBody>
      </p:sp>
    </p:spTree>
    <p:extLst>
      <p:ext uri="{BB962C8B-B14F-4D97-AF65-F5344CB8AC3E}">
        <p14:creationId xmlns:p14="http://schemas.microsoft.com/office/powerpoint/2010/main" val="266690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Rolls of blueprints">
            <a:extLst>
              <a:ext uri="{FF2B5EF4-FFF2-40B4-BE49-F238E27FC236}">
                <a16:creationId xmlns:a16="http://schemas.microsoft.com/office/drawing/2014/main" id="{50E8A0C2-33F0-44B2-9E70-988A8B7CBC3B}"/>
              </a:ext>
            </a:extLst>
          </p:cNvPr>
          <p:cNvPicPr>
            <a:picLocks noChangeAspect="1"/>
          </p:cNvPicPr>
          <p:nvPr/>
        </p:nvPicPr>
        <p:blipFill rotWithShape="1">
          <a:blip r:embed="rId2"/>
          <a:srcRect t="7865" b="7865"/>
          <a:stretch/>
        </p:blipFill>
        <p:spPr>
          <a:xfrm>
            <a:off x="20" y="10"/>
            <a:ext cx="12191980" cy="6857988"/>
          </a:xfrm>
          <a:prstGeom prst="rect">
            <a:avLst/>
          </a:prstGeom>
        </p:spPr>
      </p:pic>
      <p:sp>
        <p:nvSpPr>
          <p:cNvPr id="35" name="Rectangle 2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78AE4831-F43F-47B9-AD43-67C0C54162AC}"/>
              </a:ext>
            </a:extLst>
          </p:cNvPr>
          <p:cNvSpPr>
            <a:spLocks noGrp="1"/>
          </p:cNvSpPr>
          <p:nvPr>
            <p:ph type="title"/>
          </p:nvPr>
        </p:nvSpPr>
        <p:spPr>
          <a:xfrm>
            <a:off x="835819" y="938022"/>
            <a:ext cx="4367392" cy="1188720"/>
          </a:xfrm>
        </p:spPr>
        <p:txBody>
          <a:bodyPr>
            <a:normAutofit/>
          </a:bodyPr>
          <a:lstStyle/>
          <a:p>
            <a:r>
              <a:rPr lang="en-US">
                <a:solidFill>
                  <a:srgbClr val="FFFFFF"/>
                </a:solidFill>
              </a:rPr>
              <a:t>System design-Scope of the project</a:t>
            </a:r>
            <a:endParaRPr lang="en-IN">
              <a:solidFill>
                <a:srgbClr val="FFFFFF"/>
              </a:solidFill>
            </a:endParaRPr>
          </a:p>
        </p:txBody>
      </p:sp>
      <p:sp>
        <p:nvSpPr>
          <p:cNvPr id="5" name="Content Placeholder 4">
            <a:extLst>
              <a:ext uri="{FF2B5EF4-FFF2-40B4-BE49-F238E27FC236}">
                <a16:creationId xmlns:a16="http://schemas.microsoft.com/office/drawing/2014/main" id="{72AB7206-2EEF-4A5D-8250-67BAD1AF9A89}"/>
              </a:ext>
            </a:extLst>
          </p:cNvPr>
          <p:cNvSpPr>
            <a:spLocks noGrp="1"/>
          </p:cNvSpPr>
          <p:nvPr>
            <p:ph idx="1"/>
          </p:nvPr>
        </p:nvSpPr>
        <p:spPr>
          <a:xfrm>
            <a:off x="835819" y="2340864"/>
            <a:ext cx="4367392" cy="3480387"/>
          </a:xfrm>
        </p:spPr>
        <p:txBody>
          <a:bodyPr>
            <a:normAutofit/>
          </a:bodyPr>
          <a:lstStyle/>
          <a:p>
            <a:r>
              <a:rPr lang="en-US">
                <a:solidFill>
                  <a:srgbClr val="FFFFFF"/>
                </a:solidFill>
                <a:latin typeface="Lucida Fax" panose="02060602050505020204" pitchFamily="18" charset="0"/>
              </a:rPr>
              <a:t>The scope of this system is to maintain patient details in datasets, train the model using the large quantity of data present in datasets and predict whether presence or absence of disease on new data during testing</a:t>
            </a:r>
            <a:endParaRPr lang="en-IN">
              <a:solidFill>
                <a:srgbClr val="FFFFFF"/>
              </a:solidFill>
              <a:latin typeface="Lucida Fax" panose="02060602050505020204" pitchFamily="18" charset="0"/>
            </a:endParaRPr>
          </a:p>
        </p:txBody>
      </p:sp>
    </p:spTree>
    <p:extLst>
      <p:ext uri="{BB962C8B-B14F-4D97-AF65-F5344CB8AC3E}">
        <p14:creationId xmlns:p14="http://schemas.microsoft.com/office/powerpoint/2010/main" val="57266400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E367CE6-033C-46F3-9569-6DD45A6C12F5}"/>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SYSTEM ANALYSIS</a:t>
            </a:r>
            <a:endParaRPr lang="en-IN">
              <a:solidFill>
                <a:srgbClr val="FFFEFF"/>
              </a:solidFill>
            </a:endParaRPr>
          </a:p>
        </p:txBody>
      </p:sp>
      <p:sp>
        <p:nvSpPr>
          <p:cNvPr id="15" name="Content Placeholder 2">
            <a:extLst>
              <a:ext uri="{FF2B5EF4-FFF2-40B4-BE49-F238E27FC236}">
                <a16:creationId xmlns:a16="http://schemas.microsoft.com/office/drawing/2014/main" id="{324605D7-30DD-4FE2-9578-8BD5C3A56FEE}"/>
              </a:ext>
            </a:extLst>
          </p:cNvPr>
          <p:cNvSpPr>
            <a:spLocks noGrp="1"/>
          </p:cNvSpPr>
          <p:nvPr>
            <p:ph idx="1"/>
          </p:nvPr>
        </p:nvSpPr>
        <p:spPr>
          <a:xfrm>
            <a:off x="4534935" y="1037968"/>
            <a:ext cx="6725899" cy="4820832"/>
          </a:xfrm>
        </p:spPr>
        <p:txBody>
          <a:bodyPr>
            <a:normAutofit/>
          </a:bodyPr>
          <a:lstStyle/>
          <a:p>
            <a:pPr marL="0" indent="0">
              <a:buNone/>
            </a:pPr>
            <a:r>
              <a:rPr lang="en-US">
                <a:latin typeface="Lucida Fax" panose="02060602050505020204" pitchFamily="18" charset="0"/>
              </a:rPr>
              <a:t>The dataset consists of 09 attributes which are used to predict the diabetes such as</a:t>
            </a:r>
          </a:p>
          <a:p>
            <a:pPr marL="0" indent="0">
              <a:buNone/>
            </a:pPr>
            <a:r>
              <a:rPr lang="en-US">
                <a:latin typeface="Lucida Fax" panose="02060602050505020204" pitchFamily="18" charset="0"/>
              </a:rPr>
              <a:t>1. Pregnancies</a:t>
            </a:r>
          </a:p>
          <a:p>
            <a:pPr marL="0" indent="0">
              <a:buNone/>
            </a:pPr>
            <a:r>
              <a:rPr lang="en-US">
                <a:latin typeface="Lucida Fax" panose="02060602050505020204" pitchFamily="18" charset="0"/>
              </a:rPr>
              <a:t>2. Glucose</a:t>
            </a:r>
          </a:p>
          <a:p>
            <a:pPr marL="0" indent="0">
              <a:buNone/>
            </a:pPr>
            <a:r>
              <a:rPr lang="en-US">
                <a:latin typeface="Lucida Fax" panose="02060602050505020204" pitchFamily="18" charset="0"/>
              </a:rPr>
              <a:t>3. Blood Pressure</a:t>
            </a:r>
          </a:p>
          <a:p>
            <a:pPr marL="0" indent="0">
              <a:buNone/>
            </a:pPr>
            <a:r>
              <a:rPr lang="en-US">
                <a:latin typeface="Lucida Fax" panose="02060602050505020204" pitchFamily="18" charset="0"/>
              </a:rPr>
              <a:t>4. Skin Thickness</a:t>
            </a:r>
          </a:p>
          <a:p>
            <a:pPr marL="0" indent="0">
              <a:buNone/>
            </a:pPr>
            <a:r>
              <a:rPr lang="en-US">
                <a:latin typeface="Lucida Fax" panose="02060602050505020204" pitchFamily="18" charset="0"/>
              </a:rPr>
              <a:t>5. Insulin</a:t>
            </a:r>
          </a:p>
          <a:p>
            <a:pPr marL="0" indent="0">
              <a:buNone/>
            </a:pPr>
            <a:r>
              <a:rPr lang="en-US">
                <a:latin typeface="Lucida Fax" panose="02060602050505020204" pitchFamily="18" charset="0"/>
              </a:rPr>
              <a:t>6. BMI: To find the Body Mass Index of a person</a:t>
            </a:r>
          </a:p>
          <a:p>
            <a:pPr marL="0" indent="0">
              <a:buNone/>
            </a:pPr>
            <a:r>
              <a:rPr lang="en-US">
                <a:latin typeface="Lucida Fax" panose="02060602050505020204" pitchFamily="18" charset="0"/>
              </a:rPr>
              <a:t>7. Diabetes Pedigree Function</a:t>
            </a:r>
          </a:p>
          <a:p>
            <a:pPr marL="0" indent="0">
              <a:buNone/>
            </a:pPr>
            <a:r>
              <a:rPr lang="en-US">
                <a:latin typeface="Lucida Fax" panose="02060602050505020204" pitchFamily="18" charset="0"/>
              </a:rPr>
              <a:t>8. Age</a:t>
            </a:r>
          </a:p>
          <a:p>
            <a:pPr marL="0" indent="0">
              <a:buNone/>
            </a:pPr>
            <a:r>
              <a:rPr lang="en-US">
                <a:latin typeface="Lucida Fax" panose="02060602050505020204" pitchFamily="18" charset="0"/>
              </a:rPr>
              <a:t>9. Outcome: If diabetic is present the out is 1 otherwise 0 </a:t>
            </a:r>
            <a:endParaRPr lang="en-IN">
              <a:latin typeface="Lucida Fax" panose="02060602050505020204" pitchFamily="18" charset="0"/>
            </a:endParaRPr>
          </a:p>
        </p:txBody>
      </p:sp>
    </p:spTree>
    <p:extLst>
      <p:ext uri="{BB962C8B-B14F-4D97-AF65-F5344CB8AC3E}">
        <p14:creationId xmlns:p14="http://schemas.microsoft.com/office/powerpoint/2010/main" val="1366812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6" name="Rectangle 5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Placeholder 6" descr="Diagram&#10;&#10;Description automatically generated">
            <a:extLst>
              <a:ext uri="{FF2B5EF4-FFF2-40B4-BE49-F238E27FC236}">
                <a16:creationId xmlns:a16="http://schemas.microsoft.com/office/drawing/2014/main" id="{89E7CBAB-2E13-453E-BD1B-B25919777B5A}"/>
              </a:ext>
            </a:extLst>
          </p:cNvPr>
          <p:cNvPicPr>
            <a:picLocks noGrp="1" noChangeAspect="1"/>
          </p:cNvPicPr>
          <p:nvPr>
            <p:ph type="pic" idx="1"/>
          </p:nvPr>
        </p:nvPicPr>
        <p:blipFill>
          <a:blip r:embed="rId2"/>
          <a:srcRect l="5943" r="5943"/>
          <a:stretch>
            <a:fillRect/>
          </a:stretch>
        </p:blipFill>
        <p:spPr>
          <a:xfrm>
            <a:off x="1488464" y="870373"/>
            <a:ext cx="9216537" cy="2981040"/>
          </a:xfrm>
          <a:prstGeom prst="rect">
            <a:avLst/>
          </a:prstGeom>
        </p:spPr>
      </p:pic>
      <p:sp>
        <p:nvSpPr>
          <p:cNvPr id="64" name="Rectangle 63">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4149587"/>
            <a:ext cx="3703320" cy="224097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EB3530-DDF3-4DB4-A19B-58B13F6A75CE}"/>
              </a:ext>
            </a:extLst>
          </p:cNvPr>
          <p:cNvSpPr>
            <a:spLocks noGrp="1"/>
          </p:cNvSpPr>
          <p:nvPr>
            <p:ph type="title"/>
          </p:nvPr>
        </p:nvSpPr>
        <p:spPr>
          <a:xfrm>
            <a:off x="803189" y="4482548"/>
            <a:ext cx="3089189" cy="1461052"/>
          </a:xfrm>
        </p:spPr>
        <p:txBody>
          <a:bodyPr vert="horz" lIns="91440" tIns="45720" rIns="91440" bIns="45720" rtlCol="0" anchor="ctr">
            <a:normAutofit/>
          </a:bodyPr>
          <a:lstStyle/>
          <a:p>
            <a:r>
              <a:rPr lang="en-US" sz="2800" dirty="0">
                <a:solidFill>
                  <a:srgbClr val="FFFFFF"/>
                </a:solidFill>
              </a:rPr>
              <a:t>DATA </a:t>
            </a:r>
            <a:r>
              <a:rPr lang="en-US" sz="2800" dirty="0" err="1">
                <a:solidFill>
                  <a:srgbClr val="FFFFFF"/>
                </a:solidFill>
              </a:rPr>
              <a:t>PREParation</a:t>
            </a:r>
            <a:endParaRPr lang="en-US" sz="2800" dirty="0">
              <a:solidFill>
                <a:srgbClr val="FFFFFF"/>
              </a:solidFill>
            </a:endParaRPr>
          </a:p>
        </p:txBody>
      </p:sp>
      <p:sp>
        <p:nvSpPr>
          <p:cNvPr id="5" name="Text Placeholder 4">
            <a:extLst>
              <a:ext uri="{FF2B5EF4-FFF2-40B4-BE49-F238E27FC236}">
                <a16:creationId xmlns:a16="http://schemas.microsoft.com/office/drawing/2014/main" id="{2367D5C9-8929-43A9-A602-D9253B847660}"/>
              </a:ext>
            </a:extLst>
          </p:cNvPr>
          <p:cNvSpPr>
            <a:spLocks noGrp="1"/>
          </p:cNvSpPr>
          <p:nvPr>
            <p:ph type="body" sz="half" idx="2"/>
          </p:nvPr>
        </p:nvSpPr>
        <p:spPr>
          <a:xfrm>
            <a:off x="4561870" y="4149587"/>
            <a:ext cx="7183597" cy="2256390"/>
          </a:xfrm>
        </p:spPr>
        <p:txBody>
          <a:bodyPr vert="horz" lIns="91440" tIns="45720" rIns="91440" bIns="45720" rtlCol="0" anchor="ctr">
            <a:normAutofit/>
          </a:bodyPr>
          <a:lstStyle/>
          <a:p>
            <a:pPr>
              <a:lnSpc>
                <a:spcPct val="100000"/>
              </a:lnSpc>
              <a:buFont typeface="Wingdings 2" panose="05020102010507070707" pitchFamily="18" charset="2"/>
              <a:buChar char=""/>
            </a:pPr>
            <a:r>
              <a:rPr lang="en-US" sz="1500" dirty="0"/>
              <a:t>Pre-processing refers to the transformations applied to our data before feeding it to the algorithm. Data Pre-processing is a technique that is used to convert the raw data into a clean data set. In other words, whenever the data is gathered from different sources it is collected in raw format which is not feasible for the analysis. Pre-processing is the first step while creating the machine learning model. It is the process of converting raw dataset into cleaned dataset. Raw data contains noise, missing values, duplicate values which is not suitable for machine learning model. So, pre-processing is required for cleaning the data and making </a:t>
            </a:r>
            <a:r>
              <a:rPr lang="en-US" sz="1500"/>
              <a:t>itsuitable</a:t>
            </a:r>
            <a:r>
              <a:rPr lang="en-US" sz="1500" dirty="0"/>
              <a:t> for machine learning model.</a:t>
            </a:r>
          </a:p>
        </p:txBody>
      </p:sp>
    </p:spTree>
    <p:extLst>
      <p:ext uri="{BB962C8B-B14F-4D97-AF65-F5344CB8AC3E}">
        <p14:creationId xmlns:p14="http://schemas.microsoft.com/office/powerpoint/2010/main" val="170029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EB0C5-2BF2-4D82-A666-B3286431A5E4}"/>
              </a:ext>
            </a:extLst>
          </p:cNvPr>
          <p:cNvSpPr txBox="1"/>
          <p:nvPr/>
        </p:nvSpPr>
        <p:spPr>
          <a:xfrm>
            <a:off x="554182" y="1122218"/>
            <a:ext cx="8589818" cy="2246769"/>
          </a:xfrm>
          <a:prstGeom prst="rect">
            <a:avLst/>
          </a:prstGeom>
          <a:noFill/>
        </p:spPr>
        <p:txBody>
          <a:bodyPr wrap="square">
            <a:spAutoFit/>
          </a:bodyPr>
          <a:lstStyle/>
          <a:p>
            <a:r>
              <a:rPr lang="en-US" dirty="0"/>
              <a:t> </a:t>
            </a:r>
            <a:r>
              <a:rPr lang="en-US" sz="3200" dirty="0">
                <a:latin typeface="+mj-lt"/>
              </a:rPr>
              <a:t>CORRELATION</a:t>
            </a:r>
          </a:p>
          <a:p>
            <a:r>
              <a:rPr lang="en-US" dirty="0">
                <a:latin typeface="Lucida Fax" panose="02060602050505020204" pitchFamily="18" charset="0"/>
              </a:rPr>
              <a:t>• Correlation is a statistical measure that indicates the extent to which two or more variables fluctuate together.</a:t>
            </a:r>
          </a:p>
          <a:p>
            <a:r>
              <a:rPr lang="en-US" dirty="0">
                <a:latin typeface="Lucida Fax" panose="02060602050505020204" pitchFamily="18" charset="0"/>
              </a:rPr>
              <a:t>• A positive correlation indicates the extent to which those variables increase or decrease in parallel.</a:t>
            </a:r>
          </a:p>
          <a:p>
            <a:r>
              <a:rPr lang="en-US" dirty="0">
                <a:latin typeface="Lucida Fax" panose="02060602050505020204" pitchFamily="18" charset="0"/>
              </a:rPr>
              <a:t>• A negative correlation indicates the extent to which one variable increases as the other decreases.</a:t>
            </a:r>
            <a:endParaRPr lang="en-IN" dirty="0">
              <a:latin typeface="Lucida Fax" panose="02060602050505020204" pitchFamily="18" charset="0"/>
            </a:endParaRPr>
          </a:p>
        </p:txBody>
      </p:sp>
    </p:spTree>
    <p:extLst>
      <p:ext uri="{BB962C8B-B14F-4D97-AF65-F5344CB8AC3E}">
        <p14:creationId xmlns:p14="http://schemas.microsoft.com/office/powerpoint/2010/main" val="1168471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9B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a:extLst>
              <a:ext uri="{FF2B5EF4-FFF2-40B4-BE49-F238E27FC236}">
                <a16:creationId xmlns:a16="http://schemas.microsoft.com/office/drawing/2014/main" id="{14090612-100D-42AE-8031-7A6E337F1345}"/>
              </a:ext>
            </a:extLst>
          </p:cNvPr>
          <p:cNvPicPr>
            <a:picLocks noChangeAspect="1"/>
          </p:cNvPicPr>
          <p:nvPr/>
        </p:nvPicPr>
        <p:blipFill>
          <a:blip r:embed="rId2"/>
          <a:stretch>
            <a:fillRect/>
          </a:stretch>
        </p:blipFill>
        <p:spPr>
          <a:xfrm>
            <a:off x="2864559" y="1123527"/>
            <a:ext cx="6462877" cy="4604800"/>
          </a:xfrm>
          <a:prstGeom prst="rect">
            <a:avLst/>
          </a:prstGeom>
        </p:spPr>
      </p:pic>
    </p:spTree>
    <p:extLst>
      <p:ext uri="{BB962C8B-B14F-4D97-AF65-F5344CB8AC3E}">
        <p14:creationId xmlns:p14="http://schemas.microsoft.com/office/powerpoint/2010/main" val="32502180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6EA0A-BA89-4D3E-889A-DE96AB9994B5}"/>
              </a:ext>
            </a:extLst>
          </p:cNvPr>
          <p:cNvSpPr>
            <a:spLocks noGrp="1"/>
          </p:cNvSpPr>
          <p:nvPr>
            <p:ph type="title"/>
          </p:nvPr>
        </p:nvSpPr>
        <p:spPr>
          <a:xfrm>
            <a:off x="746228" y="1037967"/>
            <a:ext cx="3054091" cy="4709131"/>
          </a:xfrm>
        </p:spPr>
        <p:txBody>
          <a:bodyPr anchor="ctr">
            <a:normAutofit/>
          </a:bodyPr>
          <a:lstStyle/>
          <a:p>
            <a:r>
              <a:rPr lang="en-US"/>
              <a:t>objective</a:t>
            </a:r>
            <a:endParaRPr lang="en-IN"/>
          </a:p>
        </p:txBody>
      </p:sp>
      <p:sp>
        <p:nvSpPr>
          <p:cNvPr id="20" name="Rectangle 19">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Content Placeholder 2">
            <a:extLst>
              <a:ext uri="{FF2B5EF4-FFF2-40B4-BE49-F238E27FC236}">
                <a16:creationId xmlns:a16="http://schemas.microsoft.com/office/drawing/2014/main" id="{DF1DA5C2-C8DB-4C22-B835-983CD1C705A7}"/>
              </a:ext>
            </a:extLst>
          </p:cNvPr>
          <p:cNvGraphicFramePr>
            <a:graphicFrameLocks noGrp="1"/>
          </p:cNvGraphicFramePr>
          <p:nvPr>
            <p:ph idx="1"/>
            <p:extLst>
              <p:ext uri="{D42A27DB-BD31-4B8C-83A1-F6EECF244321}">
                <p14:modId xmlns:p14="http://schemas.microsoft.com/office/powerpoint/2010/main" val="2492978343"/>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3160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EC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a:extLst>
              <a:ext uri="{FF2B5EF4-FFF2-40B4-BE49-F238E27FC236}">
                <a16:creationId xmlns:a16="http://schemas.microsoft.com/office/drawing/2014/main" id="{411AF05A-C547-4AE6-BD5F-F7720C1D6720}"/>
              </a:ext>
            </a:extLst>
          </p:cNvPr>
          <p:cNvPicPr>
            <a:picLocks noChangeAspect="1"/>
          </p:cNvPicPr>
          <p:nvPr/>
        </p:nvPicPr>
        <p:blipFill>
          <a:blip r:embed="rId2"/>
          <a:stretch>
            <a:fillRect/>
          </a:stretch>
        </p:blipFill>
        <p:spPr>
          <a:xfrm>
            <a:off x="2685034" y="1123527"/>
            <a:ext cx="6821926" cy="4604800"/>
          </a:xfrm>
          <a:prstGeom prst="rect">
            <a:avLst/>
          </a:prstGeom>
        </p:spPr>
      </p:pic>
    </p:spTree>
    <p:extLst>
      <p:ext uri="{BB962C8B-B14F-4D97-AF65-F5344CB8AC3E}">
        <p14:creationId xmlns:p14="http://schemas.microsoft.com/office/powerpoint/2010/main" val="372071171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FE452-A5D6-415B-955B-D87D7F1F19D2}"/>
              </a:ext>
            </a:extLst>
          </p:cNvPr>
          <p:cNvSpPr>
            <a:spLocks noGrp="1"/>
          </p:cNvSpPr>
          <p:nvPr>
            <p:ph type="title"/>
          </p:nvPr>
        </p:nvSpPr>
        <p:spPr>
          <a:xfrm>
            <a:off x="581193" y="800930"/>
            <a:ext cx="3407794" cy="5507792"/>
          </a:xfrm>
        </p:spPr>
        <p:txBody>
          <a:bodyPr vert="horz" lIns="91440" tIns="45720" rIns="91440" bIns="45720" rtlCol="0" anchor="ctr">
            <a:normAutofit/>
          </a:bodyPr>
          <a:lstStyle/>
          <a:p>
            <a:r>
              <a:rPr lang="en-US" sz="2800">
                <a:solidFill>
                  <a:schemeClr val="tx1">
                    <a:lumMod val="75000"/>
                    <a:lumOff val="25000"/>
                  </a:schemeClr>
                </a:solidFill>
              </a:rPr>
              <a:t>CONFUSION MATRIX</a:t>
            </a:r>
          </a:p>
        </p:txBody>
      </p:sp>
      <p:sp>
        <p:nvSpPr>
          <p:cNvPr id="19" name="Rectangle 18">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733589BC-62D4-48A3-A82F-4DA8EE31E55B}"/>
              </a:ext>
            </a:extLst>
          </p:cNvPr>
          <p:cNvSpPr>
            <a:spLocks noGrp="1"/>
          </p:cNvSpPr>
          <p:nvPr>
            <p:ph type="body" sz="half" idx="2"/>
          </p:nvPr>
        </p:nvSpPr>
        <p:spPr>
          <a:xfrm>
            <a:off x="4397992" y="800929"/>
            <a:ext cx="3386292" cy="5507793"/>
          </a:xfrm>
        </p:spPr>
        <p:txBody>
          <a:bodyPr vert="horz" lIns="91440" tIns="45720" rIns="91440" bIns="45720" rtlCol="0" anchor="ctr">
            <a:normAutofit/>
          </a:bodyPr>
          <a:lstStyle/>
          <a:p>
            <a:pPr>
              <a:buFont typeface="Wingdings 2" panose="05020102010507070707" pitchFamily="18" charset="2"/>
              <a:buChar char=""/>
            </a:pPr>
            <a:r>
              <a:rPr lang="en-US" dirty="0">
                <a:solidFill>
                  <a:schemeClr val="tx1">
                    <a:lumMod val="75000"/>
                    <a:lumOff val="25000"/>
                  </a:schemeClr>
                </a:solidFill>
                <a:latin typeface="Lucida Fax" panose="02060602050505020204" pitchFamily="18" charset="0"/>
              </a:rPr>
              <a:t>A confusion matrix is a table that is often used to describe the performance of a classification model (or "classifier") on a set of test data for which the true values are known.</a:t>
            </a:r>
          </a:p>
        </p:txBody>
      </p:sp>
      <p:pic>
        <p:nvPicPr>
          <p:cNvPr id="6" name="Content Placeholder 5" descr="A picture containing diagram&#10;&#10;Description automatically generated">
            <a:extLst>
              <a:ext uri="{FF2B5EF4-FFF2-40B4-BE49-F238E27FC236}">
                <a16:creationId xmlns:a16="http://schemas.microsoft.com/office/drawing/2014/main" id="{A84C8867-DFEA-4E9F-B767-F24A17C8EDE5}"/>
              </a:ext>
            </a:extLst>
          </p:cNvPr>
          <p:cNvPicPr>
            <a:picLocks noGrp="1" noChangeAspect="1"/>
          </p:cNvPicPr>
          <p:nvPr>
            <p:ph idx="1"/>
          </p:nvPr>
        </p:nvPicPr>
        <p:blipFill>
          <a:blip r:embed="rId2"/>
          <a:stretch>
            <a:fillRect/>
          </a:stretch>
        </p:blipFill>
        <p:spPr>
          <a:xfrm>
            <a:off x="8042147" y="2041641"/>
            <a:ext cx="3381584" cy="3326915"/>
          </a:xfrm>
          <a:prstGeom prst="rect">
            <a:avLst/>
          </a:prstGeom>
        </p:spPr>
      </p:pic>
    </p:spTree>
    <p:extLst>
      <p:ext uri="{BB962C8B-B14F-4D97-AF65-F5344CB8AC3E}">
        <p14:creationId xmlns:p14="http://schemas.microsoft.com/office/powerpoint/2010/main" val="3143073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6E9C7C6-2602-4E55-A6C1-31C2BE56897B}"/>
              </a:ext>
            </a:extLst>
          </p:cNvPr>
          <p:cNvSpPr>
            <a:spLocks noGrp="1"/>
          </p:cNvSpPr>
          <p:nvPr>
            <p:ph idx="4294967295"/>
          </p:nvPr>
        </p:nvSpPr>
        <p:spPr>
          <a:xfrm>
            <a:off x="0" y="1192213"/>
            <a:ext cx="11029950" cy="4783137"/>
          </a:xfrm>
        </p:spPr>
        <p:txBody>
          <a:bodyPr>
            <a:normAutofit/>
          </a:bodyPr>
          <a:lstStyle/>
          <a:p>
            <a:r>
              <a:rPr lang="en-US" sz="2400" dirty="0">
                <a:latin typeface="+mj-lt"/>
              </a:rPr>
              <a:t>Sensitivity or Recall or hit rate or true positive rate (TPR) </a:t>
            </a:r>
            <a:r>
              <a:rPr lang="en-US" sz="2000" dirty="0">
                <a:latin typeface="Lucida Fax" panose="02060602050505020204" pitchFamily="18" charset="0"/>
              </a:rPr>
              <a:t>It is the proportion of individuals who actually have the disease were identified as having the disease.      TPR = </a:t>
            </a:r>
            <a:r>
              <a:rPr lang="en-US" sz="2000" dirty="0" err="1">
                <a:latin typeface="Lucida Fax" panose="02060602050505020204" pitchFamily="18" charset="0"/>
              </a:rPr>
              <a:t>tp</a:t>
            </a:r>
            <a:r>
              <a:rPr lang="en-US" sz="2000" dirty="0">
                <a:latin typeface="Lucida Fax" panose="02060602050505020204" pitchFamily="18" charset="0"/>
              </a:rPr>
              <a:t> / (</a:t>
            </a:r>
            <a:r>
              <a:rPr lang="en-US" sz="2000" dirty="0" err="1">
                <a:latin typeface="Lucida Fax" panose="02060602050505020204" pitchFamily="18" charset="0"/>
              </a:rPr>
              <a:t>tp</a:t>
            </a:r>
            <a:r>
              <a:rPr lang="en-US" sz="2000" dirty="0">
                <a:latin typeface="Lucida Fax" panose="02060602050505020204" pitchFamily="18" charset="0"/>
              </a:rPr>
              <a:t> + </a:t>
            </a:r>
            <a:r>
              <a:rPr lang="en-US" sz="2000" dirty="0" err="1">
                <a:latin typeface="Lucida Fax" panose="02060602050505020204" pitchFamily="18" charset="0"/>
              </a:rPr>
              <a:t>fn</a:t>
            </a:r>
            <a:r>
              <a:rPr lang="en-US" sz="2000" dirty="0">
                <a:latin typeface="Lucida Fax" panose="02060602050505020204" pitchFamily="18" charset="0"/>
              </a:rPr>
              <a:t>)</a:t>
            </a:r>
            <a:endParaRPr lang="en-US" sz="2400" dirty="0">
              <a:latin typeface="Lucida Fax" panose="02060602050505020204" pitchFamily="18" charset="0"/>
            </a:endParaRPr>
          </a:p>
          <a:p>
            <a:r>
              <a:rPr lang="en-US" sz="2400" dirty="0">
                <a:latin typeface="+mj-lt"/>
              </a:rPr>
              <a:t>Specificity, selectivity or true negative rate (TNR)</a:t>
            </a:r>
            <a:r>
              <a:rPr lang="en-US" sz="2400" dirty="0"/>
              <a:t> </a:t>
            </a:r>
            <a:r>
              <a:rPr lang="en-US" sz="2000" dirty="0">
                <a:latin typeface="Lucida Fax" panose="02060602050505020204" pitchFamily="18" charset="0"/>
              </a:rPr>
              <a:t>It is the proportion of individuals who actually do not have the disease were identified as not having the disease. TNR = </a:t>
            </a:r>
            <a:r>
              <a:rPr lang="en-US" sz="2000" dirty="0" err="1">
                <a:latin typeface="Lucida Fax" panose="02060602050505020204" pitchFamily="18" charset="0"/>
              </a:rPr>
              <a:t>tn</a:t>
            </a:r>
            <a:r>
              <a:rPr lang="en-US" sz="2000" dirty="0">
                <a:latin typeface="Lucida Fax" panose="02060602050505020204" pitchFamily="18" charset="0"/>
              </a:rPr>
              <a:t> / (</a:t>
            </a:r>
            <a:r>
              <a:rPr lang="en-US" sz="2000" dirty="0" err="1">
                <a:latin typeface="Lucida Fax" panose="02060602050505020204" pitchFamily="18" charset="0"/>
              </a:rPr>
              <a:t>tn</a:t>
            </a:r>
            <a:r>
              <a:rPr lang="en-US" sz="2000" dirty="0">
                <a:latin typeface="Lucida Fax" panose="02060602050505020204" pitchFamily="18" charset="0"/>
              </a:rPr>
              <a:t> + </a:t>
            </a:r>
            <a:r>
              <a:rPr lang="en-US" sz="2000" dirty="0" err="1">
                <a:latin typeface="Lucida Fax" panose="02060602050505020204" pitchFamily="18" charset="0"/>
              </a:rPr>
              <a:t>fp</a:t>
            </a:r>
            <a:r>
              <a:rPr lang="en-US" sz="2000" dirty="0">
                <a:latin typeface="Lucida Fax" panose="02060602050505020204" pitchFamily="18" charset="0"/>
              </a:rPr>
              <a:t>) =1-FPR</a:t>
            </a:r>
          </a:p>
          <a:p>
            <a:r>
              <a:rPr lang="en-US" sz="2400" dirty="0">
                <a:latin typeface="+mj-lt"/>
              </a:rPr>
              <a:t>Precision or positive predictive value (PPV)</a:t>
            </a:r>
            <a:r>
              <a:rPr lang="en-US" sz="2400" dirty="0"/>
              <a:t> </a:t>
            </a:r>
            <a:r>
              <a:rPr lang="en-US" sz="2000" dirty="0">
                <a:latin typeface="Lucida Fax" panose="02060602050505020204" pitchFamily="18" charset="0"/>
              </a:rPr>
              <a:t>If the test result is positive what is the probability that the patient actually has the disease. PPV = </a:t>
            </a:r>
            <a:r>
              <a:rPr lang="en-US" sz="2000" dirty="0" err="1">
                <a:latin typeface="Lucida Fax" panose="02060602050505020204" pitchFamily="18" charset="0"/>
              </a:rPr>
              <a:t>tp</a:t>
            </a:r>
            <a:r>
              <a:rPr lang="en-US" sz="2000" dirty="0">
                <a:latin typeface="Lucida Fax" panose="02060602050505020204" pitchFamily="18" charset="0"/>
              </a:rPr>
              <a:t> / (</a:t>
            </a:r>
            <a:r>
              <a:rPr lang="en-US" sz="2000" dirty="0" err="1">
                <a:latin typeface="Lucida Fax" panose="02060602050505020204" pitchFamily="18" charset="0"/>
              </a:rPr>
              <a:t>tp</a:t>
            </a:r>
            <a:r>
              <a:rPr lang="en-US" sz="2000" dirty="0">
                <a:latin typeface="Lucida Fax" panose="02060602050505020204" pitchFamily="18" charset="0"/>
              </a:rPr>
              <a:t> + </a:t>
            </a:r>
            <a:r>
              <a:rPr lang="en-US" sz="2000" dirty="0" err="1">
                <a:latin typeface="Lucida Fax" panose="02060602050505020204" pitchFamily="18" charset="0"/>
              </a:rPr>
              <a:t>fp</a:t>
            </a:r>
            <a:r>
              <a:rPr lang="en-US" sz="2000" dirty="0">
                <a:latin typeface="Lucida Fax" panose="02060602050505020204" pitchFamily="18" charset="0"/>
              </a:rPr>
              <a:t>)</a:t>
            </a:r>
          </a:p>
        </p:txBody>
      </p:sp>
    </p:spTree>
    <p:extLst>
      <p:ext uri="{BB962C8B-B14F-4D97-AF65-F5344CB8AC3E}">
        <p14:creationId xmlns:p14="http://schemas.microsoft.com/office/powerpoint/2010/main" val="1990424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549D60-0193-450D-8800-CCDBA53BD3BC}"/>
              </a:ext>
            </a:extLst>
          </p:cNvPr>
          <p:cNvSpPr>
            <a:spLocks noGrp="1"/>
          </p:cNvSpPr>
          <p:nvPr>
            <p:ph idx="1"/>
          </p:nvPr>
        </p:nvSpPr>
        <p:spPr>
          <a:xfrm>
            <a:off x="581192" y="1316182"/>
            <a:ext cx="11029615" cy="4659168"/>
          </a:xfrm>
        </p:spPr>
        <p:txBody>
          <a:bodyPr>
            <a:normAutofit/>
          </a:bodyPr>
          <a:lstStyle/>
          <a:p>
            <a:r>
              <a:rPr lang="en-IN" sz="2800" dirty="0">
                <a:latin typeface="+mj-lt"/>
              </a:rPr>
              <a:t>Negative predictive value (NPV</a:t>
            </a:r>
            <a:r>
              <a:rPr lang="en-IN" sz="2800" dirty="0"/>
              <a:t>)</a:t>
            </a:r>
            <a:r>
              <a:rPr lang="en-US" sz="2400" dirty="0">
                <a:latin typeface="Lucida Fax" panose="02060602050505020204" pitchFamily="18" charset="0"/>
              </a:rPr>
              <a:t> </a:t>
            </a:r>
            <a:r>
              <a:rPr lang="en-US" sz="2000" dirty="0">
                <a:latin typeface="Lucida Fax" panose="02060602050505020204" pitchFamily="18" charset="0"/>
              </a:rPr>
              <a:t>If the test result is negative what is the probability that the patient does not have disease. NPV = </a:t>
            </a:r>
            <a:r>
              <a:rPr lang="en-US" sz="2000" dirty="0" err="1">
                <a:latin typeface="Lucida Fax" panose="02060602050505020204" pitchFamily="18" charset="0"/>
              </a:rPr>
              <a:t>tn</a:t>
            </a:r>
            <a:r>
              <a:rPr lang="en-US" sz="2000" dirty="0">
                <a:latin typeface="Lucida Fax" panose="02060602050505020204" pitchFamily="18" charset="0"/>
              </a:rPr>
              <a:t> / (</a:t>
            </a:r>
            <a:r>
              <a:rPr lang="en-US" sz="2000" dirty="0" err="1">
                <a:latin typeface="Lucida Fax" panose="02060602050505020204" pitchFamily="18" charset="0"/>
              </a:rPr>
              <a:t>tn</a:t>
            </a:r>
            <a:r>
              <a:rPr lang="en-US" sz="2000" dirty="0">
                <a:latin typeface="Lucida Fax" panose="02060602050505020204" pitchFamily="18" charset="0"/>
              </a:rPr>
              <a:t> + </a:t>
            </a:r>
            <a:r>
              <a:rPr lang="en-US" sz="2000" dirty="0" err="1">
                <a:latin typeface="Lucida Fax" panose="02060602050505020204" pitchFamily="18" charset="0"/>
              </a:rPr>
              <a:t>fn</a:t>
            </a:r>
            <a:r>
              <a:rPr lang="en-US" sz="2000" dirty="0">
                <a:latin typeface="Lucida Fax" panose="02060602050505020204" pitchFamily="18" charset="0"/>
              </a:rPr>
              <a:t>) </a:t>
            </a:r>
          </a:p>
          <a:p>
            <a:r>
              <a:rPr lang="en-US" sz="2400" dirty="0">
                <a:latin typeface="+mj-lt"/>
              </a:rPr>
              <a:t>Miss rate or false negative rate (FNR)</a:t>
            </a:r>
            <a:r>
              <a:rPr lang="en-US" sz="2400" dirty="0"/>
              <a:t> </a:t>
            </a:r>
            <a:r>
              <a:rPr lang="en-US" sz="2000" dirty="0">
                <a:latin typeface="Lucida Fax" panose="02060602050505020204" pitchFamily="18" charset="0"/>
              </a:rPr>
              <a:t>It is the proportion of the individuals with a known positive condition for which the test result is negative.                       FNR = </a:t>
            </a:r>
            <a:r>
              <a:rPr lang="en-US" sz="2000" dirty="0" err="1">
                <a:latin typeface="Lucida Fax" panose="02060602050505020204" pitchFamily="18" charset="0"/>
              </a:rPr>
              <a:t>fn</a:t>
            </a:r>
            <a:r>
              <a:rPr lang="en-US" sz="2000" dirty="0">
                <a:latin typeface="Lucida Fax" panose="02060602050505020204" pitchFamily="18" charset="0"/>
              </a:rPr>
              <a:t> / (</a:t>
            </a:r>
            <a:r>
              <a:rPr lang="en-US" sz="2000" dirty="0" err="1">
                <a:latin typeface="Lucida Fax" panose="02060602050505020204" pitchFamily="18" charset="0"/>
              </a:rPr>
              <a:t>fp</a:t>
            </a:r>
            <a:r>
              <a:rPr lang="en-US" sz="2000" dirty="0">
                <a:latin typeface="Lucida Fax" panose="02060602050505020204" pitchFamily="18" charset="0"/>
              </a:rPr>
              <a:t> + </a:t>
            </a:r>
            <a:r>
              <a:rPr lang="en-US" sz="2000" dirty="0" err="1">
                <a:latin typeface="Lucida Fax" panose="02060602050505020204" pitchFamily="18" charset="0"/>
              </a:rPr>
              <a:t>tn</a:t>
            </a:r>
            <a:r>
              <a:rPr lang="en-US" sz="2000" dirty="0">
                <a:latin typeface="Lucida Fax" panose="02060602050505020204" pitchFamily="18" charset="0"/>
              </a:rPr>
              <a:t>)</a:t>
            </a:r>
          </a:p>
          <a:p>
            <a:r>
              <a:rPr lang="en-US" sz="2400" dirty="0">
                <a:latin typeface="+mj-lt"/>
              </a:rPr>
              <a:t>Fall-out or false positive rate (FPR)</a:t>
            </a:r>
            <a:r>
              <a:rPr lang="en-US" sz="2000" dirty="0"/>
              <a:t> </a:t>
            </a:r>
            <a:r>
              <a:rPr lang="en-US" sz="2000" dirty="0">
                <a:latin typeface="Lucida Fax" panose="02060602050505020204" pitchFamily="18" charset="0"/>
              </a:rPr>
              <a:t>It is the proportion of all the people who do not have the disease who will be identified as having the disease.                                FPR = </a:t>
            </a:r>
            <a:r>
              <a:rPr lang="en-US" sz="2000" dirty="0" err="1">
                <a:latin typeface="Lucida Fax" panose="02060602050505020204" pitchFamily="18" charset="0"/>
              </a:rPr>
              <a:t>fp</a:t>
            </a:r>
            <a:r>
              <a:rPr lang="en-US" sz="2000" dirty="0">
                <a:latin typeface="Lucida Fax" panose="02060602050505020204" pitchFamily="18" charset="0"/>
              </a:rPr>
              <a:t>/ (</a:t>
            </a:r>
            <a:r>
              <a:rPr lang="en-US" sz="2000" dirty="0" err="1">
                <a:latin typeface="Lucida Fax" panose="02060602050505020204" pitchFamily="18" charset="0"/>
              </a:rPr>
              <a:t>fp</a:t>
            </a:r>
            <a:r>
              <a:rPr lang="en-US" sz="2000" dirty="0">
                <a:latin typeface="Lucida Fax" panose="02060602050505020204" pitchFamily="18" charset="0"/>
              </a:rPr>
              <a:t> + </a:t>
            </a:r>
            <a:r>
              <a:rPr lang="en-US" sz="2000" dirty="0" err="1">
                <a:latin typeface="Lucida Fax" panose="02060602050505020204" pitchFamily="18" charset="0"/>
              </a:rPr>
              <a:t>tn</a:t>
            </a:r>
            <a:r>
              <a:rPr lang="en-US" sz="2000" dirty="0">
                <a:latin typeface="Lucida Fax" panose="02060602050505020204" pitchFamily="18" charset="0"/>
              </a:rPr>
              <a:t>)</a:t>
            </a:r>
            <a:endParaRPr lang="en-IN" sz="2000" dirty="0">
              <a:latin typeface="Lucida Fax" panose="02060602050505020204" pitchFamily="18" charset="0"/>
            </a:endParaRPr>
          </a:p>
        </p:txBody>
      </p:sp>
    </p:spTree>
    <p:extLst>
      <p:ext uri="{BB962C8B-B14F-4D97-AF65-F5344CB8AC3E}">
        <p14:creationId xmlns:p14="http://schemas.microsoft.com/office/powerpoint/2010/main" val="199682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F80957C-7851-41C7-ADDF-28974EBF09FE}"/>
              </a:ext>
            </a:extLst>
          </p:cNvPr>
          <p:cNvSpPr>
            <a:spLocks noGrp="1"/>
          </p:cNvSpPr>
          <p:nvPr>
            <p:ph idx="1"/>
          </p:nvPr>
        </p:nvSpPr>
        <p:spPr>
          <a:xfrm>
            <a:off x="581192" y="1454728"/>
            <a:ext cx="11029615" cy="4364182"/>
          </a:xfrm>
        </p:spPr>
        <p:txBody>
          <a:bodyPr>
            <a:normAutofit/>
          </a:bodyPr>
          <a:lstStyle/>
          <a:p>
            <a:r>
              <a:rPr lang="en-IN" sz="2400" dirty="0">
                <a:latin typeface="+mj-lt"/>
              </a:rPr>
              <a:t>False discovery rate (FDR)</a:t>
            </a:r>
            <a:r>
              <a:rPr lang="en-US" sz="2400" dirty="0"/>
              <a:t> </a:t>
            </a:r>
            <a:r>
              <a:rPr lang="en-US" sz="2000" dirty="0">
                <a:latin typeface="Lucida Fax" panose="02060602050505020204" pitchFamily="18" charset="0"/>
              </a:rPr>
              <a:t>It is the proportion of all the people identified as having the disease who do not have the disease. FDR = </a:t>
            </a:r>
            <a:r>
              <a:rPr lang="en-US" sz="2000" dirty="0" err="1">
                <a:latin typeface="Lucida Fax" panose="02060602050505020204" pitchFamily="18" charset="0"/>
              </a:rPr>
              <a:t>fp</a:t>
            </a:r>
            <a:r>
              <a:rPr lang="en-US" sz="2000" dirty="0">
                <a:latin typeface="Lucida Fax" panose="02060602050505020204" pitchFamily="18" charset="0"/>
              </a:rPr>
              <a:t> / </a:t>
            </a:r>
            <a:r>
              <a:rPr lang="en-US" sz="2000" dirty="0" err="1">
                <a:latin typeface="Lucida Fax" panose="02060602050505020204" pitchFamily="18" charset="0"/>
              </a:rPr>
              <a:t>fp</a:t>
            </a:r>
            <a:r>
              <a:rPr lang="en-US" sz="2000" dirty="0">
                <a:latin typeface="Lucida Fax" panose="02060602050505020204" pitchFamily="18" charset="0"/>
              </a:rPr>
              <a:t> + </a:t>
            </a:r>
            <a:r>
              <a:rPr lang="en-US" sz="2000" dirty="0" err="1">
                <a:latin typeface="Lucida Fax" panose="02060602050505020204" pitchFamily="18" charset="0"/>
              </a:rPr>
              <a:t>tp</a:t>
            </a:r>
            <a:endParaRPr lang="en-US" sz="2000" dirty="0">
              <a:latin typeface="Lucida Fax" panose="02060602050505020204" pitchFamily="18" charset="0"/>
            </a:endParaRPr>
          </a:p>
          <a:p>
            <a:r>
              <a:rPr lang="en-IN" sz="2400" dirty="0">
                <a:latin typeface="+mj-lt"/>
              </a:rPr>
              <a:t>False omission rate (FOR)</a:t>
            </a:r>
            <a:r>
              <a:rPr lang="en-US" sz="2400" dirty="0"/>
              <a:t> </a:t>
            </a:r>
            <a:r>
              <a:rPr lang="en-US" sz="2000" dirty="0">
                <a:latin typeface="Lucida Fax" panose="02060602050505020204" pitchFamily="18" charset="0"/>
              </a:rPr>
              <a:t>It is the proportion of the individuals with a negative test result for which the true condition is positive. FOR = </a:t>
            </a:r>
            <a:r>
              <a:rPr lang="en-US" sz="2000" dirty="0" err="1">
                <a:latin typeface="Lucida Fax" panose="02060602050505020204" pitchFamily="18" charset="0"/>
              </a:rPr>
              <a:t>fn</a:t>
            </a:r>
            <a:r>
              <a:rPr lang="en-US" sz="2000" dirty="0">
                <a:latin typeface="Lucida Fax" panose="02060602050505020204" pitchFamily="18" charset="0"/>
              </a:rPr>
              <a:t> / (</a:t>
            </a:r>
            <a:r>
              <a:rPr lang="en-US" sz="2000" dirty="0" err="1">
                <a:latin typeface="Lucida Fax" panose="02060602050505020204" pitchFamily="18" charset="0"/>
              </a:rPr>
              <a:t>fn</a:t>
            </a:r>
            <a:r>
              <a:rPr lang="en-US" sz="2000" dirty="0">
                <a:latin typeface="Lucida Fax" panose="02060602050505020204" pitchFamily="18" charset="0"/>
              </a:rPr>
              <a:t> + </a:t>
            </a:r>
            <a:r>
              <a:rPr lang="en-US" sz="2000" dirty="0" err="1">
                <a:latin typeface="Lucida Fax" panose="02060602050505020204" pitchFamily="18" charset="0"/>
              </a:rPr>
              <a:t>tn</a:t>
            </a:r>
            <a:r>
              <a:rPr lang="en-US" sz="2000" dirty="0">
                <a:latin typeface="Lucida Fax" panose="02060602050505020204" pitchFamily="18" charset="0"/>
              </a:rPr>
              <a:t>)</a:t>
            </a:r>
          </a:p>
          <a:p>
            <a:r>
              <a:rPr lang="en-US" sz="2800" dirty="0">
                <a:latin typeface="+mj-lt"/>
              </a:rPr>
              <a:t>Accuracy </a:t>
            </a:r>
            <a:r>
              <a:rPr lang="en-US" sz="2000" dirty="0">
                <a:latin typeface="Lucida Fax" panose="02060602050505020204" pitchFamily="18" charset="0"/>
              </a:rPr>
              <a:t>The accuracy reflects the total proportion of individuals that are correctly classified. ACC = ( </a:t>
            </a:r>
            <a:r>
              <a:rPr lang="en-US" sz="2000" dirty="0" err="1">
                <a:latin typeface="Lucida Fax" panose="02060602050505020204" pitchFamily="18" charset="0"/>
              </a:rPr>
              <a:t>tp</a:t>
            </a:r>
            <a:r>
              <a:rPr lang="en-US" sz="2000" dirty="0">
                <a:latin typeface="Lucida Fax" panose="02060602050505020204" pitchFamily="18" charset="0"/>
              </a:rPr>
              <a:t> + </a:t>
            </a:r>
            <a:r>
              <a:rPr lang="en-US" sz="2000" dirty="0" err="1">
                <a:latin typeface="Lucida Fax" panose="02060602050505020204" pitchFamily="18" charset="0"/>
              </a:rPr>
              <a:t>tn</a:t>
            </a:r>
            <a:r>
              <a:rPr lang="en-US" sz="2000" dirty="0">
                <a:latin typeface="Lucida Fax" panose="02060602050505020204" pitchFamily="18" charset="0"/>
              </a:rPr>
              <a:t> ) / (</a:t>
            </a:r>
            <a:r>
              <a:rPr lang="en-US" sz="2000" dirty="0" err="1">
                <a:latin typeface="Lucida Fax" panose="02060602050505020204" pitchFamily="18" charset="0"/>
              </a:rPr>
              <a:t>tp</a:t>
            </a:r>
            <a:r>
              <a:rPr lang="en-US" sz="2000" dirty="0">
                <a:latin typeface="Lucida Fax" panose="02060602050505020204" pitchFamily="18" charset="0"/>
              </a:rPr>
              <a:t> + </a:t>
            </a:r>
            <a:r>
              <a:rPr lang="en-US" sz="2000" dirty="0" err="1">
                <a:latin typeface="Lucida Fax" panose="02060602050505020204" pitchFamily="18" charset="0"/>
              </a:rPr>
              <a:t>tn</a:t>
            </a:r>
            <a:r>
              <a:rPr lang="en-US" sz="2000" dirty="0">
                <a:latin typeface="Lucida Fax" panose="02060602050505020204" pitchFamily="18" charset="0"/>
              </a:rPr>
              <a:t> + </a:t>
            </a:r>
            <a:r>
              <a:rPr lang="en-US" sz="2000" dirty="0" err="1">
                <a:latin typeface="Lucida Fax" panose="02060602050505020204" pitchFamily="18" charset="0"/>
              </a:rPr>
              <a:t>fp</a:t>
            </a:r>
            <a:r>
              <a:rPr lang="en-US" sz="2000" dirty="0">
                <a:latin typeface="Lucida Fax" panose="02060602050505020204" pitchFamily="18" charset="0"/>
              </a:rPr>
              <a:t> + </a:t>
            </a:r>
            <a:r>
              <a:rPr lang="en-US" sz="2000" dirty="0" err="1">
                <a:latin typeface="Lucida Fax" panose="02060602050505020204" pitchFamily="18" charset="0"/>
              </a:rPr>
              <a:t>fn</a:t>
            </a:r>
            <a:r>
              <a:rPr lang="en-US" sz="2000" dirty="0">
                <a:latin typeface="Lucida Fax" panose="02060602050505020204" pitchFamily="18" charset="0"/>
              </a:rPr>
              <a:t>)</a:t>
            </a:r>
            <a:endParaRPr lang="en-IN" sz="2000" dirty="0">
              <a:latin typeface="Lucida Fax" panose="02060602050505020204" pitchFamily="18" charset="0"/>
            </a:endParaRPr>
          </a:p>
        </p:txBody>
      </p:sp>
    </p:spTree>
    <p:extLst>
      <p:ext uri="{BB962C8B-B14F-4D97-AF65-F5344CB8AC3E}">
        <p14:creationId xmlns:p14="http://schemas.microsoft.com/office/powerpoint/2010/main" val="2859479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3EB66-1096-4F95-A120-DE9F51DDBD1D}"/>
              </a:ext>
            </a:extLst>
          </p:cNvPr>
          <p:cNvSpPr>
            <a:spLocks noGrp="1"/>
          </p:cNvSpPr>
          <p:nvPr>
            <p:ph idx="1"/>
          </p:nvPr>
        </p:nvSpPr>
        <p:spPr>
          <a:xfrm>
            <a:off x="581192" y="1565564"/>
            <a:ext cx="11029615" cy="3532909"/>
          </a:xfrm>
        </p:spPr>
        <p:txBody>
          <a:bodyPr>
            <a:normAutofit/>
          </a:bodyPr>
          <a:lstStyle/>
          <a:p>
            <a:r>
              <a:rPr lang="en-US" sz="2400" dirty="0">
                <a:latin typeface="+mj-lt"/>
              </a:rPr>
              <a:t>F1 SCORE </a:t>
            </a:r>
            <a:r>
              <a:rPr lang="en-US" sz="2000" dirty="0">
                <a:latin typeface="Lucida Fax" panose="02060602050505020204" pitchFamily="18" charset="0"/>
              </a:rPr>
              <a:t>It is the harmonic mean of precision and sensitivity F1 = 2tp / (2tp+ </a:t>
            </a:r>
            <a:r>
              <a:rPr lang="en-US" sz="2000" dirty="0" err="1">
                <a:latin typeface="Lucida Fax" panose="02060602050505020204" pitchFamily="18" charset="0"/>
              </a:rPr>
              <a:t>fp</a:t>
            </a:r>
            <a:r>
              <a:rPr lang="en-US" sz="2000" dirty="0">
                <a:latin typeface="Lucida Fax" panose="02060602050505020204" pitchFamily="18" charset="0"/>
              </a:rPr>
              <a:t> + </a:t>
            </a:r>
            <a:r>
              <a:rPr lang="en-US" sz="2000" dirty="0" err="1">
                <a:latin typeface="Lucida Fax" panose="02060602050505020204" pitchFamily="18" charset="0"/>
              </a:rPr>
              <a:t>fn</a:t>
            </a:r>
            <a:r>
              <a:rPr lang="en-US" sz="2000" dirty="0">
                <a:latin typeface="Lucida Fax" panose="02060602050505020204" pitchFamily="18" charset="0"/>
              </a:rPr>
              <a:t>)</a:t>
            </a:r>
          </a:p>
          <a:p>
            <a:r>
              <a:rPr lang="en-US" sz="2400" dirty="0">
                <a:latin typeface="+mj-lt"/>
              </a:rPr>
              <a:t>RMSE SCORE </a:t>
            </a:r>
            <a:r>
              <a:rPr lang="en-US" sz="2000" dirty="0">
                <a:latin typeface="Lucida Fax" panose="02060602050505020204" pitchFamily="18" charset="0"/>
              </a:rPr>
              <a:t>Root mean square of the error that has occurred between the test values and the predicted values.</a:t>
            </a:r>
            <a:endParaRPr lang="en-IN" sz="2000" dirty="0">
              <a:latin typeface="Lucida Fax" panose="02060602050505020204" pitchFamily="18" charset="0"/>
            </a:endParaRPr>
          </a:p>
        </p:txBody>
      </p:sp>
    </p:spTree>
    <p:extLst>
      <p:ext uri="{BB962C8B-B14F-4D97-AF65-F5344CB8AC3E}">
        <p14:creationId xmlns:p14="http://schemas.microsoft.com/office/powerpoint/2010/main" val="2283433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30">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ar chart&#10;&#10;Description automatically generated">
            <a:extLst>
              <a:ext uri="{FF2B5EF4-FFF2-40B4-BE49-F238E27FC236}">
                <a16:creationId xmlns:a16="http://schemas.microsoft.com/office/drawing/2014/main" id="{55C2252B-5EC4-48DA-BFDA-A6FA7DABB27C}"/>
              </a:ext>
            </a:extLst>
          </p:cNvPr>
          <p:cNvPicPr>
            <a:picLocks noChangeAspect="1"/>
          </p:cNvPicPr>
          <p:nvPr/>
        </p:nvPicPr>
        <p:blipFill rotWithShape="1">
          <a:blip r:embed="rId2"/>
          <a:srcRect l="15559" r="14372"/>
          <a:stretch/>
        </p:blipFill>
        <p:spPr>
          <a:xfrm>
            <a:off x="4202091" y="447234"/>
            <a:ext cx="3792270" cy="3450273"/>
          </a:xfrm>
          <a:prstGeom prst="rect">
            <a:avLst/>
          </a:prstGeom>
        </p:spPr>
      </p:pic>
      <p:sp>
        <p:nvSpPr>
          <p:cNvPr id="45" name="Rectangle 32">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34">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6" name="Content Placeholder 10">
            <a:extLst>
              <a:ext uri="{FF2B5EF4-FFF2-40B4-BE49-F238E27FC236}">
                <a16:creationId xmlns:a16="http://schemas.microsoft.com/office/drawing/2014/main" id="{4D00D69E-CD3D-473E-AC3F-90A532C1C361}"/>
              </a:ext>
            </a:extLst>
          </p:cNvPr>
          <p:cNvSpPr>
            <a:spLocks noGrp="1"/>
          </p:cNvSpPr>
          <p:nvPr>
            <p:ph idx="1"/>
          </p:nvPr>
        </p:nvSpPr>
        <p:spPr>
          <a:xfrm>
            <a:off x="4271491" y="4596992"/>
            <a:ext cx="7240909" cy="1607012"/>
          </a:xfrm>
        </p:spPr>
        <p:txBody>
          <a:bodyPr>
            <a:noAutofit/>
          </a:bodyPr>
          <a:lstStyle/>
          <a:p>
            <a:pPr marL="0" indent="0">
              <a:buNone/>
            </a:pPr>
            <a:r>
              <a:rPr lang="en-US" sz="5400" dirty="0">
                <a:solidFill>
                  <a:srgbClr val="FFFFFF"/>
                </a:solidFill>
                <a:latin typeface="+mj-lt"/>
              </a:rPr>
              <a:t>Comparison of Algorithms</a:t>
            </a:r>
          </a:p>
        </p:txBody>
      </p:sp>
    </p:spTree>
    <p:extLst>
      <p:ext uri="{BB962C8B-B14F-4D97-AF65-F5344CB8AC3E}">
        <p14:creationId xmlns:p14="http://schemas.microsoft.com/office/powerpoint/2010/main" val="317005051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3AD3DC2-1573-4B47-88C6-577926BCCDEB}"/>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conclusion</a:t>
            </a:r>
            <a:endParaRPr lang="en-IN" sz="4000">
              <a:solidFill>
                <a:schemeClr val="accent1"/>
              </a:solidFill>
            </a:endParaRP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8BF95761-8E29-492D-A3C5-5AAA2360C13B}"/>
              </a:ext>
            </a:extLst>
          </p:cNvPr>
          <p:cNvSpPr>
            <a:spLocks noGrp="1"/>
          </p:cNvSpPr>
          <p:nvPr>
            <p:ph idx="1"/>
          </p:nvPr>
        </p:nvSpPr>
        <p:spPr>
          <a:xfrm>
            <a:off x="5117586" y="1124998"/>
            <a:ext cx="6143248" cy="4608003"/>
          </a:xfrm>
        </p:spPr>
        <p:txBody>
          <a:bodyPr>
            <a:normAutofit/>
          </a:bodyPr>
          <a:lstStyle/>
          <a:p>
            <a:r>
              <a:rPr lang="en-US" sz="1900">
                <a:latin typeface="Lucida Fax" panose="02060602050505020204" pitchFamily="18" charset="0"/>
              </a:rPr>
              <a:t>We have used 6 algorithms like Logistic Regression, Support Vector Machine, Decision Tree Classifier, Random Forest Classifier, K-nearest Neighbors Classifier. The accuracy varies for different algorithms on using different techniques. The accuracies after applying feature selection are - The accuracy for Logistic Regression algorithm is 79.66%, The accuracy for Support Vector Classifier algorithm is 60.91%, The accuracy for Decision Tree algorithm is 69.09% , The accuracy for Random Factor algorithm is 79.45% ,The accuracy for KNN algorithm is 78.70% which is the highest accuracy</a:t>
            </a:r>
            <a:endParaRPr lang="en-IN" sz="1900">
              <a:latin typeface="Lucida Fax" panose="02060602050505020204" pitchFamily="18" charset="0"/>
            </a:endParaRPr>
          </a:p>
        </p:txBody>
      </p:sp>
    </p:spTree>
    <p:extLst>
      <p:ext uri="{BB962C8B-B14F-4D97-AF65-F5344CB8AC3E}">
        <p14:creationId xmlns:p14="http://schemas.microsoft.com/office/powerpoint/2010/main" val="48797936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FB79F-7995-4FE8-972F-33E79201423E}"/>
              </a:ext>
            </a:extLst>
          </p:cNvPr>
          <p:cNvSpPr>
            <a:spLocks noGrp="1"/>
          </p:cNvSpPr>
          <p:nvPr>
            <p:ph type="title"/>
          </p:nvPr>
        </p:nvSpPr>
        <p:spPr>
          <a:xfrm>
            <a:off x="581192" y="1073231"/>
            <a:ext cx="3219127" cy="4711539"/>
          </a:xfrm>
        </p:spPr>
        <p:txBody>
          <a:bodyPr anchor="ctr">
            <a:normAutofit/>
          </a:bodyPr>
          <a:lstStyle/>
          <a:p>
            <a:r>
              <a:rPr lang="en-US">
                <a:solidFill>
                  <a:schemeClr val="bg1">
                    <a:lumMod val="85000"/>
                    <a:lumOff val="15000"/>
                  </a:schemeClr>
                </a:solidFill>
              </a:rPr>
              <a:t>References</a:t>
            </a:r>
            <a:endParaRPr lang="en-IN">
              <a:solidFill>
                <a:schemeClr val="bg1">
                  <a:lumMod val="85000"/>
                  <a:lumOff val="15000"/>
                </a:schemeClr>
              </a:solidFill>
            </a:endParaRP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2">
            <a:extLst>
              <a:ext uri="{FF2B5EF4-FFF2-40B4-BE49-F238E27FC236}">
                <a16:creationId xmlns:a16="http://schemas.microsoft.com/office/drawing/2014/main" id="{9E704FA4-88A5-4DD4-B29E-AE7B25A13BF4}"/>
              </a:ext>
            </a:extLst>
          </p:cNvPr>
          <p:cNvSpPr>
            <a:spLocks noGrp="1"/>
          </p:cNvSpPr>
          <p:nvPr>
            <p:ph idx="1"/>
          </p:nvPr>
        </p:nvSpPr>
        <p:spPr>
          <a:xfrm>
            <a:off x="4702629" y="1073231"/>
            <a:ext cx="6541841" cy="4711539"/>
          </a:xfrm>
        </p:spPr>
        <p:txBody>
          <a:bodyPr>
            <a:normAutofit/>
          </a:bodyPr>
          <a:lstStyle/>
          <a:p>
            <a:r>
              <a:rPr lang="en-US">
                <a:solidFill>
                  <a:srgbClr val="FFFFFF"/>
                </a:solidFill>
              </a:rPr>
              <a:t> https://www.kaggle.com/uciml/pima-indians-diabetes-database/data</a:t>
            </a:r>
          </a:p>
          <a:p>
            <a:r>
              <a:rPr lang="en-US">
                <a:solidFill>
                  <a:srgbClr val="FFFFFF"/>
                </a:solidFill>
              </a:rPr>
              <a:t> https://towardsdatascience.com/chi-square-test-for-feature-selection-inmachine- learning-206b1f0b8223</a:t>
            </a:r>
          </a:p>
          <a:p>
            <a:r>
              <a:rPr lang="en-US">
                <a:solidFill>
                  <a:srgbClr val="FFFFFF"/>
                </a:solidFill>
              </a:rPr>
              <a:t> https://towardsdatascience.com/train-test-split-and-cross-validation-inpython- 80b61beca4b6</a:t>
            </a:r>
          </a:p>
          <a:p>
            <a:r>
              <a:rPr lang="en-US">
                <a:solidFill>
                  <a:srgbClr val="FFFFFF"/>
                </a:solidFill>
              </a:rPr>
              <a:t> https://machinelearningmastery.com/feature-selection-machine-learning-python/</a:t>
            </a:r>
          </a:p>
          <a:p>
            <a:r>
              <a:rPr lang="en-US">
                <a:solidFill>
                  <a:srgbClr val="FFFFFF"/>
                </a:solidFill>
              </a:rPr>
              <a:t>https://medium.com/@aneesha/recursive-feature-elimination-with-scikitlearn- 3a2cbdf23fb7</a:t>
            </a:r>
          </a:p>
          <a:p>
            <a:r>
              <a:rPr lang="en-US">
                <a:solidFill>
                  <a:srgbClr val="FFFFFF"/>
                </a:solidFill>
              </a:rPr>
              <a:t> https://medium.com/@saeedAR/smote-and-near-miss-in-python-machinelearning- in-imbalanced-datasets-b7976d9a7a79</a:t>
            </a:r>
            <a:endParaRPr lang="en-IN">
              <a:solidFill>
                <a:srgbClr val="FFFFFF"/>
              </a:solidFill>
            </a:endParaRPr>
          </a:p>
        </p:txBody>
      </p:sp>
    </p:spTree>
    <p:extLst>
      <p:ext uri="{BB962C8B-B14F-4D97-AF65-F5344CB8AC3E}">
        <p14:creationId xmlns:p14="http://schemas.microsoft.com/office/powerpoint/2010/main" val="4668757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60D2-D3FF-413A-A2BB-CD5C1ABE9690}"/>
              </a:ext>
            </a:extLst>
          </p:cNvPr>
          <p:cNvSpPr>
            <a:spLocks noGrp="1"/>
          </p:cNvSpPr>
          <p:nvPr>
            <p:ph type="title"/>
          </p:nvPr>
        </p:nvSpPr>
        <p:spPr>
          <a:xfrm>
            <a:off x="581192" y="702156"/>
            <a:ext cx="11029616" cy="1188720"/>
          </a:xfrm>
        </p:spPr>
        <p:txBody>
          <a:bodyPr>
            <a:normAutofit/>
          </a:bodyPr>
          <a:lstStyle/>
          <a:p>
            <a:r>
              <a:rPr lang="en-US"/>
              <a:t>Index</a:t>
            </a:r>
            <a:endParaRPr lang="en-IN"/>
          </a:p>
        </p:txBody>
      </p:sp>
      <p:graphicFrame>
        <p:nvGraphicFramePr>
          <p:cNvPr id="5" name="Content Placeholder 2">
            <a:extLst>
              <a:ext uri="{FF2B5EF4-FFF2-40B4-BE49-F238E27FC236}">
                <a16:creationId xmlns:a16="http://schemas.microsoft.com/office/drawing/2014/main" id="{30E3BAD2-E13B-415F-BDE6-3E3064F41AA6}"/>
              </a:ext>
            </a:extLst>
          </p:cNvPr>
          <p:cNvGraphicFramePr>
            <a:graphicFrameLocks noGrp="1"/>
          </p:cNvGraphicFramePr>
          <p:nvPr>
            <p:ph idx="1"/>
            <p:extLst>
              <p:ext uri="{D42A27DB-BD31-4B8C-83A1-F6EECF244321}">
                <p14:modId xmlns:p14="http://schemas.microsoft.com/office/powerpoint/2010/main" val="145581441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7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3B6F1-EB67-42F9-8B4D-71D6DAD95063}"/>
              </a:ext>
            </a:extLst>
          </p:cNvPr>
          <p:cNvSpPr>
            <a:spLocks noGrp="1"/>
          </p:cNvSpPr>
          <p:nvPr>
            <p:ph type="title" idx="4294967295"/>
          </p:nvPr>
        </p:nvSpPr>
        <p:spPr>
          <a:xfrm>
            <a:off x="0" y="1125538"/>
            <a:ext cx="4076700" cy="4606925"/>
          </a:xfrm>
        </p:spPr>
        <p:txBody>
          <a:bodyPr anchor="ctr">
            <a:normAutofit/>
          </a:bodyPr>
          <a:lstStyle/>
          <a:p>
            <a:r>
              <a:rPr lang="en-US" sz="4000">
                <a:solidFill>
                  <a:schemeClr val="accent1"/>
                </a:solidFill>
              </a:rPr>
              <a:t>Introduction</a:t>
            </a:r>
            <a:endParaRPr lang="en-IN" sz="4000">
              <a:solidFill>
                <a:schemeClr val="accent1"/>
              </a:solidFill>
            </a:endParaRPr>
          </a:p>
        </p:txBody>
      </p:sp>
      <p:sp>
        <p:nvSpPr>
          <p:cNvPr id="5" name="Content Placeholder 4">
            <a:extLst>
              <a:ext uri="{FF2B5EF4-FFF2-40B4-BE49-F238E27FC236}">
                <a16:creationId xmlns:a16="http://schemas.microsoft.com/office/drawing/2014/main" id="{55C20DAE-0AB9-436E-9A52-D61063F75E39}"/>
              </a:ext>
            </a:extLst>
          </p:cNvPr>
          <p:cNvSpPr>
            <a:spLocks noGrp="1"/>
          </p:cNvSpPr>
          <p:nvPr>
            <p:ph idx="4294967295"/>
          </p:nvPr>
        </p:nvSpPr>
        <p:spPr>
          <a:xfrm>
            <a:off x="6049963" y="1125538"/>
            <a:ext cx="6142037" cy="4606925"/>
          </a:xfrm>
        </p:spPr>
        <p:txBody>
          <a:bodyPr>
            <a:normAutofit/>
          </a:bodyPr>
          <a:lstStyle/>
          <a:p>
            <a:pPr>
              <a:lnSpc>
                <a:spcPct val="100000"/>
              </a:lnSpc>
            </a:pPr>
            <a:r>
              <a:rPr lang="en-US" sz="2000" dirty="0">
                <a:latin typeface="Lucida Fax" panose="02060602050505020204" pitchFamily="18" charset="0"/>
              </a:rPr>
              <a:t>Diabetes has a great deal of attention in medical research</a:t>
            </a:r>
          </a:p>
          <a:p>
            <a:pPr>
              <a:lnSpc>
                <a:spcPct val="100000"/>
              </a:lnSpc>
            </a:pPr>
            <a:r>
              <a:rPr lang="en-US" sz="2000" dirty="0">
                <a:latin typeface="Lucida Fax" panose="02060602050505020204" pitchFamily="18" charset="0"/>
              </a:rPr>
              <a:t>Gestational Diabetes is a condition in which your blood sugar levels become high during pregnancy. It affects up to 10% of women who are pregnant in the U.S. each year. There are two classes of gestational diabetes. Women with class A1 can manage it through diet and exercise. Those who have class A2 need to take insulin or other medications. Gestational diabetes goes away after you give birth. But it can affect your baby’s health, and it raises your risk of getting type 2 diabetes later in life.</a:t>
            </a:r>
            <a:endParaRPr lang="en-IN" sz="2000" dirty="0">
              <a:latin typeface="Lucida Fax" panose="02060602050505020204" pitchFamily="18" charset="0"/>
            </a:endParaRPr>
          </a:p>
        </p:txBody>
      </p:sp>
    </p:spTree>
    <p:extLst>
      <p:ext uri="{BB962C8B-B14F-4D97-AF65-F5344CB8AC3E}">
        <p14:creationId xmlns:p14="http://schemas.microsoft.com/office/powerpoint/2010/main" val="3756387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C00D3-8DAF-4BB6-A4EF-035213A155A1}"/>
              </a:ext>
            </a:extLst>
          </p:cNvPr>
          <p:cNvSpPr>
            <a:spLocks noGrp="1"/>
          </p:cNvSpPr>
          <p:nvPr>
            <p:ph type="title" idx="4294967295"/>
          </p:nvPr>
        </p:nvSpPr>
        <p:spPr>
          <a:xfrm>
            <a:off x="746228" y="1037967"/>
            <a:ext cx="3054091" cy="4709131"/>
          </a:xfrm>
        </p:spPr>
        <p:txBody>
          <a:bodyPr vert="horz" lIns="91440" tIns="45720" rIns="91440" bIns="45720" rtlCol="0" anchor="ctr">
            <a:normAutofit/>
          </a:bodyPr>
          <a:lstStyle/>
          <a:p>
            <a:r>
              <a:rPr lang="en-US" b="0" kern="1200" cap="all" dirty="0">
                <a:solidFill>
                  <a:schemeClr val="tx1">
                    <a:lumMod val="75000"/>
                    <a:lumOff val="25000"/>
                  </a:schemeClr>
                </a:solidFill>
                <a:latin typeface="+mj-lt"/>
                <a:ea typeface="+mj-ea"/>
                <a:cs typeface="+mj-cs"/>
              </a:rPr>
              <a:t>Algorithms Used:</a:t>
            </a:r>
          </a:p>
        </p:txBody>
      </p:sp>
      <p:sp>
        <p:nvSpPr>
          <p:cNvPr id="18" name="Rectangle 17">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8566168-389E-4142-80AB-BE7EC8AE0635}"/>
              </a:ext>
            </a:extLst>
          </p:cNvPr>
          <p:cNvGraphicFramePr>
            <a:graphicFrameLocks noGrp="1"/>
          </p:cNvGraphicFramePr>
          <p:nvPr>
            <p:ph idx="4294967295"/>
            <p:extLst>
              <p:ext uri="{D42A27DB-BD31-4B8C-83A1-F6EECF244321}">
                <p14:modId xmlns:p14="http://schemas.microsoft.com/office/powerpoint/2010/main" val="213075766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26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9922E-F6EB-4EBA-A3BB-FB49EABCF36F}"/>
              </a:ext>
            </a:extLst>
          </p:cNvPr>
          <p:cNvSpPr>
            <a:spLocks noGrp="1"/>
          </p:cNvSpPr>
          <p:nvPr>
            <p:ph type="title"/>
          </p:nvPr>
        </p:nvSpPr>
        <p:spPr>
          <a:xfrm>
            <a:off x="581192" y="1507414"/>
            <a:ext cx="5120255" cy="3903332"/>
          </a:xfrm>
        </p:spPr>
        <p:txBody>
          <a:bodyPr anchor="t">
            <a:normAutofit/>
          </a:bodyPr>
          <a:lstStyle/>
          <a:p>
            <a:r>
              <a:rPr lang="en-IN" sz="4000">
                <a:solidFill>
                  <a:schemeClr val="tx1">
                    <a:lumMod val="85000"/>
                    <a:lumOff val="15000"/>
                  </a:schemeClr>
                </a:solidFill>
              </a:rPr>
              <a:t>SYSTEM ANALYSIS</a:t>
            </a:r>
          </a:p>
        </p:txBody>
      </p:sp>
      <p:sp>
        <p:nvSpPr>
          <p:cNvPr id="19"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Content Placeholder 2">
            <a:extLst>
              <a:ext uri="{FF2B5EF4-FFF2-40B4-BE49-F238E27FC236}">
                <a16:creationId xmlns:a16="http://schemas.microsoft.com/office/drawing/2014/main" id="{46C013AD-C83A-4E86-9783-7DC5A8F5D375}"/>
              </a:ext>
            </a:extLst>
          </p:cNvPr>
          <p:cNvSpPr>
            <a:spLocks noGrp="1"/>
          </p:cNvSpPr>
          <p:nvPr>
            <p:ph idx="1"/>
          </p:nvPr>
        </p:nvSpPr>
        <p:spPr>
          <a:xfrm>
            <a:off x="6441743" y="1507415"/>
            <a:ext cx="4819091" cy="3903331"/>
          </a:xfrm>
          <a:ln w="57150">
            <a:noFill/>
          </a:ln>
        </p:spPr>
        <p:txBody>
          <a:bodyPr anchor="t">
            <a:normAutofit/>
          </a:bodyPr>
          <a:lstStyle/>
          <a:p>
            <a:r>
              <a:rPr lang="en-US" sz="2000"/>
              <a:t>    </a:t>
            </a:r>
            <a:r>
              <a:rPr lang="en-US" sz="2000">
                <a:latin typeface="Lucida Fax" panose="02060602050505020204" pitchFamily="18" charset="0"/>
              </a:rPr>
              <a:t>Existing System</a:t>
            </a:r>
          </a:p>
          <a:p>
            <a:r>
              <a:rPr lang="en-US" sz="2000">
                <a:latin typeface="Lucida Fax" panose="02060602050505020204" pitchFamily="18" charset="0"/>
              </a:rPr>
              <a:t> Hospitals maintain all the patient records. Even though, those records are not used in an efficient manner for diagnosis. To maintain the records in an efficient error free manner, the new proposed system is introduced</a:t>
            </a:r>
            <a:endParaRPr lang="en-IN" sz="2000">
              <a:latin typeface="Lucida Fax" panose="02060602050505020204" pitchFamily="18" charset="0"/>
            </a:endParaRPr>
          </a:p>
        </p:txBody>
      </p:sp>
      <p:sp>
        <p:nvSpPr>
          <p:cNvPr id="22"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55824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C1A48D0-FECA-43EE-9B33-F64628466381}"/>
              </a:ext>
            </a:extLst>
          </p:cNvPr>
          <p:cNvSpPr>
            <a:spLocks noGrp="1"/>
          </p:cNvSpPr>
          <p:nvPr>
            <p:ph type="body" idx="1"/>
          </p:nvPr>
        </p:nvSpPr>
        <p:spPr>
          <a:xfrm>
            <a:off x="581191" y="1620983"/>
            <a:ext cx="5194769" cy="629910"/>
          </a:xfrm>
        </p:spPr>
        <p:txBody>
          <a:bodyPr/>
          <a:lstStyle/>
          <a:p>
            <a:pPr algn="ctr"/>
            <a:r>
              <a:rPr lang="en-US" sz="2800" dirty="0">
                <a:latin typeface="Aharoni" panose="02010803020104030203" pitchFamily="2" charset="-79"/>
                <a:cs typeface="Aharoni" panose="02010803020104030203" pitchFamily="2" charset="-79"/>
              </a:rPr>
              <a:t>ADVANTAGES</a:t>
            </a:r>
            <a:endParaRPr lang="en-IN" sz="2800" dirty="0">
              <a:latin typeface="Aharoni" panose="02010803020104030203" pitchFamily="2" charset="-79"/>
              <a:cs typeface="Aharoni" panose="02010803020104030203" pitchFamily="2" charset="-79"/>
            </a:endParaRPr>
          </a:p>
        </p:txBody>
      </p:sp>
      <p:sp>
        <p:nvSpPr>
          <p:cNvPr id="6" name="Content Placeholder 5">
            <a:extLst>
              <a:ext uri="{FF2B5EF4-FFF2-40B4-BE49-F238E27FC236}">
                <a16:creationId xmlns:a16="http://schemas.microsoft.com/office/drawing/2014/main" id="{7BAFC6B5-5CF1-4D6A-B9FA-14C93C8B167A}"/>
              </a:ext>
            </a:extLst>
          </p:cNvPr>
          <p:cNvSpPr>
            <a:spLocks noGrp="1"/>
          </p:cNvSpPr>
          <p:nvPr>
            <p:ph sz="half" idx="2"/>
          </p:nvPr>
        </p:nvSpPr>
        <p:spPr/>
        <p:txBody>
          <a:bodyPr>
            <a:normAutofit/>
          </a:bodyPr>
          <a:lstStyle/>
          <a:p>
            <a:r>
              <a:rPr lang="en-US" sz="1800" dirty="0">
                <a:latin typeface="Lucida Fax" panose="02060602050505020204" pitchFamily="18" charset="0"/>
              </a:rPr>
              <a:t>1. Generates accurate and efficient results</a:t>
            </a:r>
          </a:p>
          <a:p>
            <a:r>
              <a:rPr lang="en-US" sz="1800" dirty="0">
                <a:latin typeface="Lucida Fax" panose="02060602050505020204" pitchFamily="18" charset="0"/>
              </a:rPr>
              <a:t>2. Computation time is greatly reduced</a:t>
            </a:r>
          </a:p>
          <a:p>
            <a:r>
              <a:rPr lang="en-US" sz="1800" dirty="0">
                <a:latin typeface="Lucida Fax" panose="02060602050505020204" pitchFamily="18" charset="0"/>
              </a:rPr>
              <a:t>3. Easy maintenance of patient records</a:t>
            </a:r>
          </a:p>
          <a:p>
            <a:r>
              <a:rPr lang="en-US" sz="1800" dirty="0">
                <a:latin typeface="Lucida Fax" panose="02060602050505020204" pitchFamily="18" charset="0"/>
              </a:rPr>
              <a:t>4. Reduces manual work</a:t>
            </a:r>
          </a:p>
          <a:p>
            <a:r>
              <a:rPr lang="en-US" sz="1800" dirty="0">
                <a:latin typeface="Lucida Fax" panose="02060602050505020204" pitchFamily="18" charset="0"/>
              </a:rPr>
              <a:t>5. Efficient further treatment</a:t>
            </a:r>
          </a:p>
          <a:p>
            <a:r>
              <a:rPr lang="en-US" sz="1800" dirty="0">
                <a:latin typeface="Lucida Fax" panose="02060602050505020204" pitchFamily="18" charset="0"/>
              </a:rPr>
              <a:t>6. Automated prediction</a:t>
            </a:r>
            <a:endParaRPr lang="en-IN" sz="1800" dirty="0">
              <a:latin typeface="Lucida Fax" panose="02060602050505020204" pitchFamily="18" charset="0"/>
            </a:endParaRPr>
          </a:p>
        </p:txBody>
      </p:sp>
      <p:sp>
        <p:nvSpPr>
          <p:cNvPr id="7" name="Text Placeholder 6">
            <a:extLst>
              <a:ext uri="{FF2B5EF4-FFF2-40B4-BE49-F238E27FC236}">
                <a16:creationId xmlns:a16="http://schemas.microsoft.com/office/drawing/2014/main" id="{FF150EFE-93FC-4F0B-971D-99B6A7D107C8}"/>
              </a:ext>
            </a:extLst>
          </p:cNvPr>
          <p:cNvSpPr>
            <a:spLocks noGrp="1"/>
          </p:cNvSpPr>
          <p:nvPr>
            <p:ph type="body" sz="quarter" idx="3"/>
          </p:nvPr>
        </p:nvSpPr>
        <p:spPr>
          <a:xfrm>
            <a:off x="6691745" y="1620984"/>
            <a:ext cx="4919064" cy="629909"/>
          </a:xfrm>
        </p:spPr>
        <p:txBody>
          <a:bodyPr/>
          <a:lstStyle/>
          <a:p>
            <a:pPr algn="ctr"/>
            <a:r>
              <a:rPr lang="en-US" sz="2800" dirty="0">
                <a:latin typeface="Aharoni" panose="02010803020104030203" pitchFamily="2" charset="-79"/>
                <a:cs typeface="Aharoni" panose="02010803020104030203" pitchFamily="2" charset="-79"/>
              </a:rPr>
              <a:t>DISADVANTAGES</a:t>
            </a:r>
            <a:endParaRPr lang="en-IN" sz="2800" dirty="0">
              <a:latin typeface="Aharoni" panose="02010803020104030203" pitchFamily="2" charset="-79"/>
              <a:cs typeface="Aharoni" panose="02010803020104030203" pitchFamily="2" charset="-79"/>
            </a:endParaRPr>
          </a:p>
        </p:txBody>
      </p:sp>
      <p:sp>
        <p:nvSpPr>
          <p:cNvPr id="8" name="Content Placeholder 7">
            <a:extLst>
              <a:ext uri="{FF2B5EF4-FFF2-40B4-BE49-F238E27FC236}">
                <a16:creationId xmlns:a16="http://schemas.microsoft.com/office/drawing/2014/main" id="{9D177BC2-C763-4530-96D0-0519898C33D7}"/>
              </a:ext>
            </a:extLst>
          </p:cNvPr>
          <p:cNvSpPr>
            <a:spLocks noGrp="1"/>
          </p:cNvSpPr>
          <p:nvPr>
            <p:ph sz="quarter" idx="4"/>
          </p:nvPr>
        </p:nvSpPr>
        <p:spPr/>
        <p:txBody>
          <a:bodyPr/>
          <a:lstStyle/>
          <a:p>
            <a:r>
              <a:rPr lang="en-US" sz="2000" dirty="0">
                <a:latin typeface="Lucida Fax" panose="02060602050505020204" pitchFamily="18" charset="0"/>
              </a:rPr>
              <a:t>1. Doesn’t generate accurate and efficient results</a:t>
            </a:r>
          </a:p>
          <a:p>
            <a:r>
              <a:rPr lang="en-US" sz="2000" dirty="0">
                <a:latin typeface="Lucida Fax" panose="02060602050505020204" pitchFamily="18" charset="0"/>
              </a:rPr>
              <a:t>2. Computation time is very high</a:t>
            </a:r>
          </a:p>
          <a:p>
            <a:r>
              <a:rPr lang="en-US" sz="2000" dirty="0">
                <a:latin typeface="Lucida Fax" panose="02060602050505020204" pitchFamily="18" charset="0"/>
              </a:rPr>
              <a:t>3. Difficulty in maintenance of patient records</a:t>
            </a:r>
          </a:p>
          <a:p>
            <a:r>
              <a:rPr lang="en-US" sz="2000" dirty="0">
                <a:latin typeface="Lucida Fax" panose="02060602050505020204" pitchFamily="18" charset="0"/>
              </a:rPr>
              <a:t>4. Lacking  accuracy may result in lack of efficient further treatment</a:t>
            </a:r>
          </a:p>
          <a:p>
            <a:endParaRPr lang="en-IN" dirty="0"/>
          </a:p>
        </p:txBody>
      </p:sp>
    </p:spTree>
    <p:extLst>
      <p:ext uri="{BB962C8B-B14F-4D97-AF65-F5344CB8AC3E}">
        <p14:creationId xmlns:p14="http://schemas.microsoft.com/office/powerpoint/2010/main" val="233692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3B89715-0C08-460F-B428-54CD79978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434A18-CAD8-4C01-93B9-1FDCC12CC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100436C-9F48-41B9-A514-820CACA07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B10964E-DDA5-46BF-8376-4486F05B7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937B2BA-7A3F-4338-9F35-A23EE736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4360"/>
            <a:ext cx="11298933" cy="392631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9897F135-4039-41B8-8FF3-E5C527143756}"/>
              </a:ext>
            </a:extLst>
          </p:cNvPr>
          <p:cNvSpPr txBox="1"/>
          <p:nvPr/>
        </p:nvSpPr>
        <p:spPr>
          <a:xfrm>
            <a:off x="791663" y="138545"/>
            <a:ext cx="10469170" cy="4678121"/>
          </a:xfrm>
          <a:prstGeom prst="rect">
            <a:avLst/>
          </a:prstGeom>
        </p:spPr>
        <p:txBody>
          <a:bodyPr vert="horz" lIns="91440" tIns="45720" rIns="91440" bIns="45720" rtlCol="0" anchor="ctr">
            <a:normAutofit/>
          </a:bodyPr>
          <a:lstStyle/>
          <a:p>
            <a:pPr algn="ctr" defTabSz="457200">
              <a:spcBef>
                <a:spcPct val="20000"/>
              </a:spcBef>
              <a:spcAft>
                <a:spcPts val="600"/>
              </a:spcAft>
              <a:buClr>
                <a:schemeClr val="accent1"/>
              </a:buClr>
              <a:buSzPct val="92000"/>
              <a:buFont typeface="Wingdings 2" panose="05020102010507070707" pitchFamily="18" charset="2"/>
              <a:buChar char=""/>
            </a:pPr>
            <a:r>
              <a:rPr lang="en-US" sz="4000" dirty="0">
                <a:solidFill>
                  <a:srgbClr val="FFFFFF"/>
                </a:solidFill>
                <a:latin typeface="+mj-lt"/>
              </a:rPr>
              <a:t>Proposed System</a:t>
            </a:r>
          </a:p>
          <a:p>
            <a:pPr defTabSz="457200">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To develop a system which will help practitioners to predict diabetes based on some diagnostic</a:t>
            </a:r>
          </a:p>
          <a:p>
            <a:pPr defTabSz="457200">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measurements like number of pregnancies, age, gender, blood pressure and so on.</a:t>
            </a:r>
          </a:p>
          <a:p>
            <a:pPr defTabSz="457200">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 So, there isa need for developing a decision system which will help practitioners to predict whether a patient has diabetes or not in an easier way, so that further treatment can be made effectively.</a:t>
            </a:r>
          </a:p>
          <a:p>
            <a:pPr defTabSz="457200">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This proposed system not only accurately predicts diabetes but also reduces time for prediction</a:t>
            </a:r>
          </a:p>
        </p:txBody>
      </p:sp>
    </p:spTree>
    <p:extLst>
      <p:ext uri="{BB962C8B-B14F-4D97-AF65-F5344CB8AC3E}">
        <p14:creationId xmlns:p14="http://schemas.microsoft.com/office/powerpoint/2010/main" val="7343718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B0EB-026A-4106-9693-D317458855E4}"/>
              </a:ext>
            </a:extLst>
          </p:cNvPr>
          <p:cNvSpPr>
            <a:spLocks noGrp="1"/>
          </p:cNvSpPr>
          <p:nvPr>
            <p:ph type="title"/>
          </p:nvPr>
        </p:nvSpPr>
        <p:spPr/>
        <p:txBody>
          <a:bodyPr/>
          <a:lstStyle/>
          <a:p>
            <a:pPr algn="ctr"/>
            <a:r>
              <a:rPr lang="en-IN" dirty="0"/>
              <a:t>System Requirements</a:t>
            </a:r>
          </a:p>
        </p:txBody>
      </p:sp>
      <p:sp>
        <p:nvSpPr>
          <p:cNvPr id="5" name="Text Placeholder 4">
            <a:extLst>
              <a:ext uri="{FF2B5EF4-FFF2-40B4-BE49-F238E27FC236}">
                <a16:creationId xmlns:a16="http://schemas.microsoft.com/office/drawing/2014/main" id="{6BACE1DC-511B-4CAB-A135-E6AF8801D55B}"/>
              </a:ext>
            </a:extLst>
          </p:cNvPr>
          <p:cNvSpPr>
            <a:spLocks noGrp="1"/>
          </p:cNvSpPr>
          <p:nvPr>
            <p:ph type="body" idx="1"/>
          </p:nvPr>
        </p:nvSpPr>
        <p:spPr>
          <a:xfrm>
            <a:off x="581191" y="1820343"/>
            <a:ext cx="5194769" cy="728893"/>
          </a:xfrm>
        </p:spPr>
        <p:txBody>
          <a:bodyPr/>
          <a:lstStyle/>
          <a:p>
            <a:pPr algn="ctr"/>
            <a:r>
              <a:rPr lang="en-IN" sz="2400" dirty="0">
                <a:latin typeface="+mj-lt"/>
              </a:rPr>
              <a:t>Hardware Requirements</a:t>
            </a:r>
            <a:r>
              <a:rPr lang="en-IN" sz="2400" dirty="0"/>
              <a:t>:</a:t>
            </a:r>
          </a:p>
        </p:txBody>
      </p:sp>
      <p:sp>
        <p:nvSpPr>
          <p:cNvPr id="6" name="Content Placeholder 5">
            <a:extLst>
              <a:ext uri="{FF2B5EF4-FFF2-40B4-BE49-F238E27FC236}">
                <a16:creationId xmlns:a16="http://schemas.microsoft.com/office/drawing/2014/main" id="{DD4A59A1-460B-4995-A4F7-7F3BDC54BB1D}"/>
              </a:ext>
            </a:extLst>
          </p:cNvPr>
          <p:cNvSpPr>
            <a:spLocks noGrp="1"/>
          </p:cNvSpPr>
          <p:nvPr>
            <p:ph sz="half" idx="2"/>
          </p:nvPr>
        </p:nvSpPr>
        <p:spPr/>
        <p:txBody>
          <a:bodyPr>
            <a:normAutofit/>
          </a:bodyPr>
          <a:lstStyle/>
          <a:p>
            <a:r>
              <a:rPr lang="en-IN" sz="2400" dirty="0">
                <a:latin typeface="Lucida Fax" panose="02060602050505020204" pitchFamily="18" charset="0"/>
              </a:rPr>
              <a:t>System Type : Intel(R) Core™2 i7-5500U CPU @ 2.40GHz</a:t>
            </a:r>
          </a:p>
          <a:p>
            <a:r>
              <a:rPr lang="en-IN" sz="2400" dirty="0">
                <a:latin typeface="Lucida Fax" panose="02060602050505020204" pitchFamily="18" charset="0"/>
              </a:rPr>
              <a:t> Cache memory : 4MB(Megabyte)</a:t>
            </a:r>
          </a:p>
          <a:p>
            <a:r>
              <a:rPr lang="en-IN" sz="2400" dirty="0">
                <a:latin typeface="Lucida Fax" panose="02060602050505020204" pitchFamily="18" charset="0"/>
              </a:rPr>
              <a:t> RAM : 8 gigabyte (GB)</a:t>
            </a:r>
          </a:p>
        </p:txBody>
      </p:sp>
      <p:sp>
        <p:nvSpPr>
          <p:cNvPr id="7" name="Text Placeholder 6">
            <a:extLst>
              <a:ext uri="{FF2B5EF4-FFF2-40B4-BE49-F238E27FC236}">
                <a16:creationId xmlns:a16="http://schemas.microsoft.com/office/drawing/2014/main" id="{11621BCD-0319-4D31-9B00-69C1945B99C8}"/>
              </a:ext>
            </a:extLst>
          </p:cNvPr>
          <p:cNvSpPr>
            <a:spLocks noGrp="1"/>
          </p:cNvSpPr>
          <p:nvPr>
            <p:ph type="body" sz="quarter" idx="3"/>
          </p:nvPr>
        </p:nvSpPr>
        <p:spPr>
          <a:xfrm>
            <a:off x="6416039" y="1815934"/>
            <a:ext cx="5194770" cy="728893"/>
          </a:xfrm>
        </p:spPr>
        <p:txBody>
          <a:bodyPr/>
          <a:lstStyle/>
          <a:p>
            <a:pPr algn="ctr"/>
            <a:r>
              <a:rPr lang="en-IN" sz="2400" dirty="0">
                <a:latin typeface="+mj-lt"/>
              </a:rPr>
              <a:t>Software Requirements</a:t>
            </a:r>
            <a:r>
              <a:rPr lang="en-IN" dirty="0"/>
              <a:t>:</a:t>
            </a:r>
          </a:p>
        </p:txBody>
      </p:sp>
      <p:sp>
        <p:nvSpPr>
          <p:cNvPr id="8" name="Content Placeholder 7">
            <a:extLst>
              <a:ext uri="{FF2B5EF4-FFF2-40B4-BE49-F238E27FC236}">
                <a16:creationId xmlns:a16="http://schemas.microsoft.com/office/drawing/2014/main" id="{CC327322-3FE4-4122-BA81-4F425DBE13B3}"/>
              </a:ext>
            </a:extLst>
          </p:cNvPr>
          <p:cNvSpPr>
            <a:spLocks noGrp="1"/>
          </p:cNvSpPr>
          <p:nvPr>
            <p:ph sz="quarter" idx="4"/>
          </p:nvPr>
        </p:nvSpPr>
        <p:spPr/>
        <p:txBody>
          <a:bodyPr>
            <a:noAutofit/>
          </a:bodyPr>
          <a:lstStyle/>
          <a:p>
            <a:r>
              <a:rPr lang="en-IN" sz="2400" dirty="0">
                <a:latin typeface="Lucida Fax" panose="02060602050505020204" pitchFamily="18" charset="0"/>
              </a:rPr>
              <a:t>Operating System : Windows 10 Home, 64 bit Operating System</a:t>
            </a:r>
          </a:p>
          <a:p>
            <a:r>
              <a:rPr lang="en-IN" sz="2400" dirty="0">
                <a:latin typeface="Lucida Fax" panose="02060602050505020204" pitchFamily="18" charset="0"/>
              </a:rPr>
              <a:t> Coding Language : Python</a:t>
            </a:r>
          </a:p>
          <a:p>
            <a:r>
              <a:rPr lang="en-IN" sz="2400" dirty="0">
                <a:latin typeface="Lucida Fax" panose="02060602050505020204" pitchFamily="18" charset="0"/>
              </a:rPr>
              <a:t> Python distribution : Anaconda, Visual Studio Code</a:t>
            </a:r>
          </a:p>
        </p:txBody>
      </p:sp>
    </p:spTree>
    <p:extLst>
      <p:ext uri="{BB962C8B-B14F-4D97-AF65-F5344CB8AC3E}">
        <p14:creationId xmlns:p14="http://schemas.microsoft.com/office/powerpoint/2010/main" val="7942917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{2ED99189-29DD-4CC2-B299-9373726A6189}tf67061901_win32</Template>
  <TotalTime>178</TotalTime>
  <Words>1832</Words>
  <Application>Microsoft Office PowerPoint</Application>
  <PresentationFormat>Widescreen</PresentationFormat>
  <Paragraphs>124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DividendVTI</vt:lpstr>
      <vt:lpstr>Diabetes Disease Prediction</vt:lpstr>
      <vt:lpstr>objective</vt:lpstr>
      <vt:lpstr>Index</vt:lpstr>
      <vt:lpstr>Introduction</vt:lpstr>
      <vt:lpstr>Algorithms Used:</vt:lpstr>
      <vt:lpstr>SYSTEM ANALYSIS</vt:lpstr>
      <vt:lpstr>PowerPoint Presentation</vt:lpstr>
      <vt:lpstr>PowerPoint Presentation</vt:lpstr>
      <vt:lpstr>System Requirements</vt:lpstr>
      <vt:lpstr>LITERATURE SURVEY</vt:lpstr>
      <vt:lpstr>PowerPoint Presentation</vt:lpstr>
      <vt:lpstr>Implementation</vt:lpstr>
      <vt:lpstr>PowerPoint Presentation</vt:lpstr>
      <vt:lpstr>PowerPoint Presentation</vt:lpstr>
      <vt:lpstr>System design-Scope of the project</vt:lpstr>
      <vt:lpstr>SYSTEM ANALYSIS</vt:lpstr>
      <vt:lpstr>DATA PREParation</vt:lpstr>
      <vt:lpstr>PowerPoint Presentation</vt:lpstr>
      <vt:lpstr>PowerPoint Presentation</vt:lpstr>
      <vt:lpstr>PowerPoint Presentation</vt:lpstr>
      <vt:lpstr>CONFUSION MATRIX</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Disease Prediction</dc:title>
  <dc:creator>khatuna shaik</dc:creator>
  <cp:lastModifiedBy>shaik khatuna</cp:lastModifiedBy>
  <cp:revision>4</cp:revision>
  <dcterms:created xsi:type="dcterms:W3CDTF">2021-09-16T13:37:20Z</dcterms:created>
  <dcterms:modified xsi:type="dcterms:W3CDTF">2021-11-24T05:39:50Z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