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8" r:id="rId3"/>
    <p:sldId id="266" r:id="rId4"/>
    <p:sldId id="259" r:id="rId5"/>
    <p:sldId id="260" r:id="rId6"/>
    <p:sldId id="271" r:id="rId7"/>
    <p:sldId id="270" r:id="rId8"/>
    <p:sldId id="261" r:id="rId9"/>
    <p:sldId id="272" r:id="rId10"/>
    <p:sldId id="262" r:id="rId11"/>
    <p:sldId id="273" r:id="rId12"/>
    <p:sldId id="265" r:id="rId13"/>
    <p:sldId id="267" r:id="rId14"/>
    <p:sldId id="274" r:id="rId15"/>
    <p:sldId id="268" r:id="rId16"/>
    <p:sldId id="269" r:id="rId17"/>
    <p:sldId id="263" r:id="rId18"/>
    <p:sldId id="26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11/23/2021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11/23/2021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11/23/2021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11/23/2021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11/23/2021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11/23/2021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11/23/2021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11/23/2021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11/23/2021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11/23/2021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11/23/2021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11/23/2021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Pet-Factor</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fontScale="77500" lnSpcReduction="20000"/>
          </a:bodyPr>
          <a:lstStyle/>
          <a:p>
            <a:r>
              <a:rPr lang="en-US" sz="2400" dirty="0">
                <a:solidFill>
                  <a:schemeClr val="tx1">
                    <a:lumMod val="85000"/>
                    <a:lumOff val="15000"/>
                  </a:schemeClr>
                </a:solidFill>
              </a:rPr>
              <a:t>180030472 – J. </a:t>
            </a:r>
            <a:r>
              <a:rPr lang="en-US" sz="2400" dirty="0" err="1">
                <a:solidFill>
                  <a:schemeClr val="tx1">
                    <a:lumMod val="85000"/>
                    <a:lumOff val="15000"/>
                  </a:schemeClr>
                </a:solidFill>
              </a:rPr>
              <a:t>Navya</a:t>
            </a:r>
            <a:r>
              <a:rPr lang="en-US" sz="2400" dirty="0">
                <a:solidFill>
                  <a:schemeClr val="tx1">
                    <a:lumMod val="85000"/>
                    <a:lumOff val="15000"/>
                  </a:schemeClr>
                </a:solidFill>
              </a:rPr>
              <a:t> </a:t>
            </a:r>
            <a:r>
              <a:rPr lang="en-US" sz="2400" dirty="0" err="1">
                <a:solidFill>
                  <a:schemeClr val="tx1">
                    <a:lumMod val="85000"/>
                    <a:lumOff val="15000"/>
                  </a:schemeClr>
                </a:solidFill>
              </a:rPr>
              <a:t>sree</a:t>
            </a:r>
            <a:r>
              <a:rPr lang="en-US" sz="2400" dirty="0">
                <a:solidFill>
                  <a:schemeClr val="tx1">
                    <a:lumMod val="85000"/>
                    <a:lumOff val="15000"/>
                  </a:schemeClr>
                </a:solidFill>
              </a:rPr>
              <a:t> </a:t>
            </a:r>
            <a:r>
              <a:rPr lang="en-US" sz="2400" dirty="0" err="1">
                <a:solidFill>
                  <a:schemeClr val="tx1">
                    <a:lumMod val="85000"/>
                    <a:lumOff val="15000"/>
                  </a:schemeClr>
                </a:solidFill>
              </a:rPr>
              <a:t>bhavani</a:t>
            </a:r>
            <a:endParaRPr lang="en-US" dirty="0">
              <a:solidFill>
                <a:schemeClr val="tx1">
                  <a:lumMod val="85000"/>
                  <a:lumOff val="15000"/>
                </a:schemeClr>
              </a:solidFill>
            </a:endParaRPr>
          </a:p>
          <a:p>
            <a:r>
              <a:rPr lang="en-US" dirty="0">
                <a:solidFill>
                  <a:schemeClr val="tx1">
                    <a:lumMod val="85000"/>
                    <a:lumOff val="15000"/>
                  </a:schemeClr>
                </a:solidFill>
              </a:rPr>
              <a:t>180030861 - M. Sai Valli </a:t>
            </a:r>
            <a:r>
              <a:rPr lang="en-US" dirty="0" err="1">
                <a:solidFill>
                  <a:schemeClr val="tx1">
                    <a:lumMod val="85000"/>
                    <a:lumOff val="15000"/>
                  </a:schemeClr>
                </a:solidFill>
              </a:rPr>
              <a:t>lakshmi</a:t>
            </a:r>
            <a:r>
              <a:rPr lang="en-US" dirty="0">
                <a:solidFill>
                  <a:schemeClr val="tx1">
                    <a:lumMod val="85000"/>
                    <a:lumOff val="15000"/>
                  </a:schemeClr>
                </a:solidFill>
              </a:rPr>
              <a:t> </a:t>
            </a:r>
            <a:r>
              <a:rPr lang="en-US" dirty="0" err="1">
                <a:solidFill>
                  <a:schemeClr val="tx1">
                    <a:lumMod val="85000"/>
                    <a:lumOff val="15000"/>
                  </a:schemeClr>
                </a:solidFill>
              </a:rPr>
              <a:t>seershika</a:t>
            </a:r>
            <a:endParaRPr lang="en-US"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8462-1541-4754-9530-18C2DB05FD23}"/>
              </a:ext>
            </a:extLst>
          </p:cNvPr>
          <p:cNvSpPr>
            <a:spLocks noGrp="1"/>
          </p:cNvSpPr>
          <p:nvPr>
            <p:ph type="title"/>
          </p:nvPr>
        </p:nvSpPr>
        <p:spPr/>
        <p:txBody>
          <a:bodyPr/>
          <a:lstStyle/>
          <a:p>
            <a:r>
              <a:rPr lang="en-US" dirty="0"/>
              <a:t>CUSTOMER JOURNEY MAP</a:t>
            </a:r>
            <a:endParaRPr lang="en-IN" dirty="0"/>
          </a:p>
        </p:txBody>
      </p:sp>
      <p:pic>
        <p:nvPicPr>
          <p:cNvPr id="9" name="Content Placeholder 8" descr="Graphical user interface, application, table, Excel&#10;&#10;Description automatically generated">
            <a:extLst>
              <a:ext uri="{FF2B5EF4-FFF2-40B4-BE49-F238E27FC236}">
                <a16:creationId xmlns:a16="http://schemas.microsoft.com/office/drawing/2014/main" id="{A0A8D2D7-0581-426C-8EB7-7E3687F321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425" y="2283392"/>
            <a:ext cx="10372938" cy="3580080"/>
          </a:xfrm>
        </p:spPr>
      </p:pic>
    </p:spTree>
    <p:extLst>
      <p:ext uri="{BB962C8B-B14F-4D97-AF65-F5344CB8AC3E}">
        <p14:creationId xmlns:p14="http://schemas.microsoft.com/office/powerpoint/2010/main" val="1758110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F172C-ACCC-4F76-85E7-4FC0F4647AD3}"/>
              </a:ext>
            </a:extLst>
          </p:cNvPr>
          <p:cNvSpPr>
            <a:spLocks noGrp="1"/>
          </p:cNvSpPr>
          <p:nvPr>
            <p:ph type="title"/>
          </p:nvPr>
        </p:nvSpPr>
        <p:spPr/>
        <p:txBody>
          <a:bodyPr/>
          <a:lstStyle/>
          <a:p>
            <a:r>
              <a:rPr lang="en-US" dirty="0"/>
              <a:t>EMPATHY MAP</a:t>
            </a:r>
            <a:endParaRPr lang="en-IN" dirty="0"/>
          </a:p>
        </p:txBody>
      </p:sp>
      <p:sp>
        <p:nvSpPr>
          <p:cNvPr id="3" name="Content Placeholder 2">
            <a:extLst>
              <a:ext uri="{FF2B5EF4-FFF2-40B4-BE49-F238E27FC236}">
                <a16:creationId xmlns:a16="http://schemas.microsoft.com/office/drawing/2014/main" id="{EF56FA12-00A8-46BD-A3E8-35C89C6FEF1D}"/>
              </a:ext>
            </a:extLst>
          </p:cNvPr>
          <p:cNvSpPr>
            <a:spLocks noGrp="1"/>
          </p:cNvSpPr>
          <p:nvPr>
            <p:ph idx="1"/>
          </p:nvPr>
        </p:nvSpPr>
        <p:spPr/>
        <p:txBody>
          <a:bodyPr/>
          <a:lstStyle/>
          <a:p>
            <a:pPr>
              <a:buFont typeface="Arial" panose="020B0604020202020204" pitchFamily="34" charset="0"/>
              <a:buChar char="•"/>
            </a:pPr>
            <a:r>
              <a:rPr lang="en-US" dirty="0"/>
              <a:t>EMPATHIZE WITH CUSTOMERS</a:t>
            </a:r>
          </a:p>
          <a:p>
            <a:pPr>
              <a:buFont typeface="Arial" panose="020B0604020202020204" pitchFamily="34" charset="0"/>
              <a:buChar char="•"/>
            </a:pPr>
            <a:r>
              <a:rPr lang="en-US" dirty="0"/>
              <a:t>EMPATHY</a:t>
            </a:r>
          </a:p>
          <a:p>
            <a:pPr>
              <a:buFont typeface="Arial" panose="020B0604020202020204" pitchFamily="34" charset="0"/>
              <a:buChar char="•"/>
            </a:pPr>
            <a:r>
              <a:rPr lang="en-US" dirty="0"/>
              <a:t>LISTENING SKILLS</a:t>
            </a:r>
          </a:p>
          <a:p>
            <a:pPr>
              <a:buFont typeface="Arial" panose="020B0604020202020204" pitchFamily="34" charset="0"/>
              <a:buChar char="•"/>
            </a:pPr>
            <a:r>
              <a:rPr lang="en-US" dirty="0"/>
              <a:t>OBSERVATION SKILLS</a:t>
            </a:r>
          </a:p>
        </p:txBody>
      </p:sp>
    </p:spTree>
    <p:extLst>
      <p:ext uri="{BB962C8B-B14F-4D97-AF65-F5344CB8AC3E}">
        <p14:creationId xmlns:p14="http://schemas.microsoft.com/office/powerpoint/2010/main" val="358806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0594-2698-4272-BA25-5C5858D72026}"/>
              </a:ext>
            </a:extLst>
          </p:cNvPr>
          <p:cNvSpPr>
            <a:spLocks noGrp="1"/>
          </p:cNvSpPr>
          <p:nvPr>
            <p:ph type="title"/>
          </p:nvPr>
        </p:nvSpPr>
        <p:spPr>
          <a:xfrm>
            <a:off x="1097280" y="263529"/>
            <a:ext cx="10058400" cy="1450757"/>
          </a:xfrm>
        </p:spPr>
        <p:txBody>
          <a:bodyPr/>
          <a:lstStyle/>
          <a:p>
            <a:r>
              <a:rPr lang="en-US" dirty="0"/>
              <a:t>EMPATHY MAP</a:t>
            </a:r>
            <a:endParaRPr lang="en-IN" dirty="0"/>
          </a:p>
        </p:txBody>
      </p:sp>
      <p:pic>
        <p:nvPicPr>
          <p:cNvPr id="5" name="Content Placeholder 4" descr="A picture containing timeline&#10;&#10;Description automatically generated">
            <a:extLst>
              <a:ext uri="{FF2B5EF4-FFF2-40B4-BE49-F238E27FC236}">
                <a16:creationId xmlns:a16="http://schemas.microsoft.com/office/drawing/2014/main" id="{369089AC-F8EF-437E-B138-8834C7E61C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1372" y="2108200"/>
            <a:ext cx="4545366" cy="4194946"/>
          </a:xfrm>
        </p:spPr>
      </p:pic>
    </p:spTree>
    <p:extLst>
      <p:ext uri="{BB962C8B-B14F-4D97-AF65-F5344CB8AC3E}">
        <p14:creationId xmlns:p14="http://schemas.microsoft.com/office/powerpoint/2010/main" val="1446937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9E3A3-E586-4F3B-A7D0-968BA9C608CB}"/>
              </a:ext>
            </a:extLst>
          </p:cNvPr>
          <p:cNvSpPr>
            <a:spLocks noGrp="1"/>
          </p:cNvSpPr>
          <p:nvPr>
            <p:ph type="title"/>
          </p:nvPr>
        </p:nvSpPr>
        <p:spPr/>
        <p:txBody>
          <a:bodyPr/>
          <a:lstStyle/>
          <a:p>
            <a:r>
              <a:rPr lang="en-US" dirty="0"/>
              <a:t>USER FLOW DIAGRAM</a:t>
            </a:r>
            <a:endParaRPr lang="en-IN" dirty="0"/>
          </a:p>
        </p:txBody>
      </p:sp>
      <p:sp>
        <p:nvSpPr>
          <p:cNvPr id="3" name="Content Placeholder 2">
            <a:extLst>
              <a:ext uri="{FF2B5EF4-FFF2-40B4-BE49-F238E27FC236}">
                <a16:creationId xmlns:a16="http://schemas.microsoft.com/office/drawing/2014/main" id="{4188C2F2-4061-43E6-94FC-599E6EA417DA}"/>
              </a:ext>
            </a:extLst>
          </p:cNvPr>
          <p:cNvSpPr>
            <a:spLocks noGrp="1"/>
          </p:cNvSpPr>
          <p:nvPr>
            <p:ph idx="1"/>
          </p:nvPr>
        </p:nvSpPr>
        <p:spPr/>
        <p:txBody>
          <a:bodyPr/>
          <a:lstStyle/>
          <a:p>
            <a:pPr>
              <a:buFont typeface="Arial" panose="020B0604020202020204" pitchFamily="34" charset="0"/>
              <a:buChar char="•"/>
            </a:pPr>
            <a:r>
              <a:rPr lang="en-US" dirty="0"/>
              <a:t>APPLICATION FLOW</a:t>
            </a:r>
          </a:p>
          <a:p>
            <a:pPr>
              <a:buFont typeface="Arial" panose="020B0604020202020204" pitchFamily="34" charset="0"/>
              <a:buChar char="•"/>
            </a:pPr>
            <a:r>
              <a:rPr lang="en-US" dirty="0"/>
              <a:t>SHAPES</a:t>
            </a:r>
            <a:endParaRPr lang="en-IN" dirty="0"/>
          </a:p>
          <a:p>
            <a:pPr>
              <a:buFont typeface="Arial" panose="020B0604020202020204" pitchFamily="34" charset="0"/>
              <a:buChar char="•"/>
            </a:pPr>
            <a:r>
              <a:rPr lang="en-IN" dirty="0"/>
              <a:t>WHIMSICAL</a:t>
            </a:r>
          </a:p>
          <a:p>
            <a:pPr>
              <a:buFont typeface="Arial" panose="020B0604020202020204" pitchFamily="34" charset="0"/>
              <a:buChar char="•"/>
            </a:pPr>
            <a:r>
              <a:rPr lang="en-IN" dirty="0"/>
              <a:t>WHITEBOARD SKETCHES</a:t>
            </a:r>
            <a:endParaRPr lang="en-US" dirty="0"/>
          </a:p>
        </p:txBody>
      </p:sp>
    </p:spTree>
    <p:extLst>
      <p:ext uri="{BB962C8B-B14F-4D97-AF65-F5344CB8AC3E}">
        <p14:creationId xmlns:p14="http://schemas.microsoft.com/office/powerpoint/2010/main" val="1179545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A40A3-1D0C-4A41-B5F9-55A3469AC14C}"/>
              </a:ext>
            </a:extLst>
          </p:cNvPr>
          <p:cNvSpPr>
            <a:spLocks noGrp="1"/>
          </p:cNvSpPr>
          <p:nvPr>
            <p:ph type="title"/>
          </p:nvPr>
        </p:nvSpPr>
        <p:spPr/>
        <p:txBody>
          <a:bodyPr/>
          <a:lstStyle/>
          <a:p>
            <a:r>
              <a:rPr lang="en-US" dirty="0"/>
              <a:t>USER FLOW DIAGRAM</a:t>
            </a:r>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35636C37-00A6-4F04-8E8B-4B7574A7C9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8717" y="2108200"/>
            <a:ext cx="7632441" cy="3760788"/>
          </a:xfrm>
        </p:spPr>
      </p:pic>
    </p:spTree>
    <p:extLst>
      <p:ext uri="{BB962C8B-B14F-4D97-AF65-F5344CB8AC3E}">
        <p14:creationId xmlns:p14="http://schemas.microsoft.com/office/powerpoint/2010/main" val="3073776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45DE-B622-4F41-891B-4BC0244DB429}"/>
              </a:ext>
            </a:extLst>
          </p:cNvPr>
          <p:cNvSpPr>
            <a:spLocks noGrp="1"/>
          </p:cNvSpPr>
          <p:nvPr>
            <p:ph type="title"/>
          </p:nvPr>
        </p:nvSpPr>
        <p:spPr/>
        <p:txBody>
          <a:bodyPr/>
          <a:lstStyle/>
          <a:p>
            <a:r>
              <a:rPr lang="en-US" dirty="0"/>
              <a:t>WIREFRAME</a:t>
            </a:r>
            <a:endParaRPr lang="en-IN" dirty="0"/>
          </a:p>
        </p:txBody>
      </p:sp>
      <p:sp>
        <p:nvSpPr>
          <p:cNvPr id="3" name="Content Placeholder 2">
            <a:extLst>
              <a:ext uri="{FF2B5EF4-FFF2-40B4-BE49-F238E27FC236}">
                <a16:creationId xmlns:a16="http://schemas.microsoft.com/office/drawing/2014/main" id="{D8703623-4334-498D-9C4C-701EE7467A10}"/>
              </a:ext>
            </a:extLst>
          </p:cNvPr>
          <p:cNvSpPr>
            <a:spLocks noGrp="1"/>
          </p:cNvSpPr>
          <p:nvPr>
            <p:ph idx="1"/>
          </p:nvPr>
        </p:nvSpPr>
        <p:spPr/>
        <p:txBody>
          <a:bodyPr/>
          <a:lstStyle/>
          <a:p>
            <a:pPr>
              <a:buFont typeface="Arial" panose="020B0604020202020204" pitchFamily="34" charset="0"/>
              <a:buChar char="•"/>
            </a:pPr>
            <a:r>
              <a:rPr lang="en-US" dirty="0"/>
              <a:t>STRUCTURAL REPRESENTATION</a:t>
            </a:r>
          </a:p>
          <a:p>
            <a:pPr>
              <a:buFont typeface="Arial" panose="020B0604020202020204" pitchFamily="34" charset="0"/>
              <a:buChar char="•"/>
            </a:pPr>
            <a:r>
              <a:rPr lang="en-US" dirty="0"/>
              <a:t>WEBSITE BLUEPRINT</a:t>
            </a:r>
          </a:p>
          <a:p>
            <a:pPr>
              <a:buFont typeface="Arial" panose="020B0604020202020204" pitchFamily="34" charset="0"/>
              <a:buChar char="•"/>
            </a:pPr>
            <a:r>
              <a:rPr lang="en-US" dirty="0"/>
              <a:t>TYPES</a:t>
            </a:r>
          </a:p>
          <a:p>
            <a:pPr lvl="1">
              <a:buFont typeface="Arial" panose="020B0604020202020204" pitchFamily="34" charset="0"/>
              <a:buChar char="•"/>
            </a:pPr>
            <a:r>
              <a:rPr lang="en-US" dirty="0"/>
              <a:t>LOW-FIDELTY</a:t>
            </a:r>
          </a:p>
          <a:p>
            <a:pPr lvl="1">
              <a:buFont typeface="Arial" panose="020B0604020202020204" pitchFamily="34" charset="0"/>
              <a:buChar char="•"/>
            </a:pPr>
            <a:r>
              <a:rPr lang="en-US" dirty="0"/>
              <a:t>HIGH-FIDELITY</a:t>
            </a:r>
            <a:endParaRPr lang="en-IN" dirty="0"/>
          </a:p>
        </p:txBody>
      </p:sp>
    </p:spTree>
    <p:extLst>
      <p:ext uri="{BB962C8B-B14F-4D97-AF65-F5344CB8AC3E}">
        <p14:creationId xmlns:p14="http://schemas.microsoft.com/office/powerpoint/2010/main" val="3273442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EADB-78D8-4A0B-BDB8-E251A205F12D}"/>
              </a:ext>
            </a:extLst>
          </p:cNvPr>
          <p:cNvSpPr>
            <a:spLocks noGrp="1"/>
          </p:cNvSpPr>
          <p:nvPr>
            <p:ph type="title"/>
          </p:nvPr>
        </p:nvSpPr>
        <p:spPr/>
        <p:txBody>
          <a:bodyPr/>
          <a:lstStyle/>
          <a:p>
            <a:r>
              <a:rPr lang="en-US" dirty="0"/>
              <a:t>PROTOTYPE</a:t>
            </a:r>
            <a:endParaRPr lang="en-IN" dirty="0"/>
          </a:p>
        </p:txBody>
      </p:sp>
      <p:sp>
        <p:nvSpPr>
          <p:cNvPr id="3" name="Content Placeholder 2">
            <a:extLst>
              <a:ext uri="{FF2B5EF4-FFF2-40B4-BE49-F238E27FC236}">
                <a16:creationId xmlns:a16="http://schemas.microsoft.com/office/drawing/2014/main" id="{B9C98099-21A8-4162-986B-4D1D64137D9C}"/>
              </a:ext>
            </a:extLst>
          </p:cNvPr>
          <p:cNvSpPr>
            <a:spLocks noGrp="1"/>
          </p:cNvSpPr>
          <p:nvPr>
            <p:ph idx="1"/>
          </p:nvPr>
        </p:nvSpPr>
        <p:spPr/>
        <p:txBody>
          <a:bodyPr/>
          <a:lstStyle/>
          <a:p>
            <a:pPr>
              <a:buFont typeface="Arial" panose="020B0604020202020204" pitchFamily="34" charset="0"/>
              <a:buChar char="•"/>
            </a:pPr>
            <a:r>
              <a:rPr lang="en-US" dirty="0"/>
              <a:t>FINAL PHASE</a:t>
            </a:r>
          </a:p>
          <a:p>
            <a:pPr>
              <a:buFont typeface="Arial" panose="020B0604020202020204" pitchFamily="34" charset="0"/>
              <a:buChar char="•"/>
            </a:pPr>
            <a:r>
              <a:rPr lang="en-US" dirty="0"/>
              <a:t>FIGMA</a:t>
            </a:r>
          </a:p>
          <a:p>
            <a:pPr lvl="1">
              <a:buFont typeface="Arial" panose="020B0604020202020204" pitchFamily="34" charset="0"/>
              <a:buChar char="•"/>
            </a:pPr>
            <a:r>
              <a:rPr lang="en-US" dirty="0"/>
              <a:t>VECTOR GRAPHICS</a:t>
            </a:r>
          </a:p>
          <a:p>
            <a:pPr lvl="1">
              <a:buFont typeface="Arial" panose="020B0604020202020204" pitchFamily="34" charset="0"/>
              <a:buChar char="•"/>
            </a:pPr>
            <a:r>
              <a:rPr lang="en-US" dirty="0"/>
              <a:t>WIREFRAMES</a:t>
            </a:r>
          </a:p>
          <a:p>
            <a:pPr lvl="1">
              <a:buFont typeface="Arial" panose="020B0604020202020204" pitchFamily="34" charset="0"/>
              <a:buChar char="•"/>
            </a:pPr>
            <a:r>
              <a:rPr lang="en-US" dirty="0"/>
              <a:t>PROTOTYPE</a:t>
            </a:r>
            <a:endParaRPr lang="en-IN" dirty="0"/>
          </a:p>
          <a:p>
            <a:pPr lvl="1">
              <a:buFont typeface="Arial" panose="020B0604020202020204" pitchFamily="34" charset="0"/>
              <a:buChar char="•"/>
            </a:pPr>
            <a:r>
              <a:rPr lang="en-US" dirty="0"/>
              <a:t>PLUGINS</a:t>
            </a:r>
          </a:p>
          <a:p>
            <a:pPr lvl="1">
              <a:buFont typeface="Arial" panose="020B0604020202020204" pitchFamily="34" charset="0"/>
              <a:buChar char="•"/>
            </a:pPr>
            <a:r>
              <a:rPr lang="en-US" dirty="0"/>
              <a:t>BLEND</a:t>
            </a:r>
          </a:p>
        </p:txBody>
      </p:sp>
    </p:spTree>
    <p:extLst>
      <p:ext uri="{BB962C8B-B14F-4D97-AF65-F5344CB8AC3E}">
        <p14:creationId xmlns:p14="http://schemas.microsoft.com/office/powerpoint/2010/main" val="1091212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3E31C-B3D1-48F2-899D-57A7AA1D0AB2}"/>
              </a:ext>
            </a:extLst>
          </p:cNvPr>
          <p:cNvSpPr>
            <a:spLocks noGrp="1"/>
          </p:cNvSpPr>
          <p:nvPr>
            <p:ph type="title"/>
          </p:nvPr>
        </p:nvSpPr>
        <p:spPr/>
        <p:txBody>
          <a:bodyPr/>
          <a:lstStyle/>
          <a:p>
            <a:r>
              <a:rPr lang="en-US" dirty="0"/>
              <a:t>FUTURE COURSE OF ACTION</a:t>
            </a:r>
            <a:endParaRPr lang="en-IN" dirty="0"/>
          </a:p>
        </p:txBody>
      </p:sp>
      <p:sp>
        <p:nvSpPr>
          <p:cNvPr id="3" name="Content Placeholder 2">
            <a:extLst>
              <a:ext uri="{FF2B5EF4-FFF2-40B4-BE49-F238E27FC236}">
                <a16:creationId xmlns:a16="http://schemas.microsoft.com/office/drawing/2014/main" id="{13AB6B37-278F-4492-A26F-A9C39F27ECF1}"/>
              </a:ext>
            </a:extLst>
          </p:cNvPr>
          <p:cNvSpPr>
            <a:spLocks noGrp="1"/>
          </p:cNvSpPr>
          <p:nvPr>
            <p:ph idx="1"/>
          </p:nvPr>
        </p:nvSpPr>
        <p:spPr/>
        <p:txBody>
          <a:bodyPr/>
          <a:lstStyle/>
          <a:p>
            <a:r>
              <a:rPr lang="en-IN" dirty="0"/>
              <a:t>UI/UX design has a great scope in the future as it deals with the design process and the rules of the design which makes the interface easily accessible for the users.</a:t>
            </a:r>
          </a:p>
          <a:p>
            <a:pPr>
              <a:buClr>
                <a:schemeClr val="tx1">
                  <a:lumMod val="95000"/>
                  <a:lumOff val="5000"/>
                </a:schemeClr>
              </a:buClr>
              <a:buFont typeface="Arial" panose="020B0604020202020204" pitchFamily="34" charset="0"/>
              <a:buChar char="•"/>
            </a:pPr>
            <a:r>
              <a:rPr lang="en-US" dirty="0"/>
              <a:t>UPI Payment methods and authentication processes</a:t>
            </a:r>
          </a:p>
          <a:p>
            <a:pPr>
              <a:buClr>
                <a:schemeClr val="tx1">
                  <a:lumMod val="95000"/>
                  <a:lumOff val="5000"/>
                </a:schemeClr>
              </a:buClr>
              <a:buFont typeface="Arial" panose="020B0604020202020204" pitchFamily="34" charset="0"/>
              <a:buChar char="•"/>
            </a:pPr>
            <a:r>
              <a:rPr lang="en-US" dirty="0"/>
              <a:t>Unique identification number that to be generated for the pet. </a:t>
            </a:r>
          </a:p>
          <a:p>
            <a:pPr>
              <a:buClr>
                <a:schemeClr val="tx1">
                  <a:lumMod val="95000"/>
                  <a:lumOff val="5000"/>
                </a:schemeClr>
              </a:buClr>
              <a:buFont typeface="Arial" panose="020B0604020202020204" pitchFamily="34" charset="0"/>
              <a:buChar char="•"/>
            </a:pPr>
            <a:r>
              <a:rPr lang="en-US" dirty="0"/>
              <a:t>Unique identification number generation for each of the complaints raised by the customer.</a:t>
            </a:r>
            <a:endParaRPr lang="en-IN" dirty="0"/>
          </a:p>
        </p:txBody>
      </p:sp>
    </p:spTree>
    <p:extLst>
      <p:ext uri="{BB962C8B-B14F-4D97-AF65-F5344CB8AC3E}">
        <p14:creationId xmlns:p14="http://schemas.microsoft.com/office/powerpoint/2010/main" val="754490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93BC4-1908-4DAE-9854-6E2A2F2CC14F}"/>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89AADEAE-B3B0-4953-84A7-03113D03FCCA}"/>
              </a:ext>
            </a:extLst>
          </p:cNvPr>
          <p:cNvSpPr>
            <a:spLocks noGrp="1"/>
          </p:cNvSpPr>
          <p:nvPr>
            <p:ph idx="1"/>
          </p:nvPr>
        </p:nvSpPr>
        <p:spPr/>
        <p:txBody>
          <a:bodyPr/>
          <a:lstStyle/>
          <a:p>
            <a:r>
              <a:rPr lang="en-US" dirty="0"/>
              <a:t>The phases of UIUX methodology have been applied to the Pet-Factor to design the application interface for a pet care center.</a:t>
            </a:r>
            <a:endParaRPr lang="en-IN" dirty="0"/>
          </a:p>
          <a:p>
            <a:r>
              <a:rPr lang="en-IN" dirty="0"/>
              <a:t>The UX rules have been implemented and verified in order make the User Interface easier for the users to access.</a:t>
            </a:r>
            <a:endParaRPr lang="en-US" dirty="0"/>
          </a:p>
          <a:p>
            <a:r>
              <a:rPr lang="en-US" dirty="0"/>
              <a:t>The user journey with the application has been figured out using the customer journey mapping and the user has also been empathized with and his flow while using the application has been figured out using user flow diagram.</a:t>
            </a:r>
          </a:p>
          <a:p>
            <a:r>
              <a:rPr lang="en-US" dirty="0"/>
              <a:t>Finally, the design has been made in the stages of low-fidelity and high-fidelity.</a:t>
            </a:r>
            <a:endParaRPr lang="en-IN" dirty="0"/>
          </a:p>
        </p:txBody>
      </p:sp>
    </p:spTree>
    <p:extLst>
      <p:ext uri="{BB962C8B-B14F-4D97-AF65-F5344CB8AC3E}">
        <p14:creationId xmlns:p14="http://schemas.microsoft.com/office/powerpoint/2010/main" val="253924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D5FC0-4F22-4BBE-B9E4-D826862A30A9}"/>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AC6BCBA2-3F39-4ED4-83DC-6E342781AA60}"/>
              </a:ext>
            </a:extLst>
          </p:cNvPr>
          <p:cNvSpPr>
            <a:spLocks noGrp="1"/>
          </p:cNvSpPr>
          <p:nvPr>
            <p:ph idx="1"/>
          </p:nvPr>
        </p:nvSpPr>
        <p:spPr/>
        <p:txBody>
          <a:bodyPr>
            <a:normAutofit fontScale="85000" lnSpcReduction="10000"/>
          </a:bodyPr>
          <a:lstStyle/>
          <a:p>
            <a:r>
              <a:rPr lang="en-US" dirty="0"/>
              <a:t>[</a:t>
            </a:r>
            <a:r>
              <a:rPr lang="en-IN" dirty="0"/>
              <a:t>1] B. Laurel, “Design Research: Methods and Perspectives”, MA: MIT Press, Cambridge, 2003..</a:t>
            </a:r>
          </a:p>
          <a:p>
            <a:r>
              <a:rPr lang="en-IN" dirty="0"/>
              <a:t>[2] R. Unger, C. Chandler, “A Project Guide to UX Design: For User Experience Designers in the Field or in the Making”, CA: New Riders, Berkeley, 2012.</a:t>
            </a:r>
          </a:p>
          <a:p>
            <a:r>
              <a:rPr lang="en-IN" dirty="0"/>
              <a:t>[3] </a:t>
            </a:r>
            <a:r>
              <a:rPr lang="en-IN" dirty="0" err="1"/>
              <a:t>Seong</a:t>
            </a:r>
            <a:r>
              <a:rPr lang="en-IN" dirty="0"/>
              <a:t>-Hwan Cho, Seung- </a:t>
            </a:r>
            <a:r>
              <a:rPr lang="en-IN" dirty="0" err="1"/>
              <a:t>Hee</a:t>
            </a:r>
            <a:r>
              <a:rPr lang="en-IN" dirty="0"/>
              <a:t> Kim, “Suggestion for Collaboration- Based UI/UX Development Model through Risk Analysis” Journal of Information Processing Systems ISSN: 2092-805X Volume 16, No 6 (2020), pp. 1372 - 1390 </a:t>
            </a:r>
          </a:p>
          <a:p>
            <a:r>
              <a:rPr lang="en-IN" dirty="0"/>
              <a:t>[4] P. </a:t>
            </a:r>
            <a:r>
              <a:rPr lang="en-IN" dirty="0" err="1"/>
              <a:t>Kashfi</a:t>
            </a:r>
            <a:r>
              <a:rPr lang="en-IN" dirty="0"/>
              <a:t>, R. Feldt, A. Nilsson, "Integrating UX principles and practices into software development organizations: a case study of influencing events," Journal of Systems and Software, vol. 154, pp. 37-58, 2019.</a:t>
            </a:r>
          </a:p>
          <a:p>
            <a:r>
              <a:rPr lang="en-IN" dirty="0"/>
              <a:t>[5] Hernández-Ramírez, R.: “On the origins and basic aspects of user-</a:t>
            </a:r>
            <a:r>
              <a:rPr lang="en-IN" dirty="0" err="1"/>
              <a:t>centered</a:t>
            </a:r>
            <a:r>
              <a:rPr lang="en-IN" dirty="0"/>
              <a:t> design and user experience”. In: </a:t>
            </a:r>
            <a:r>
              <a:rPr lang="en-IN" dirty="0" err="1"/>
              <a:t>Ayanoğlu</a:t>
            </a:r>
            <a:r>
              <a:rPr lang="en-IN" dirty="0"/>
              <a:t>, H., Duarte, E. (eds.) “Emotional Design in Human-Robot Interaction”. HIS, pp. 71–92. Springer, Cham (2019).</a:t>
            </a:r>
          </a:p>
          <a:p>
            <a:r>
              <a:rPr lang="en-IN" dirty="0"/>
              <a:t>[6] Marcus, A.: </a:t>
            </a:r>
            <a:r>
              <a:rPr lang="en-IN" dirty="0" err="1"/>
              <a:t>Color</a:t>
            </a:r>
            <a:r>
              <a:rPr lang="en-IN" dirty="0"/>
              <a:t> my UX readable. Interactions, 15 March 2013 </a:t>
            </a:r>
          </a:p>
        </p:txBody>
      </p:sp>
    </p:spTree>
    <p:extLst>
      <p:ext uri="{BB962C8B-B14F-4D97-AF65-F5344CB8AC3E}">
        <p14:creationId xmlns:p14="http://schemas.microsoft.com/office/powerpoint/2010/main" val="4174363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F8D1-F64A-4450-ADAE-75FB741FF2BA}"/>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432D9B72-AEA5-48F9-8235-119981926577}"/>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 ABSTRACT</a:t>
            </a:r>
          </a:p>
          <a:p>
            <a:pPr>
              <a:buFont typeface="Arial" panose="020B0604020202020204" pitchFamily="34" charset="0"/>
              <a:buChar char="•"/>
            </a:pPr>
            <a:r>
              <a:rPr lang="en-US" dirty="0"/>
              <a:t>INTRODUCTION</a:t>
            </a:r>
          </a:p>
          <a:p>
            <a:pPr>
              <a:buFont typeface="Arial" panose="020B0604020202020204" pitchFamily="34" charset="0"/>
              <a:buChar char="•"/>
            </a:pPr>
            <a:r>
              <a:rPr lang="en-US" dirty="0"/>
              <a:t>TOOLS</a:t>
            </a:r>
          </a:p>
          <a:p>
            <a:pPr>
              <a:buFont typeface="Arial" panose="020B0604020202020204" pitchFamily="34" charset="0"/>
              <a:buChar char="•"/>
            </a:pPr>
            <a:r>
              <a:rPr lang="en-US" dirty="0"/>
              <a:t>PERSONA</a:t>
            </a:r>
          </a:p>
          <a:p>
            <a:pPr>
              <a:buFont typeface="Arial" panose="020B0604020202020204" pitchFamily="34" charset="0"/>
              <a:buChar char="•"/>
            </a:pPr>
            <a:r>
              <a:rPr lang="en-US" dirty="0"/>
              <a:t>CUSTOMER JOURNEY MAP</a:t>
            </a:r>
          </a:p>
          <a:p>
            <a:pPr>
              <a:buFont typeface="Arial" panose="020B0604020202020204" pitchFamily="34" charset="0"/>
              <a:buChar char="•"/>
            </a:pPr>
            <a:r>
              <a:rPr lang="en-US" dirty="0"/>
              <a:t>EMPATHY MAP</a:t>
            </a:r>
          </a:p>
          <a:p>
            <a:pPr>
              <a:buFont typeface="Arial" panose="020B0604020202020204" pitchFamily="34" charset="0"/>
              <a:buChar char="•"/>
            </a:pPr>
            <a:r>
              <a:rPr lang="en-US" dirty="0"/>
              <a:t>USER FLOW DIAGRAM</a:t>
            </a:r>
          </a:p>
          <a:p>
            <a:pPr>
              <a:buFont typeface="Arial" panose="020B0604020202020204" pitchFamily="34" charset="0"/>
              <a:buChar char="•"/>
            </a:pPr>
            <a:r>
              <a:rPr lang="en-US" dirty="0"/>
              <a:t>WIREFRAME</a:t>
            </a:r>
          </a:p>
        </p:txBody>
      </p:sp>
    </p:spTree>
    <p:extLst>
      <p:ext uri="{BB962C8B-B14F-4D97-AF65-F5344CB8AC3E}">
        <p14:creationId xmlns:p14="http://schemas.microsoft.com/office/powerpoint/2010/main" val="58544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6D4F-D10F-4BEF-83C4-FF034C2AECBF}"/>
              </a:ext>
            </a:extLst>
          </p:cNvPr>
          <p:cNvSpPr>
            <a:spLocks noGrp="1"/>
          </p:cNvSpPr>
          <p:nvPr>
            <p:ph type="title"/>
          </p:nvPr>
        </p:nvSpPr>
        <p:spPr>
          <a:xfrm>
            <a:off x="1097280" y="239950"/>
            <a:ext cx="10058400" cy="1450757"/>
          </a:xfrm>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E990AB4C-FDF2-497B-8B19-2CFE6293047A}"/>
              </a:ext>
            </a:extLst>
          </p:cNvPr>
          <p:cNvSpPr>
            <a:spLocks noGrp="1"/>
          </p:cNvSpPr>
          <p:nvPr>
            <p:ph idx="1"/>
          </p:nvPr>
        </p:nvSpPr>
        <p:spPr/>
        <p:txBody>
          <a:bodyPr/>
          <a:lstStyle/>
          <a:p>
            <a:pPr>
              <a:buFont typeface="Arial" panose="020B0604020202020204" pitchFamily="34" charset="0"/>
              <a:buChar char="•"/>
            </a:pPr>
            <a:r>
              <a:rPr lang="en-US" dirty="0"/>
              <a:t>PROTOTYPE</a:t>
            </a:r>
          </a:p>
          <a:p>
            <a:pPr>
              <a:buFont typeface="Arial" panose="020B0604020202020204" pitchFamily="34" charset="0"/>
              <a:buChar char="•"/>
            </a:pPr>
            <a:r>
              <a:rPr lang="en-US" dirty="0"/>
              <a:t>FUTURE COURSE OF ACTION</a:t>
            </a:r>
          </a:p>
          <a:p>
            <a:pPr>
              <a:buFont typeface="Arial" panose="020B0604020202020204" pitchFamily="34" charset="0"/>
              <a:buChar char="•"/>
            </a:pPr>
            <a:r>
              <a:rPr lang="en-US" dirty="0"/>
              <a:t>CONCLUSION</a:t>
            </a:r>
          </a:p>
          <a:p>
            <a:pPr>
              <a:buFont typeface="Arial" panose="020B0604020202020204" pitchFamily="34" charset="0"/>
              <a:buChar char="•"/>
            </a:pPr>
            <a:r>
              <a:rPr lang="en-US" dirty="0"/>
              <a:t>REFERENCES</a:t>
            </a:r>
            <a:endParaRPr lang="en-IN" dirty="0"/>
          </a:p>
        </p:txBody>
      </p:sp>
    </p:spTree>
    <p:extLst>
      <p:ext uri="{BB962C8B-B14F-4D97-AF65-F5344CB8AC3E}">
        <p14:creationId xmlns:p14="http://schemas.microsoft.com/office/powerpoint/2010/main" val="3758918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072B3-6A79-4807-BF5D-0E15F9E1F125}"/>
              </a:ext>
            </a:extLst>
          </p:cNvPr>
          <p:cNvSpPr>
            <a:spLocks noGrp="1"/>
          </p:cNvSpPr>
          <p:nvPr>
            <p:ph type="title"/>
          </p:nvPr>
        </p:nvSpPr>
        <p:spPr>
          <a:xfrm>
            <a:off x="1097280" y="286603"/>
            <a:ext cx="10058400" cy="1595463"/>
          </a:xfrm>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2B192D5B-7928-4AD0-98AC-682A690F3161}"/>
              </a:ext>
            </a:extLst>
          </p:cNvPr>
          <p:cNvSpPr>
            <a:spLocks noGrp="1"/>
          </p:cNvSpPr>
          <p:nvPr>
            <p:ph idx="1"/>
          </p:nvPr>
        </p:nvSpPr>
        <p:spPr>
          <a:xfrm>
            <a:off x="1097280" y="2050742"/>
            <a:ext cx="10058400" cy="4252403"/>
          </a:xfrm>
        </p:spPr>
        <p:txBody>
          <a:bodyPr>
            <a:normAutofit lnSpcReduction="10000"/>
          </a:bodyPr>
          <a:lstStyle/>
          <a:p>
            <a:pPr>
              <a:buFont typeface="Arial" panose="020B0604020202020204" pitchFamily="34" charset="0"/>
              <a:buChar char="•"/>
            </a:pPr>
            <a:r>
              <a:rPr lang="en-US" dirty="0"/>
              <a:t>Pet-Factor</a:t>
            </a:r>
          </a:p>
          <a:p>
            <a:pPr>
              <a:buFont typeface="Arial" panose="020B0604020202020204" pitchFamily="34" charset="0"/>
              <a:buChar char="•"/>
            </a:pPr>
            <a:r>
              <a:rPr lang="en-US" dirty="0"/>
              <a:t>Pet care system</a:t>
            </a:r>
          </a:p>
          <a:p>
            <a:pPr>
              <a:buFont typeface="Arial" panose="020B0604020202020204" pitchFamily="34" charset="0"/>
              <a:buChar char="•"/>
            </a:pPr>
            <a:r>
              <a:rPr lang="en-US" dirty="0"/>
              <a:t>UIUX</a:t>
            </a:r>
          </a:p>
          <a:p>
            <a:pPr>
              <a:buFont typeface="Arial" panose="020B0604020202020204" pitchFamily="34" charset="0"/>
              <a:buChar char="•"/>
            </a:pPr>
            <a:r>
              <a:rPr lang="en-US" dirty="0"/>
              <a:t>Persona</a:t>
            </a:r>
          </a:p>
          <a:p>
            <a:pPr>
              <a:buFont typeface="Arial" panose="020B0604020202020204" pitchFamily="34" charset="0"/>
              <a:buChar char="•"/>
            </a:pPr>
            <a:r>
              <a:rPr lang="en-US" dirty="0"/>
              <a:t>CJM</a:t>
            </a:r>
          </a:p>
          <a:p>
            <a:pPr>
              <a:buFont typeface="Arial" panose="020B0604020202020204" pitchFamily="34" charset="0"/>
              <a:buChar char="•"/>
            </a:pPr>
            <a:r>
              <a:rPr lang="en-US" dirty="0"/>
              <a:t>Empathy Map</a:t>
            </a:r>
          </a:p>
          <a:p>
            <a:pPr>
              <a:buFont typeface="Arial" panose="020B0604020202020204" pitchFamily="34" charset="0"/>
              <a:buChar char="•"/>
            </a:pPr>
            <a:r>
              <a:rPr lang="en-US" dirty="0"/>
              <a:t>User flow diagram</a:t>
            </a:r>
          </a:p>
          <a:p>
            <a:pPr>
              <a:buFont typeface="Arial" panose="020B0604020202020204" pitchFamily="34" charset="0"/>
              <a:buChar char="•"/>
            </a:pPr>
            <a:r>
              <a:rPr lang="en-US" dirty="0"/>
              <a:t>Low-Fidelity</a:t>
            </a:r>
          </a:p>
          <a:p>
            <a:pPr>
              <a:buFont typeface="Arial" panose="020B0604020202020204" pitchFamily="34" charset="0"/>
              <a:buChar char="•"/>
            </a:pPr>
            <a:r>
              <a:rPr lang="en-US" dirty="0"/>
              <a:t>High- Fidelity</a:t>
            </a:r>
          </a:p>
          <a:p>
            <a:pPr>
              <a:buFont typeface="Arial" panose="020B0604020202020204" pitchFamily="34" charset="0"/>
              <a:buChar char="•"/>
            </a:pPr>
            <a:endParaRPr lang="en-US"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360525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F42D2-C489-4E32-8ABE-05E06695610C}"/>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F37B372E-7508-4A30-B2BF-2A78728DB691}"/>
              </a:ext>
            </a:extLst>
          </p:cNvPr>
          <p:cNvSpPr>
            <a:spLocks noGrp="1"/>
          </p:cNvSpPr>
          <p:nvPr>
            <p:ph idx="1"/>
          </p:nvPr>
        </p:nvSpPr>
        <p:spPr/>
        <p:txBody>
          <a:bodyPr>
            <a:normAutofit/>
          </a:bodyPr>
          <a:lstStyle/>
          <a:p>
            <a:r>
              <a:rPr lang="en-US" dirty="0"/>
              <a:t>User Interface: The user interface is a visible group of instructions which makes user interact thoroughly with the app or website that designer has developed for particular work that has to be done.</a:t>
            </a:r>
          </a:p>
          <a:p>
            <a:r>
              <a:rPr lang="en-US" dirty="0"/>
              <a:t>User Experience: The process by which we determine what that experience will be.</a:t>
            </a:r>
          </a:p>
          <a:p>
            <a:endParaRPr lang="en-US" dirty="0"/>
          </a:p>
        </p:txBody>
      </p:sp>
    </p:spTree>
    <p:extLst>
      <p:ext uri="{BB962C8B-B14F-4D97-AF65-F5344CB8AC3E}">
        <p14:creationId xmlns:p14="http://schemas.microsoft.com/office/powerpoint/2010/main" val="256936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3443F-106D-48FB-9EB8-0A797EF25C62}"/>
              </a:ext>
            </a:extLst>
          </p:cNvPr>
          <p:cNvSpPr>
            <a:spLocks noGrp="1"/>
          </p:cNvSpPr>
          <p:nvPr>
            <p:ph type="title"/>
          </p:nvPr>
        </p:nvSpPr>
        <p:spPr/>
        <p:txBody>
          <a:bodyPr/>
          <a:lstStyle/>
          <a:p>
            <a:r>
              <a:rPr lang="en-US" dirty="0"/>
              <a:t>TOOLS</a:t>
            </a:r>
            <a:endParaRPr lang="en-IN" dirty="0"/>
          </a:p>
        </p:txBody>
      </p:sp>
      <p:sp>
        <p:nvSpPr>
          <p:cNvPr id="3" name="Content Placeholder 2">
            <a:extLst>
              <a:ext uri="{FF2B5EF4-FFF2-40B4-BE49-F238E27FC236}">
                <a16:creationId xmlns:a16="http://schemas.microsoft.com/office/drawing/2014/main" id="{B6D31887-BC3E-4BAF-9D3B-EAD2EC000FA1}"/>
              </a:ext>
            </a:extLst>
          </p:cNvPr>
          <p:cNvSpPr>
            <a:spLocks noGrp="1"/>
          </p:cNvSpPr>
          <p:nvPr>
            <p:ph idx="1"/>
          </p:nvPr>
        </p:nvSpPr>
        <p:spPr/>
        <p:txBody>
          <a:bodyPr/>
          <a:lstStyle/>
          <a:p>
            <a:pPr>
              <a:buFont typeface="Arial" panose="020B0604020202020204" pitchFamily="34" charset="0"/>
              <a:buChar char="•"/>
            </a:pPr>
            <a:r>
              <a:rPr lang="en-US" dirty="0"/>
              <a:t>UXPRESSIA</a:t>
            </a:r>
          </a:p>
          <a:p>
            <a:pPr lvl="1">
              <a:buFont typeface="Arial" panose="020B0604020202020204" pitchFamily="34" charset="0"/>
              <a:buChar char="•"/>
            </a:pPr>
            <a:r>
              <a:rPr lang="en-US" dirty="0"/>
              <a:t>PERSONA</a:t>
            </a:r>
          </a:p>
          <a:p>
            <a:pPr lvl="1">
              <a:buFont typeface="Arial" panose="020B0604020202020204" pitchFamily="34" charset="0"/>
              <a:buChar char="•"/>
            </a:pPr>
            <a:r>
              <a:rPr lang="en-US" dirty="0"/>
              <a:t>CUSTOMER JOURNEY MAP</a:t>
            </a:r>
          </a:p>
          <a:p>
            <a:pPr lvl="1">
              <a:buFont typeface="Arial" panose="020B0604020202020204" pitchFamily="34" charset="0"/>
              <a:buChar char="•"/>
            </a:pPr>
            <a:r>
              <a:rPr lang="en-US" dirty="0"/>
              <a:t>EMPATHY MAP	</a:t>
            </a:r>
          </a:p>
          <a:p>
            <a:pPr>
              <a:buFont typeface="Arial" panose="020B0604020202020204" pitchFamily="34" charset="0"/>
              <a:buChar char="•"/>
            </a:pPr>
            <a:r>
              <a:rPr lang="en-US" dirty="0"/>
              <a:t>WHIMSICAL</a:t>
            </a:r>
          </a:p>
          <a:p>
            <a:pPr lvl="1">
              <a:buFont typeface="Arial" panose="020B0604020202020204" pitchFamily="34" charset="0"/>
              <a:buChar char="•"/>
            </a:pPr>
            <a:r>
              <a:rPr lang="en-US" dirty="0"/>
              <a:t>USER FLOW DIAGRAM</a:t>
            </a:r>
          </a:p>
          <a:p>
            <a:pPr lvl="1">
              <a:buFont typeface="Arial" panose="020B0604020202020204" pitchFamily="34" charset="0"/>
              <a:buChar char="•"/>
            </a:pPr>
            <a:r>
              <a:rPr lang="en-US" dirty="0"/>
              <a:t>WIREFRAME</a:t>
            </a:r>
          </a:p>
          <a:p>
            <a:pPr>
              <a:buFont typeface="Arial" panose="020B0604020202020204" pitchFamily="34" charset="0"/>
              <a:buChar char="•"/>
            </a:pPr>
            <a:r>
              <a:rPr lang="en-US" dirty="0"/>
              <a:t>FIGMA</a:t>
            </a:r>
          </a:p>
          <a:p>
            <a:pPr lvl="1">
              <a:buFont typeface="Arial" panose="020B0604020202020204" pitchFamily="34" charset="0"/>
              <a:buChar char="•"/>
            </a:pPr>
            <a:r>
              <a:rPr lang="en-US" dirty="0"/>
              <a:t>PROTOTYPE</a:t>
            </a:r>
            <a:endParaRPr lang="en-IN" dirty="0"/>
          </a:p>
        </p:txBody>
      </p:sp>
    </p:spTree>
    <p:extLst>
      <p:ext uri="{BB962C8B-B14F-4D97-AF65-F5344CB8AC3E}">
        <p14:creationId xmlns:p14="http://schemas.microsoft.com/office/powerpoint/2010/main" val="184453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F1D0-5527-4BEF-8441-570B830B21AA}"/>
              </a:ext>
            </a:extLst>
          </p:cNvPr>
          <p:cNvSpPr>
            <a:spLocks noGrp="1"/>
          </p:cNvSpPr>
          <p:nvPr>
            <p:ph type="title"/>
          </p:nvPr>
        </p:nvSpPr>
        <p:spPr/>
        <p:txBody>
          <a:bodyPr/>
          <a:lstStyle/>
          <a:p>
            <a:r>
              <a:rPr lang="en-US" dirty="0"/>
              <a:t>PERSONA</a:t>
            </a:r>
            <a:endParaRPr lang="en-IN" dirty="0"/>
          </a:p>
        </p:txBody>
      </p:sp>
      <p:sp>
        <p:nvSpPr>
          <p:cNvPr id="3" name="Content Placeholder 2">
            <a:extLst>
              <a:ext uri="{FF2B5EF4-FFF2-40B4-BE49-F238E27FC236}">
                <a16:creationId xmlns:a16="http://schemas.microsoft.com/office/drawing/2014/main" id="{C8CBA4AA-9069-40D2-96F1-CCCD6FA149FA}"/>
              </a:ext>
            </a:extLst>
          </p:cNvPr>
          <p:cNvSpPr>
            <a:spLocks noGrp="1"/>
          </p:cNvSpPr>
          <p:nvPr>
            <p:ph idx="1"/>
          </p:nvPr>
        </p:nvSpPr>
        <p:spPr/>
        <p:txBody>
          <a:bodyPr/>
          <a:lstStyle/>
          <a:p>
            <a:pPr marL="457200" indent="-457200">
              <a:buFont typeface="+mj-lt"/>
              <a:buAutoNum type="arabicPeriod"/>
            </a:pPr>
            <a:r>
              <a:rPr lang="en-US" dirty="0"/>
              <a:t>GOAL DIRECTED PERSONA</a:t>
            </a:r>
          </a:p>
          <a:p>
            <a:pPr marL="457200" indent="-457200">
              <a:buFont typeface="+mj-lt"/>
              <a:buAutoNum type="arabicPeriod"/>
            </a:pPr>
            <a:r>
              <a:rPr lang="en-US" dirty="0"/>
              <a:t>ROLE-BASED PERSONA</a:t>
            </a:r>
          </a:p>
          <a:p>
            <a:pPr marL="457200" indent="-457200">
              <a:buFont typeface="+mj-lt"/>
              <a:buAutoNum type="arabicPeriod"/>
            </a:pPr>
            <a:r>
              <a:rPr lang="en-US" dirty="0"/>
              <a:t>ENGAGING PERSONA</a:t>
            </a:r>
          </a:p>
          <a:p>
            <a:pPr marL="457200" indent="-457200">
              <a:buFont typeface="+mj-lt"/>
              <a:buAutoNum type="arabicPeriod"/>
            </a:pPr>
            <a:r>
              <a:rPr lang="en-US" dirty="0"/>
              <a:t>FICTIONAL PERSONA</a:t>
            </a:r>
            <a:endParaRPr lang="en-IN" dirty="0"/>
          </a:p>
        </p:txBody>
      </p:sp>
    </p:spTree>
    <p:extLst>
      <p:ext uri="{BB962C8B-B14F-4D97-AF65-F5344CB8AC3E}">
        <p14:creationId xmlns:p14="http://schemas.microsoft.com/office/powerpoint/2010/main" val="4083256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A9CA-FBC6-4796-85AC-8F279096773B}"/>
              </a:ext>
            </a:extLst>
          </p:cNvPr>
          <p:cNvSpPr>
            <a:spLocks noGrp="1"/>
          </p:cNvSpPr>
          <p:nvPr>
            <p:ph type="title"/>
          </p:nvPr>
        </p:nvSpPr>
        <p:spPr/>
        <p:txBody>
          <a:bodyPr/>
          <a:lstStyle/>
          <a:p>
            <a:r>
              <a:rPr lang="en-US" dirty="0"/>
              <a:t>PERSONA</a:t>
            </a:r>
            <a:endParaRPr lang="en-IN" dirty="0"/>
          </a:p>
        </p:txBody>
      </p:sp>
      <p:pic>
        <p:nvPicPr>
          <p:cNvPr id="5" name="Content Placeholder 4" descr="Graphical user interface&#10;&#10;Description automatically generated">
            <a:extLst>
              <a:ext uri="{FF2B5EF4-FFF2-40B4-BE49-F238E27FC236}">
                <a16:creationId xmlns:a16="http://schemas.microsoft.com/office/drawing/2014/main" id="{001B24A8-C0EC-4ACF-B648-5C41CB9EA7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0652" y="2108200"/>
            <a:ext cx="4785065" cy="3760788"/>
          </a:xfrm>
        </p:spPr>
      </p:pic>
    </p:spTree>
    <p:extLst>
      <p:ext uri="{BB962C8B-B14F-4D97-AF65-F5344CB8AC3E}">
        <p14:creationId xmlns:p14="http://schemas.microsoft.com/office/powerpoint/2010/main" val="102824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EA1F6-667B-4191-A2C3-B2AD5F082B8F}"/>
              </a:ext>
            </a:extLst>
          </p:cNvPr>
          <p:cNvSpPr>
            <a:spLocks noGrp="1"/>
          </p:cNvSpPr>
          <p:nvPr>
            <p:ph type="title"/>
          </p:nvPr>
        </p:nvSpPr>
        <p:spPr/>
        <p:txBody>
          <a:bodyPr/>
          <a:lstStyle/>
          <a:p>
            <a:r>
              <a:rPr lang="en-US" dirty="0"/>
              <a:t>CUSTOMER JOURNEY MAP</a:t>
            </a:r>
            <a:endParaRPr lang="en-IN" dirty="0"/>
          </a:p>
        </p:txBody>
      </p:sp>
      <p:sp>
        <p:nvSpPr>
          <p:cNvPr id="3" name="Content Placeholder 2">
            <a:extLst>
              <a:ext uri="{FF2B5EF4-FFF2-40B4-BE49-F238E27FC236}">
                <a16:creationId xmlns:a16="http://schemas.microsoft.com/office/drawing/2014/main" id="{A7729B11-39CF-4EC0-A83D-E2B10F4485D1}"/>
              </a:ext>
            </a:extLst>
          </p:cNvPr>
          <p:cNvSpPr>
            <a:spLocks noGrp="1"/>
          </p:cNvSpPr>
          <p:nvPr>
            <p:ph idx="1"/>
          </p:nvPr>
        </p:nvSpPr>
        <p:spPr/>
        <p:txBody>
          <a:bodyPr/>
          <a:lstStyle/>
          <a:p>
            <a:r>
              <a:rPr lang="en-US" dirty="0"/>
              <a:t>1.Nail down your buyer's persona</a:t>
            </a:r>
          </a:p>
          <a:p>
            <a:r>
              <a:rPr lang="en-US" dirty="0"/>
              <a:t>2. Understand buyer's goals </a:t>
            </a:r>
          </a:p>
          <a:p>
            <a:r>
              <a:rPr lang="en-US" dirty="0"/>
              <a:t>3. Figure out buyers' touchpoints </a:t>
            </a:r>
          </a:p>
          <a:p>
            <a:r>
              <a:rPr lang="en-US" dirty="0"/>
              <a:t>4. </a:t>
            </a:r>
            <a:r>
              <a:rPr lang="en-US" dirty="0" err="1"/>
              <a:t>dentify</a:t>
            </a:r>
            <a:r>
              <a:rPr lang="en-US" dirty="0"/>
              <a:t> customers' hassles </a:t>
            </a:r>
          </a:p>
          <a:p>
            <a:r>
              <a:rPr lang="en-US" dirty="0"/>
              <a:t>5. Prioritize and fix roadblocks 6. Update the information and enhance.</a:t>
            </a:r>
            <a:endParaRPr lang="en-IN" dirty="0"/>
          </a:p>
        </p:txBody>
      </p:sp>
    </p:spTree>
    <p:extLst>
      <p:ext uri="{BB962C8B-B14F-4D97-AF65-F5344CB8AC3E}">
        <p14:creationId xmlns:p14="http://schemas.microsoft.com/office/powerpoint/2010/main" val="1662805771"/>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{A5BAB323-6C2E-40C9-875F-7F62009F0133}tf56160789_win32</Template>
  <TotalTime>109</TotalTime>
  <Words>616</Words>
  <Application>Microsoft Office PowerPoint</Application>
  <PresentationFormat>Widescreen</PresentationFormat>
  <Paragraphs>96</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Pet-Factor</vt:lpstr>
      <vt:lpstr>CONTENTS</vt:lpstr>
      <vt:lpstr>CONTENTS</vt:lpstr>
      <vt:lpstr>ABSTRACT</vt:lpstr>
      <vt:lpstr>INTRODUCTION</vt:lpstr>
      <vt:lpstr>TOOLS</vt:lpstr>
      <vt:lpstr>PERSONA</vt:lpstr>
      <vt:lpstr>PERSONA</vt:lpstr>
      <vt:lpstr>CUSTOMER JOURNEY MAP</vt:lpstr>
      <vt:lpstr>CUSTOMER JOURNEY MAP</vt:lpstr>
      <vt:lpstr>EMPATHY MAP</vt:lpstr>
      <vt:lpstr>EMPATHY MAP</vt:lpstr>
      <vt:lpstr>USER FLOW DIAGRAM</vt:lpstr>
      <vt:lpstr>USER FLOW DIAGRAM</vt:lpstr>
      <vt:lpstr>WIREFRAME</vt:lpstr>
      <vt:lpstr>PROTOTYPE</vt:lpstr>
      <vt:lpstr>FUTURE COURSE OF ACTION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Pet-Factor</dc:title>
  <dc:creator>SEERSHIKA</dc:creator>
  <cp:lastModifiedBy>SEERSHIKA</cp:lastModifiedBy>
  <cp:revision>11</cp:revision>
  <dcterms:created xsi:type="dcterms:W3CDTF">2021-09-20T04:07:24Z</dcterms:created>
  <dcterms:modified xsi:type="dcterms:W3CDTF">2021-11-23T15:17:06Z</dcterms:modified>
</cp:coreProperties>
</file>