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5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表示逻辑关系的</a:t>
            </a:r>
            <a:r>
              <a:rPr lang="zh-CN" altLang="en-US"/>
              <a:t>英语单词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9.</a:t>
            </a:r>
            <a:r>
              <a:rPr lang="zh-CN" altLang="en-US"/>
              <a:t>表示总结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 sz="2400" b="1"/>
              <a:t>① On the whole = all in all =overall = in conclusion ∕ summary ∕ general = generally （ speaking ）= as a whole =mainly = substantially = to sum up = conclude = come to the conclusion 总的来说</a:t>
            </a:r>
            <a:endParaRPr lang="zh-CN" altLang="en-US" sz="2400" b="1"/>
          </a:p>
          <a:p>
            <a:r>
              <a:rPr lang="zh-CN" altLang="en-US" sz="2400" b="1"/>
              <a:t>② in short ∕ brief = in a word 简而言之</a:t>
            </a:r>
            <a:endParaRPr lang="zh-CN" altLang="en-US" sz="2400" b="1"/>
          </a:p>
          <a:p>
            <a:r>
              <a:rPr lang="zh-CN" altLang="en-US" sz="2400" b="1"/>
              <a:t>③ in any case = at any rate = anyway 总之，无论如何</a:t>
            </a:r>
            <a:endParaRPr lang="zh-CN" altLang="en-US" sz="2400" b="1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表示原因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r>
              <a:rPr lang="zh-CN" altLang="en-US" b="1"/>
              <a:t>because （ of ）</a:t>
            </a:r>
            <a:r>
              <a:rPr lang="zh-CN" altLang="en-US"/>
              <a:t> =</a:t>
            </a:r>
            <a:r>
              <a:rPr lang="zh-CN" altLang="en-US" b="1"/>
              <a:t>be responsible for</a:t>
            </a:r>
            <a:r>
              <a:rPr lang="zh-CN" altLang="en-US"/>
              <a:t> = as = since =for = therein = root =origin （ al ） =causality = due ∕ owing ∕ thanks ∕according to = be attributed∕contributed to （原因是）= now ∕ in that =seeing ∕ considering ∕ given （ that ） = </a:t>
            </a:r>
            <a:r>
              <a:rPr lang="zh-CN" altLang="en-US" b="1"/>
              <a:t>on account of</a:t>
            </a:r>
            <a:r>
              <a:rPr lang="zh-CN" altLang="en-US"/>
              <a:t> =on this account = on ground of ∕ that （强调主观理由） = out of = for the sake of = in （ the ） light of = in view of （ the fact that ） = by ∕ in virtue of = </a:t>
            </a:r>
            <a:r>
              <a:rPr lang="zh-CN" altLang="en-US" b="1"/>
              <a:t>by reason of</a:t>
            </a:r>
            <a:r>
              <a:rPr lang="zh-CN" altLang="en-US"/>
              <a:t> = as a result ∕ consequence of = in consequence of =arise from = put sth down to sth（把……归因于……）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【注】 put down ① 把……归因于+ to sth ② 把……看作∕视为 put sth down as sth ③ 使（当众）出丑，让某人丢人现眼 ④ 写下，记下 ⑤ 将……提请（议会或委员会）审议 to put down a motion∕amendment 提交一项动议或修正案 ⑥ 登记，注册，列入名单 + for sth 例句：Put me down for three tickets for Saturday。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表示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① </a:t>
            </a:r>
            <a:r>
              <a:rPr lang="zh-CN" altLang="en-US" b="1"/>
              <a:t>So</a:t>
            </a:r>
            <a:r>
              <a:rPr lang="zh-CN" altLang="en-US"/>
              <a:t> = hence =</a:t>
            </a:r>
            <a:r>
              <a:rPr lang="zh-CN" altLang="en-US" b="1"/>
              <a:t>therefore</a:t>
            </a:r>
            <a:r>
              <a:rPr lang="zh-CN" altLang="en-US"/>
              <a:t> = therefor = thereby = thereof = thereout = therewithal = thereupon = thus = consequent(ly)= </a:t>
            </a:r>
            <a:r>
              <a:rPr lang="zh-CN" altLang="en-US" b="1"/>
              <a:t>result （ ing ）</a:t>
            </a:r>
            <a:r>
              <a:rPr lang="zh-CN" altLang="en-US"/>
              <a:t> =</a:t>
            </a:r>
            <a:r>
              <a:rPr lang="zh-CN" altLang="en-US" b="1"/>
              <a:t>effect </a:t>
            </a:r>
            <a:r>
              <a:rPr lang="zh-CN" altLang="en-US"/>
              <a:t>=consequence =</a:t>
            </a:r>
            <a:r>
              <a:rPr lang="zh-CN" altLang="en-US" b="1"/>
              <a:t> in consequence</a:t>
            </a:r>
            <a:r>
              <a:rPr lang="zh-CN" altLang="en-US"/>
              <a:t> = as a result ∕ consequence = result in = accordingly = give rise to = lead to = arouse = agitate =awaken = fire up = provoke = spark = spur = stimulate = stir （激起，引起，引发，激发）= trigger = activate = prompt = set in motion = set off = contribute∕ attribute to = bring about ∕on =present =it follows ∕ turns out that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② Or else = otherwise 否则，要不然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【注】 or else 与 otherwise 既表示转折，又表示对比，还表示结果。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</a:t>
            </a:r>
            <a:r>
              <a:rPr lang="zh-CN" altLang="en-US"/>
              <a:t>表示相似性的</a:t>
            </a:r>
            <a:r>
              <a:rPr lang="zh-CN" altLang="en-US"/>
              <a:t>对比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2400"/>
              <a:t>① Likewise = like =similar （ ly ） = akin = parallel （ with …） = analogous ∕ analogy = comparable = by ∕ in comparison （ with …） 与……相似的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② Identical = same 完全相同的 = much as = as much 同……一样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be consistent with = consistently = be in agreement with = coincide with … = accord ∕agree with = match（意见、利益等） 与……一致的，相符的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表示差异性的</a:t>
            </a:r>
            <a:r>
              <a:rPr lang="zh-CN" altLang="en-US"/>
              <a:t>对比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 b="1"/>
          </a:p>
          <a:p>
            <a:r>
              <a:rPr lang="zh-CN" altLang="en-US" b="1"/>
              <a:t>Unlike = by ∕ in contrast = in turn = in contrast to ∕ with = conversely = alternatively = on the contrary = contrary to = contrarily = on the other hand = otherwise = while = whereas = （ run ） counter to 与……相反的，但是，然而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</a:t>
            </a:r>
            <a:r>
              <a:rPr lang="zh-CN" altLang="en-US"/>
              <a:t>表示</a:t>
            </a:r>
            <a:r>
              <a:rPr lang="zh-CN" altLang="en-US"/>
              <a:t>递进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 b="1"/>
              <a:t>① besides =therewith = as well as = as well = and = also = too = in addition （ to ） = moreover = furthermore = apart ∕ aside from</a:t>
            </a:r>
            <a:endParaRPr lang="zh-CN" altLang="en-US" b="1"/>
          </a:p>
          <a:p>
            <a:r>
              <a:rPr lang="zh-CN" altLang="en-US" b="1"/>
              <a:t>除……之外还，此外，而且，加之（用于“包括的”特殊人或事物前）</a:t>
            </a:r>
            <a:endParaRPr lang="zh-CN" altLang="en-US" b="1"/>
          </a:p>
          <a:p>
            <a:r>
              <a:rPr lang="zh-CN" altLang="en-US" b="1"/>
              <a:t>② that is （ to say ） = namely 也就是说（有补充解释说明的作用）</a:t>
            </a:r>
            <a:endParaRPr lang="zh-CN" altLang="en-US" b="1"/>
          </a:p>
          <a:p>
            <a:r>
              <a:rPr lang="zh-CN" altLang="en-US" b="1"/>
              <a:t>③ to put it another way = put another way = in other words 换句话说（有补充解释说明的作用）</a:t>
            </a:r>
            <a:endParaRPr lang="zh-CN" altLang="en-US" b="1"/>
          </a:p>
          <a:p>
            <a:r>
              <a:rPr lang="zh-CN" altLang="en-US" b="1"/>
              <a:t>④ simply put ∕ stated ∕ spoken 简言之</a:t>
            </a:r>
            <a:endParaRPr lang="zh-CN" altLang="en-US" b="1"/>
          </a:p>
          <a:p>
            <a:r>
              <a:rPr lang="zh-CN" altLang="en-US" b="1"/>
              <a:t>⑤ or rather 或者更确切地说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【注】 注意 besides 与 except 的区别。例如：① All of us passed besides John 。（约翰也及格了）；② All of us passed except John 。（约翰没有及格） except 用于“不包括”的特殊人或事物前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6.</a:t>
            </a:r>
            <a:r>
              <a:rPr lang="zh-CN" altLang="en-US">
                <a:sym typeface="+mn-ea"/>
              </a:rPr>
              <a:t>表示让步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313180"/>
            <a:ext cx="10968990" cy="5455920"/>
          </a:xfrm>
        </p:spPr>
        <p:txBody>
          <a:bodyPr>
            <a:noAutofit/>
          </a:bodyPr>
          <a:p>
            <a:pPr marL="0" indent="0">
              <a:lnSpc>
                <a:spcPct val="90000"/>
              </a:lnSpc>
              <a:buNone/>
            </a:pPr>
            <a:endParaRPr lang="zh-CN" altLang="en-US" sz="2000" b="1"/>
          </a:p>
          <a:p>
            <a:pPr>
              <a:lnSpc>
                <a:spcPct val="90000"/>
              </a:lnSpc>
            </a:pPr>
            <a:r>
              <a:rPr lang="zh-CN" altLang="en-US" sz="2000" b="1"/>
              <a:t>① Despite = in spite of = notwithstanding = regardless ∕ irrespective of = out of account （不予考虑）= in disregard of = for all （ that ） = although = though = as = while = even （if）= much as （用于句首）虽然 = granting ∕ granted tha</a:t>
            </a:r>
            <a:r>
              <a:rPr lang="en-US" altLang="zh-CN" sz="2000" b="1"/>
              <a:t>t</a:t>
            </a:r>
            <a:endParaRPr lang="zh-CN" altLang="en-US" sz="2000" b="1"/>
          </a:p>
          <a:p>
            <a:pPr>
              <a:lnSpc>
                <a:spcPct val="90000"/>
              </a:lnSpc>
            </a:pPr>
            <a:r>
              <a:rPr lang="zh-CN" altLang="en-US" sz="2000" b="1"/>
              <a:t>不管，不顾，尽管（有），虽然，即使</a:t>
            </a:r>
            <a:endParaRPr lang="zh-CN" altLang="en-US" sz="2000" b="1"/>
          </a:p>
          <a:p>
            <a:pPr>
              <a:lnSpc>
                <a:spcPct val="90000"/>
              </a:lnSpc>
            </a:pPr>
            <a:r>
              <a:rPr lang="zh-CN" altLang="en-US" sz="2000" b="1"/>
              <a:t>② after all 毕竟</a:t>
            </a:r>
            <a:endParaRPr lang="zh-CN" altLang="en-US" sz="2000" b="1"/>
          </a:p>
          <a:p>
            <a:pPr>
              <a:lnSpc>
                <a:spcPct val="90000"/>
              </a:lnSpc>
            </a:pPr>
            <a:r>
              <a:rPr lang="zh-CN" altLang="en-US" sz="2000" b="1"/>
              <a:t>③ certainly = of course = indeed = it is true that … 的确</a:t>
            </a:r>
            <a:endParaRPr lang="zh-CN" altLang="en-US" sz="2000" b="1"/>
          </a:p>
          <a:p>
            <a:pPr>
              <a:lnSpc>
                <a:spcPct val="90000"/>
              </a:lnSpc>
            </a:pPr>
            <a:r>
              <a:rPr lang="zh-CN" altLang="en-US" sz="2000" b="1"/>
              <a:t>④ undoubtedly = there is no doubt that … 毫无疑问的是……</a:t>
            </a:r>
            <a:endParaRPr lang="zh-CN" altLang="en-US" sz="2000" b="1"/>
          </a:p>
          <a:p>
            <a:pPr>
              <a:lnSpc>
                <a:spcPct val="90000"/>
              </a:lnSpc>
            </a:pPr>
            <a:r>
              <a:rPr lang="zh-CN" altLang="en-US" sz="2000" b="1"/>
              <a:t>⑤ admittedly = we have to admit that … 应该承认的是……</a:t>
            </a:r>
            <a:endParaRPr lang="zh-CN" altLang="en-US" sz="2000" b="1"/>
          </a:p>
          <a:p>
            <a:pPr>
              <a:lnSpc>
                <a:spcPct val="90000"/>
              </a:lnSpc>
            </a:pPr>
            <a:r>
              <a:rPr lang="zh-CN" altLang="en-US" sz="2000" b="1"/>
              <a:t>⑥ it may be true that … 或许真实的是……</a:t>
            </a:r>
            <a:endParaRPr lang="zh-CN" altLang="en-US" sz="2000" b="1"/>
          </a:p>
          <a:p>
            <a:pPr>
              <a:lnSpc>
                <a:spcPct val="90000"/>
              </a:lnSpc>
            </a:pPr>
            <a:r>
              <a:rPr lang="zh-CN" altLang="en-US" sz="2000" b="1"/>
              <a:t>⑦ there is no denying that … 不可否认的是……</a:t>
            </a:r>
            <a:endParaRPr lang="zh-CN" altLang="en-US" sz="2000" b="1"/>
          </a:p>
          <a:p>
            <a:pPr>
              <a:lnSpc>
                <a:spcPct val="90000"/>
              </a:lnSpc>
            </a:pPr>
            <a:r>
              <a:rPr lang="zh-CN" altLang="en-US" sz="2000" b="1"/>
              <a:t>⑧ to be sure = although （ 常与 but 连用）可以肯定的是…</a:t>
            </a:r>
            <a:endParaRPr lang="zh-CN" altLang="en-US" sz="2000" b="1"/>
          </a:p>
          <a:p>
            <a:pPr>
              <a:lnSpc>
                <a:spcPct val="90000"/>
              </a:lnSpc>
            </a:pPr>
            <a:r>
              <a:rPr lang="zh-CN" altLang="en-US" sz="2000" b="1"/>
              <a:t>⑨ at least 至少</a:t>
            </a:r>
            <a:endParaRPr lang="zh-CN" altLang="en-US" sz="2000" b="1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</a:t>
            </a:r>
            <a:r>
              <a:rPr lang="zh-CN" altLang="en-US"/>
              <a:t>表示</a:t>
            </a:r>
            <a:r>
              <a:rPr lang="zh-CN" altLang="en-US"/>
              <a:t>转折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313180"/>
            <a:ext cx="10968990" cy="4936490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 sz="2000" b="1"/>
              <a:t>① Instead （ of ） = rather than （是……）而不是</a:t>
            </a:r>
            <a:endParaRPr lang="zh-CN" altLang="en-US" sz="2000" b="1"/>
          </a:p>
          <a:p>
            <a:pPr>
              <a:lnSpc>
                <a:spcPct val="100000"/>
              </a:lnSpc>
            </a:pPr>
            <a:endParaRPr lang="zh-CN" altLang="en-US" sz="2000" b="1"/>
          </a:p>
          <a:p>
            <a:pPr>
              <a:lnSpc>
                <a:spcPct val="100000"/>
              </a:lnSpc>
            </a:pPr>
            <a:r>
              <a:rPr lang="zh-CN" altLang="en-US" sz="2000" b="1"/>
              <a:t>② But = yet = although = though = while = whereas = when = only = （ but ） rather = instead = still = nevertheless = nonetheless = much as（用于句首） 尽管如此，然而，虽然，但是</a:t>
            </a:r>
            <a:endParaRPr lang="zh-CN" altLang="en-US" sz="2000" b="1"/>
          </a:p>
          <a:p>
            <a:pPr>
              <a:lnSpc>
                <a:spcPct val="100000"/>
              </a:lnSpc>
            </a:pPr>
            <a:endParaRPr lang="zh-CN" altLang="en-US" sz="2000" b="1"/>
          </a:p>
          <a:p>
            <a:pPr>
              <a:lnSpc>
                <a:spcPct val="100000"/>
              </a:lnSpc>
            </a:pPr>
            <a:r>
              <a:rPr lang="zh-CN" altLang="en-US" sz="2000" b="1"/>
              <a:t>③ Otherwise = or else 否则，要不然</a:t>
            </a:r>
            <a:endParaRPr lang="zh-CN" altLang="en-US" sz="2000" b="1"/>
          </a:p>
          <a:p>
            <a:pPr>
              <a:lnSpc>
                <a:spcPct val="100000"/>
              </a:lnSpc>
            </a:pPr>
            <a:endParaRPr lang="zh-CN" altLang="en-US" sz="2000" b="1"/>
          </a:p>
          <a:p>
            <a:pPr>
              <a:lnSpc>
                <a:spcPct val="100000"/>
              </a:lnSpc>
            </a:pPr>
            <a:r>
              <a:rPr lang="zh-CN" altLang="en-US" sz="2000" b="1"/>
              <a:t>④ In effect ∕ fact ∕reality = indeed = virtually 实际上，事实上，的确</a:t>
            </a:r>
            <a:endParaRPr lang="zh-CN" altLang="en-US" sz="2000" b="1"/>
          </a:p>
          <a:p>
            <a:pPr>
              <a:lnSpc>
                <a:spcPct val="100000"/>
              </a:lnSpc>
            </a:pPr>
            <a:endParaRPr lang="zh-CN" altLang="en-US" sz="2000" b="1"/>
          </a:p>
          <a:p>
            <a:pPr>
              <a:lnSpc>
                <a:spcPct val="100000"/>
              </a:lnSpc>
            </a:pPr>
            <a:r>
              <a:rPr lang="zh-CN" altLang="en-US" sz="2000" b="1"/>
              <a:t>【注】 although ， though ， while ， whereas ， to be sure ， in effect ∕ fact ， indeed 既表示让步，又表示转折。</a:t>
            </a:r>
            <a:endParaRPr lang="zh-CN" altLang="en-US" sz="2000" b="1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8.</a:t>
            </a:r>
            <a:r>
              <a:rPr lang="zh-CN" altLang="en-US"/>
              <a:t>表示</a:t>
            </a:r>
            <a:r>
              <a:rPr lang="zh-CN" altLang="en-US"/>
              <a:t>条件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30000"/>
              </a:lnSpc>
            </a:pPr>
            <a:r>
              <a:rPr lang="zh-CN" altLang="en-US" sz="2400" b="1"/>
              <a:t>第七， 表示条件</a:t>
            </a:r>
            <a:endParaRPr lang="zh-CN" altLang="en-US" sz="2400" b="1"/>
          </a:p>
          <a:p>
            <a:pPr>
              <a:lnSpc>
                <a:spcPct val="30000"/>
              </a:lnSpc>
            </a:pPr>
            <a:endParaRPr lang="zh-CN" altLang="en-US" sz="2400" b="1"/>
          </a:p>
          <a:p>
            <a:pPr>
              <a:lnSpc>
                <a:spcPct val="30000"/>
              </a:lnSpc>
            </a:pPr>
            <a:r>
              <a:rPr lang="zh-CN" altLang="en-US" sz="2400" b="1"/>
              <a:t>① if = providing ∕ provided ∕ suppose ∕ supposing that 如果，假如</a:t>
            </a:r>
            <a:endParaRPr lang="zh-CN" altLang="en-US" sz="2400" b="1"/>
          </a:p>
          <a:p>
            <a:pPr>
              <a:lnSpc>
                <a:spcPct val="30000"/>
              </a:lnSpc>
            </a:pPr>
            <a:endParaRPr lang="zh-CN" altLang="en-US" sz="2400" b="1"/>
          </a:p>
          <a:p>
            <a:pPr>
              <a:lnSpc>
                <a:spcPct val="30000"/>
              </a:lnSpc>
            </a:pPr>
            <a:r>
              <a:rPr lang="zh-CN" altLang="en-US" sz="2400" b="1"/>
              <a:t>② in case of = in the event of 万一……</a:t>
            </a:r>
            <a:endParaRPr lang="zh-CN" altLang="en-US" sz="2400" b="1"/>
          </a:p>
          <a:p>
            <a:pPr>
              <a:lnSpc>
                <a:spcPct val="30000"/>
              </a:lnSpc>
            </a:pPr>
            <a:endParaRPr lang="zh-CN" altLang="en-US" sz="2400" b="1"/>
          </a:p>
          <a:p>
            <a:pPr>
              <a:lnSpc>
                <a:spcPct val="30000"/>
              </a:lnSpc>
            </a:pPr>
            <a:r>
              <a:rPr lang="zh-CN" altLang="en-US" sz="2400" b="1"/>
              <a:t>③ failing 如果不能，如果没有</a:t>
            </a:r>
            <a:endParaRPr lang="zh-CN" altLang="en-US" sz="2400" b="1"/>
          </a:p>
          <a:p>
            <a:pPr>
              <a:lnSpc>
                <a:spcPct val="30000"/>
              </a:lnSpc>
            </a:pPr>
            <a:endParaRPr lang="zh-CN" altLang="en-US" sz="2400" b="1"/>
          </a:p>
          <a:p>
            <a:pPr>
              <a:lnSpc>
                <a:spcPct val="30000"/>
              </a:lnSpc>
            </a:pPr>
            <a:r>
              <a:rPr lang="zh-CN" altLang="en-US" sz="2400" b="1"/>
              <a:t>④ but for ∕ that 要不是， 若非（主句用虚拟语气）</a:t>
            </a:r>
            <a:endParaRPr lang="zh-CN" altLang="en-US" sz="2400" b="1"/>
          </a:p>
          <a:p>
            <a:pPr>
              <a:lnSpc>
                <a:spcPct val="30000"/>
              </a:lnSpc>
            </a:pPr>
            <a:endParaRPr lang="zh-CN" altLang="en-US" sz="2400" b="1"/>
          </a:p>
          <a:p>
            <a:pPr>
              <a:lnSpc>
                <a:spcPct val="30000"/>
              </a:lnSpc>
            </a:pPr>
            <a:r>
              <a:rPr lang="zh-CN" altLang="en-US" sz="2400" b="1"/>
              <a:t>⑤ unless 除非</a:t>
            </a:r>
            <a:endParaRPr lang="zh-CN" altLang="en-US" sz="2400" b="1"/>
          </a:p>
          <a:p>
            <a:pPr>
              <a:lnSpc>
                <a:spcPct val="30000"/>
              </a:lnSpc>
            </a:pPr>
            <a:endParaRPr lang="zh-CN" altLang="en-US" sz="2400" b="1"/>
          </a:p>
          <a:p>
            <a:pPr>
              <a:lnSpc>
                <a:spcPct val="30000"/>
              </a:lnSpc>
            </a:pPr>
            <a:r>
              <a:rPr lang="zh-CN" altLang="en-US" sz="2400" b="1"/>
              <a:t>⑥ as long as = only if 只要</a:t>
            </a:r>
            <a:endParaRPr lang="zh-CN" altLang="en-US" sz="2400" b="1"/>
          </a:p>
          <a:p>
            <a:pPr>
              <a:lnSpc>
                <a:spcPct val="30000"/>
              </a:lnSpc>
            </a:pPr>
            <a:endParaRPr lang="zh-CN" altLang="en-US" sz="2400" b="1"/>
          </a:p>
          <a:p>
            <a:pPr>
              <a:lnSpc>
                <a:spcPct val="30000"/>
              </a:lnSpc>
            </a:pPr>
            <a:r>
              <a:rPr lang="zh-CN" altLang="en-US" sz="2400" b="1"/>
              <a:t>⑦ on condition that … 条件是……</a:t>
            </a:r>
            <a:endParaRPr lang="zh-CN" altLang="en-US" sz="2400" b="1"/>
          </a:p>
          <a:p>
            <a:pPr>
              <a:lnSpc>
                <a:spcPct val="30000"/>
              </a:lnSpc>
            </a:pPr>
            <a:endParaRPr lang="zh-CN" altLang="en-US" sz="2400" b="1"/>
          </a:p>
          <a:p>
            <a:pPr>
              <a:lnSpc>
                <a:spcPct val="30000"/>
              </a:lnSpc>
            </a:pPr>
            <a:r>
              <a:rPr lang="zh-CN" altLang="en-US" sz="2400" b="1"/>
              <a:t>⑧ if only 但愿，要是……就好了（常与虚拟语气连用）</a:t>
            </a:r>
            <a:endParaRPr lang="zh-CN" altLang="en-US" sz="2400" b="1"/>
          </a:p>
          <a:p>
            <a:pPr>
              <a:lnSpc>
                <a:spcPct val="30000"/>
              </a:lnSpc>
            </a:pPr>
            <a:endParaRPr lang="zh-CN" altLang="en-US" sz="2400" b="1"/>
          </a:p>
          <a:p>
            <a:pPr>
              <a:lnSpc>
                <a:spcPct val="30000"/>
              </a:lnSpc>
            </a:pPr>
            <a:r>
              <a:rPr lang="zh-CN" altLang="en-US" sz="2400" b="1"/>
              <a:t>⑨ only if 必须在……的条件下（引导条件状语从句）</a:t>
            </a:r>
            <a:endParaRPr lang="zh-CN" altLang="en-US" sz="2400" b="1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commondata" val="eyJoZGlkIjoiYThhYmFkN2NjNjNhYzQ4N2Q5MWU1NjZhM2ExMzE4Nzg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3782</Words>
  <Application>WPS 演示</Application>
  <PresentationFormat>宽屏</PresentationFormat>
  <Paragraphs>91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表示逻辑关系的英语单词</vt:lpstr>
      <vt:lpstr>1.表示原因</vt:lpstr>
      <vt:lpstr>2.表示结果</vt:lpstr>
      <vt:lpstr>3.表示相似性的对比</vt:lpstr>
      <vt:lpstr>4.表示差异性的对比</vt:lpstr>
      <vt:lpstr>5.表示递进</vt:lpstr>
      <vt:lpstr>6.表示让步</vt:lpstr>
      <vt:lpstr>7.表示转折</vt:lpstr>
      <vt:lpstr>8.表示条件</vt:lpstr>
      <vt:lpstr>9.表示总结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沈佳蓉</cp:lastModifiedBy>
  <cp:revision>161</cp:revision>
  <dcterms:created xsi:type="dcterms:W3CDTF">2019-06-19T02:08:00Z</dcterms:created>
  <dcterms:modified xsi:type="dcterms:W3CDTF">2023-10-22T07:43:25Z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512E6D45B15E415E875C2F8ED155475B_11</vt:lpwstr>
  </property>
</Properties>
</file>