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6745" y="2522220"/>
            <a:ext cx="8280400" cy="3399155"/>
          </a:xfrm>
        </p:spPr>
        <p:txBody>
          <a:bodyPr/>
          <a:lstStyle/>
          <a:p>
            <a:r>
              <a:rPr lang="en-US" sz="4400" b="1"/>
              <a:t>Voice Biometrices-SBI</a:t>
            </a:r>
            <a:endParaRPr lang="en-US" sz="4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Sample of audio clip</a:t>
            </a:r>
            <a:endParaRPr lang="en-US"/>
          </a:p>
        </p:txBody>
      </p:sp>
      <p:pic>
        <p:nvPicPr>
          <p:cNvPr id="4" name="Content Placeholder 3" descr="audioclip"/>
          <p:cNvPicPr>
            <a:picLocks noChangeAspect="1"/>
          </p:cNvPicPr>
          <p:nvPr>
            <p:ph idx="1"/>
          </p:nvPr>
        </p:nvPicPr>
        <p:blipFill>
          <a:blip r:embed="rId1"/>
          <a:srcRect l="1204" t="28722" r="2141" b="19593"/>
          <a:stretch>
            <a:fillRect/>
          </a:stretch>
        </p:blipFill>
        <p:spPr>
          <a:xfrm>
            <a:off x="702310" y="2959735"/>
            <a:ext cx="10605770" cy="1743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latin typeface="Arial" panose="020B0604020202020204"/>
                <a:ea typeface="Arial" panose="020B0604020202020204"/>
                <a:cs typeface="Arial" panose="020B0604020202020204"/>
                <a:sym typeface="Arial" panose="020B0604020202020204"/>
              </a:rPr>
              <a:t>Functional requirements(FR)</a:t>
            </a:r>
            <a:endParaRPr lang="en-US" b="1">
              <a:solidFill>
                <a:schemeClr val="tx1"/>
              </a:solidFill>
              <a:latin typeface="Arial" panose="020B0604020202020204"/>
              <a:ea typeface="Arial" panose="020B0604020202020204"/>
              <a:cs typeface="Arial" panose="020B0604020202020204"/>
              <a:sym typeface="Arial" panose="020B0604020202020204"/>
            </a:endParaRPr>
          </a:p>
        </p:txBody>
      </p:sp>
      <p:sp>
        <p:nvSpPr>
          <p:cNvPr id="3" name="Content Placeholder 2"/>
          <p:cNvSpPr>
            <a:spLocks noGrp="1"/>
          </p:cNvSpPr>
          <p:nvPr>
            <p:ph idx="1"/>
          </p:nvPr>
        </p:nvSpPr>
        <p:spPr/>
        <p:txBody>
          <a:bodyPr/>
          <a:p>
            <a:pPr marL="0" indent="0">
              <a:buNone/>
            </a:pPr>
            <a:r>
              <a:rPr lang="en-US" sz="2400">
                <a:latin typeface="Times New Roman" panose="02020603050405020304" charset="0"/>
                <a:cs typeface="Times New Roman" panose="02020603050405020304" charset="0"/>
              </a:rPr>
              <a:t>Functional requirement will describe a particular behavior of function of the system when certain conditions are met, for example: “Send email when a new customer signs up” or “Open a new account”.A functional requirement for an everyday object like a cup would be: “ability to contain tea or coffee without leaking”</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Some of the more typical functional requirements include: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Business Rules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Transaction corrections, adjustments and cancellations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Administrative functions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Authentication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Authorization levels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Audit Tracking</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External Interfaces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Certification Requirements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latin typeface="Times New Roman" panose="02020603050405020304" charset="0"/>
                <a:ea typeface="Arial" panose="020B0604020202020204"/>
                <a:cs typeface="Times New Roman" panose="02020603050405020304" charset="0"/>
                <a:sym typeface="Arial" panose="020B0604020202020204"/>
              </a:rPr>
              <a:t>Non-functional requirements(NFR)</a:t>
            </a:r>
            <a:endParaRPr lang="en-US" b="1">
              <a:solidFill>
                <a:schemeClr val="tx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3" name="Content Placeholder 2"/>
          <p:cNvSpPr>
            <a:spLocks noGrp="1"/>
          </p:cNvSpPr>
          <p:nvPr>
            <p:ph idx="1"/>
          </p:nvPr>
        </p:nvSpPr>
        <p:spPr/>
        <p:txBody>
          <a:bodyPr/>
          <a:p>
            <a:pPr>
              <a:buFont typeface="Wingdings" panose="05000000000000000000" charset="0"/>
              <a:buChar char="Ø"/>
            </a:pPr>
            <a:r>
              <a:rPr lang="en-US" sz="2400">
                <a:latin typeface="Times New Roman" panose="02020603050405020304" charset="0"/>
                <a:cs typeface="Times New Roman" panose="02020603050405020304" charset="0"/>
              </a:rPr>
              <a:t>Non-functional requirement will describe how a system should behave and what limits there are on its functionality.</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Non-functional requirements cover all the remaining requirements which are not covered by the functional requirements. They specify criteria that judge the operation of a system, rather than specific behaviours, for example: “Modified data in a database should be updated for all users accessing it within 2 seconds.”</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A non-functional requirement for the cup mentioned previously would be: “contain hot liquid without heating up to more than 45C”.</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Even in the case when the non-functional requirements are not met the basic functionality will not be impacted.</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Non-functional requirements when defined and executed well will help to make the system easy to use and enhance the performance.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endParaRPr lang="en-US"/>
          </a:p>
          <a:p>
            <a:pPr marL="0" indent="0">
              <a:buNone/>
            </a:pPr>
            <a:endParaRPr lang="en-US"/>
          </a:p>
          <a:p>
            <a:pPr marL="0" indent="0">
              <a:buNone/>
            </a:pPr>
            <a:endParaRPr lang="en-US"/>
          </a:p>
          <a:p>
            <a:pPr marL="0" indent="0">
              <a:buNone/>
            </a:pPr>
            <a:r>
              <a:rPr lang="en-US"/>
              <a:t>                                   </a:t>
            </a:r>
            <a:endParaRPr lang="en-US"/>
          </a:p>
        </p:txBody>
      </p:sp>
      <p:sp>
        <p:nvSpPr>
          <p:cNvPr id="5" name="Text Box 4"/>
          <p:cNvSpPr txBox="1"/>
          <p:nvPr/>
        </p:nvSpPr>
        <p:spPr>
          <a:xfrm>
            <a:off x="5718810" y="3659505"/>
            <a:ext cx="309880" cy="368300"/>
          </a:xfrm>
          <a:prstGeom prst="rect">
            <a:avLst/>
          </a:prstGeom>
          <a:noFill/>
        </p:spPr>
        <p:txBody>
          <a:bodyPr wrap="none" rtlCol="0">
            <a:spAutoFit/>
          </a:bodyPr>
          <a:p>
            <a:endParaRPr lang="en-US"/>
          </a:p>
        </p:txBody>
      </p:sp>
      <p:sp>
        <p:nvSpPr>
          <p:cNvPr id="7" name="Rectangles 6"/>
          <p:cNvSpPr/>
          <p:nvPr/>
        </p:nvSpPr>
        <p:spPr>
          <a:xfrm>
            <a:off x="4144645" y="2829560"/>
            <a:ext cx="3902075" cy="829945"/>
          </a:xfrm>
          <a:prstGeom prst="rect">
            <a:avLst/>
          </a:prstGeom>
          <a:noFill/>
          <a:ln>
            <a:noFill/>
          </a:ln>
        </p:spPr>
        <p:txBody>
          <a:bodyPr wrap="none" rtlCol="0" anchor="t">
            <a:spAutoFit/>
          </a:bodyPr>
          <a:p>
            <a:pPr algn="ctr"/>
            <a:r>
              <a:rPr lang="en-US" altLang="zh-CN" sz="48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charset="0"/>
                <a:cs typeface="Times New Roman" panose="02020603050405020304" charset="0"/>
              </a:rPr>
              <a:t>THANK YOU</a:t>
            </a:r>
            <a:endParaRPr lang="en-US" altLang="zh-CN" sz="48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charset="0"/>
              <a:cs typeface="Times New Roman" panose="02020603050405020304" charset="0"/>
            </a:endParaRPr>
          </a:p>
        </p:txBody>
      </p:sp>
      <p:sp>
        <p:nvSpPr>
          <p:cNvPr id="8" name="Text Box 7"/>
          <p:cNvSpPr txBox="1"/>
          <p:nvPr/>
        </p:nvSpPr>
        <p:spPr>
          <a:xfrm>
            <a:off x="608965" y="4584700"/>
            <a:ext cx="3813175" cy="922020"/>
          </a:xfrm>
          <a:prstGeom prst="rect">
            <a:avLst/>
          </a:prstGeom>
          <a:noFill/>
        </p:spPr>
        <p:txBody>
          <a:bodyPr wrap="square" rtlCol="0">
            <a:spAutoFit/>
          </a:bodyPr>
          <a:p>
            <a:r>
              <a:rPr lang="en-US"/>
              <a:t>Submitted by :Kuruguntla Tanuja</a:t>
            </a:r>
            <a:endParaRPr lang="en-US"/>
          </a:p>
          <a:p>
            <a:r>
              <a:rPr lang="en-US"/>
              <a:t>Email:180040698ece@gmail.com</a:t>
            </a:r>
            <a:endParaRPr lang="en-US"/>
          </a:p>
          <a:p>
            <a:r>
              <a:rPr lang="en-US"/>
              <a:t>Mobile no:7731023579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Being Solved</a:t>
            </a:r>
            <a:endParaRPr lang="en-US"/>
          </a:p>
        </p:txBody>
      </p:sp>
      <p:sp>
        <p:nvSpPr>
          <p:cNvPr id="3" name="Content Placeholder 2"/>
          <p:cNvSpPr>
            <a:spLocks noGrp="1"/>
          </p:cNvSpPr>
          <p:nvPr>
            <p:ph idx="1"/>
          </p:nvPr>
        </p:nvSpPr>
        <p:spPr>
          <a:xfrm>
            <a:off x="609600" y="1174750"/>
            <a:ext cx="10972800" cy="12913995"/>
          </a:xfrm>
        </p:spPr>
        <p:txBody>
          <a:bodyPr/>
          <a:p>
            <a:pPr marR="0" lvl="0" algn="just" rtl="0">
              <a:lnSpc>
                <a:spcPct val="150000"/>
              </a:lnSpc>
              <a:spcBef>
                <a:spcPts val="0"/>
              </a:spcBef>
              <a:spcAft>
                <a:spcPts val="0"/>
              </a:spcAft>
              <a:buClr>
                <a:srgbClr val="000000"/>
              </a:buClr>
              <a:buSzPts val="1633"/>
              <a:buFont typeface="Wingdings" panose="05000000000000000000" charset="0"/>
              <a:buChar char="Ø"/>
            </a:pPr>
            <a:r>
              <a:rPr sz="2400">
                <a:solidFill>
                  <a:schemeClr val="tx1"/>
                </a:solidFill>
                <a:latin typeface="Times New Roman" panose="02020603050405020304" charset="0"/>
                <a:ea typeface="Arial" panose="020B0604020202020204"/>
                <a:cs typeface="Times New Roman" panose="02020603050405020304" charset="0"/>
                <a:sym typeface="Arial" panose="020B0604020202020204"/>
              </a:rPr>
              <a:t>Recent data on mobile phone users all over theworld, the number of</a:t>
            </a:r>
            <a:r>
              <a:rPr lang="en-US" sz="2400">
                <a:solidFill>
                  <a:schemeClr val="tx1"/>
                </a:solidFill>
                <a:latin typeface="Times New Roman" panose="02020603050405020304" charset="0"/>
                <a:ea typeface="Arial" panose="020B0604020202020204"/>
                <a:cs typeface="Times New Roman" panose="02020603050405020304" charset="0"/>
                <a:sym typeface="Arial" panose="020B0604020202020204"/>
              </a:rPr>
              <a:t> </a:t>
            </a:r>
            <a:r>
              <a:rPr sz="2400">
                <a:solidFill>
                  <a:schemeClr val="tx1"/>
                </a:solidFill>
                <a:latin typeface="Times New Roman" panose="02020603050405020304" charset="0"/>
                <a:ea typeface="Arial" panose="020B0604020202020204"/>
                <a:cs typeface="Times New Roman" panose="02020603050405020304" charset="0"/>
                <a:sym typeface="Arial" panose="020B0604020202020204"/>
              </a:rPr>
              <a:t>telephone</a:t>
            </a:r>
            <a:r>
              <a:rPr lang="en-US" sz="2400">
                <a:solidFill>
                  <a:schemeClr val="tx1"/>
                </a:solidFill>
                <a:latin typeface="Times New Roman" panose="02020603050405020304" charset="0"/>
                <a:ea typeface="Arial" panose="020B0604020202020204"/>
                <a:cs typeface="Times New Roman" panose="02020603050405020304" charset="0"/>
                <a:sym typeface="Arial" panose="020B0604020202020204"/>
              </a:rPr>
              <a:t> </a:t>
            </a:r>
            <a:r>
              <a:rPr sz="2400">
                <a:solidFill>
                  <a:schemeClr val="tx1"/>
                </a:solidFill>
                <a:latin typeface="Times New Roman" panose="02020603050405020304" charset="0"/>
                <a:ea typeface="Arial" panose="020B0604020202020204"/>
                <a:cs typeface="Times New Roman" panose="02020603050405020304" charset="0"/>
                <a:sym typeface="Arial" panose="020B0604020202020204"/>
              </a:rPr>
              <a:t>landlines in operation, and recent VoIP (Voice over IP networks) deployments,confirm that voice is the most accessible biometric trait as no extra acquisition</a:t>
            </a:r>
            <a:r>
              <a:rPr lang="en-US" sz="2400">
                <a:solidFill>
                  <a:schemeClr val="tx1"/>
                </a:solidFill>
                <a:latin typeface="Times New Roman" panose="02020603050405020304" charset="0"/>
                <a:ea typeface="Arial" panose="020B0604020202020204"/>
                <a:cs typeface="Times New Roman" panose="02020603050405020304" charset="0"/>
                <a:sym typeface="Arial" panose="020B0604020202020204"/>
              </a:rPr>
              <a:t> </a:t>
            </a:r>
            <a:r>
              <a:rPr sz="2400">
                <a:solidFill>
                  <a:schemeClr val="tx1"/>
                </a:solidFill>
                <a:latin typeface="Times New Roman" panose="02020603050405020304" charset="0"/>
                <a:ea typeface="Arial" panose="020B0604020202020204"/>
                <a:cs typeface="Times New Roman" panose="02020603050405020304" charset="0"/>
                <a:sym typeface="Arial" panose="020B0604020202020204"/>
              </a:rPr>
              <a:t>device or transmission system is needed.</a:t>
            </a:r>
            <a:endParaRPr sz="240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R="0" lvl="0" algn="just" rtl="0">
              <a:lnSpc>
                <a:spcPct val="150000"/>
              </a:lnSpc>
              <a:spcBef>
                <a:spcPts val="0"/>
              </a:spcBef>
              <a:spcAft>
                <a:spcPts val="0"/>
              </a:spcAft>
              <a:buClr>
                <a:srgbClr val="000000"/>
              </a:buClr>
              <a:buSzPts val="1633"/>
              <a:buFont typeface="Wingdings" panose="05000000000000000000" charset="0"/>
              <a:buChar char="Ø"/>
            </a:pPr>
            <a:r>
              <a:rPr sz="2400">
                <a:solidFill>
                  <a:schemeClr val="tx1"/>
                </a:solidFill>
                <a:latin typeface="Times New Roman" panose="02020603050405020304" charset="0"/>
                <a:ea typeface="Arial" panose="020B0604020202020204"/>
                <a:cs typeface="Times New Roman" panose="02020603050405020304" charset="0"/>
                <a:sym typeface="Arial" panose="020B0604020202020204"/>
              </a:rPr>
              <a:t> This fact gives voice an overwhelming</a:t>
            </a:r>
            <a:r>
              <a:rPr lang="en-US" sz="2400">
                <a:solidFill>
                  <a:schemeClr val="tx1"/>
                </a:solidFill>
                <a:latin typeface="Times New Roman" panose="02020603050405020304" charset="0"/>
                <a:ea typeface="Arial" panose="020B0604020202020204"/>
                <a:cs typeface="Times New Roman" panose="02020603050405020304" charset="0"/>
                <a:sym typeface="Arial" panose="020B0604020202020204"/>
              </a:rPr>
              <a:t> </a:t>
            </a:r>
            <a:r>
              <a:rPr sz="2400">
                <a:solidFill>
                  <a:schemeClr val="tx1"/>
                </a:solidFill>
                <a:latin typeface="Times New Roman" panose="02020603050405020304" charset="0"/>
                <a:ea typeface="Arial" panose="020B0604020202020204"/>
                <a:cs typeface="Times New Roman" panose="02020603050405020304" charset="0"/>
                <a:sym typeface="Arial" panose="020B0604020202020204"/>
              </a:rPr>
              <a:t>advantage over other biometric traits, especially when remote users or systems</a:t>
            </a:r>
            <a:r>
              <a:rPr lang="en-US" sz="2400">
                <a:solidFill>
                  <a:schemeClr val="tx1"/>
                </a:solidFill>
                <a:latin typeface="Times New Roman" panose="02020603050405020304" charset="0"/>
                <a:ea typeface="Arial" panose="020B0604020202020204"/>
                <a:cs typeface="Times New Roman" panose="02020603050405020304" charset="0"/>
                <a:sym typeface="Arial" panose="020B0604020202020204"/>
              </a:rPr>
              <a:t> </a:t>
            </a:r>
            <a:r>
              <a:rPr sz="2400">
                <a:solidFill>
                  <a:schemeClr val="tx1"/>
                </a:solidFill>
                <a:latin typeface="Times New Roman" panose="02020603050405020304" charset="0"/>
                <a:ea typeface="Arial" panose="020B0604020202020204"/>
                <a:cs typeface="Times New Roman" panose="02020603050405020304" charset="0"/>
                <a:sym typeface="Arial" panose="020B0604020202020204"/>
              </a:rPr>
              <a:t>are taken into account.</a:t>
            </a:r>
            <a:endParaRPr sz="240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R="0" lvl="0" algn="just" rtl="0">
              <a:lnSpc>
                <a:spcPct val="150000"/>
              </a:lnSpc>
              <a:spcBef>
                <a:spcPts val="0"/>
              </a:spcBef>
              <a:spcAft>
                <a:spcPts val="0"/>
              </a:spcAft>
              <a:buClr>
                <a:srgbClr val="000000"/>
              </a:buClr>
              <a:buSzPts val="1633"/>
              <a:buFont typeface="Wingdings" panose="05000000000000000000" charset="0"/>
              <a:buChar char="Ø"/>
            </a:pPr>
            <a:r>
              <a:rPr sz="2400">
                <a:solidFill>
                  <a:schemeClr val="tx1"/>
                </a:solidFill>
                <a:latin typeface="Times New Roman" panose="02020603050405020304" charset="0"/>
                <a:ea typeface="Arial" panose="020B0604020202020204"/>
                <a:cs typeface="Times New Roman" panose="02020603050405020304" charset="0"/>
                <a:sym typeface="Arial" panose="020B0604020202020204"/>
              </a:rPr>
              <a:t> However, the voice trait is not only related with personal characteristics, but also with many environmental and sociolinguistic</a:t>
            </a:r>
            <a:r>
              <a:rPr lang="en-US" sz="2400">
                <a:solidFill>
                  <a:schemeClr val="tx1"/>
                </a:solidFill>
                <a:latin typeface="Times New Roman" panose="02020603050405020304" charset="0"/>
                <a:ea typeface="Arial" panose="020B0604020202020204"/>
                <a:cs typeface="Times New Roman" panose="02020603050405020304" charset="0"/>
                <a:sym typeface="Arial" panose="020B0604020202020204"/>
              </a:rPr>
              <a:t> </a:t>
            </a:r>
            <a:r>
              <a:rPr sz="2400">
                <a:solidFill>
                  <a:schemeClr val="tx1"/>
                </a:solidFill>
                <a:latin typeface="Times New Roman" panose="02020603050405020304" charset="0"/>
                <a:ea typeface="Arial" panose="020B0604020202020204"/>
                <a:cs typeface="Times New Roman" panose="02020603050405020304" charset="0"/>
                <a:sym typeface="Arial" panose="020B0604020202020204"/>
              </a:rPr>
              <a:t>variables, as voice generation is the result of an extremely complex process.</a:t>
            </a:r>
            <a:endParaRPr sz="2400" b="0" i="0" u="none" strike="noStrike" cap="none">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algn="just">
              <a:lnSpc>
                <a:spcPct val="200000"/>
              </a:lnSpc>
              <a:buNone/>
            </a:pPr>
            <a:endParaRPr lang="en-US" sz="24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R="0" lvl="0" algn="just" rtl="0">
              <a:lnSpc>
                <a:spcPct val="150000"/>
              </a:lnSpc>
              <a:spcBef>
                <a:spcPts val="0"/>
              </a:spcBef>
              <a:spcAft>
                <a:spcPts val="0"/>
              </a:spcAft>
              <a:buClr>
                <a:srgbClr val="000000"/>
              </a:buClr>
              <a:buSzPts val="1633"/>
              <a:buFont typeface="Wingdings" panose="05000000000000000000" charset="0"/>
              <a:buChar char="Ø"/>
            </a:pPr>
            <a:r>
              <a:rPr sz="2400">
                <a:latin typeface="Times New Roman" panose="02020603050405020304" charset="0"/>
                <a:ea typeface="Arial" panose="020B0604020202020204"/>
                <a:cs typeface="Times New Roman" panose="02020603050405020304" charset="0"/>
                <a:sym typeface="Arial" panose="020B0604020202020204"/>
              </a:rPr>
              <a:t>Thus, the transmitted voice will embed a degraded version of speaker specificities and will be influenced by many contextual variables that are difficult</a:t>
            </a:r>
            <a:r>
              <a:rPr lang="en-US" sz="2400">
                <a:latin typeface="Times New Roman" panose="02020603050405020304" charset="0"/>
                <a:ea typeface="Arial" panose="020B0604020202020204"/>
                <a:cs typeface="Times New Roman" panose="02020603050405020304" charset="0"/>
                <a:sym typeface="Arial" panose="020B0604020202020204"/>
              </a:rPr>
              <a:t> </a:t>
            </a:r>
            <a:r>
              <a:rPr sz="2400">
                <a:latin typeface="Times New Roman" panose="02020603050405020304" charset="0"/>
                <a:ea typeface="Arial" panose="020B0604020202020204"/>
                <a:cs typeface="Times New Roman" panose="02020603050405020304" charset="0"/>
                <a:sym typeface="Arial" panose="020B0604020202020204"/>
              </a:rPr>
              <a:t>to deal with. </a:t>
            </a:r>
            <a:endParaRPr sz="240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R="0" lvl="0" algn="just" rtl="0">
              <a:lnSpc>
                <a:spcPct val="150000"/>
              </a:lnSpc>
              <a:spcBef>
                <a:spcPts val="0"/>
              </a:spcBef>
              <a:spcAft>
                <a:spcPts val="0"/>
              </a:spcAft>
              <a:buClr>
                <a:srgbClr val="000000"/>
              </a:buClr>
              <a:buSzPts val="1633"/>
              <a:buFont typeface="Wingdings" panose="05000000000000000000" charset="0"/>
              <a:buChar char="Ø"/>
            </a:pPr>
            <a:r>
              <a:rPr sz="2400">
                <a:latin typeface="Times New Roman" panose="02020603050405020304" charset="0"/>
                <a:ea typeface="Arial" panose="020B0604020202020204"/>
                <a:cs typeface="Times New Roman" panose="02020603050405020304" charset="0"/>
                <a:sym typeface="Arial" panose="020B0604020202020204"/>
              </a:rPr>
              <a:t>Fortunately, state-of-the-art technologies and applications are</a:t>
            </a:r>
            <a:r>
              <a:rPr lang="en-US" sz="2400">
                <a:latin typeface="Times New Roman" panose="02020603050405020304" charset="0"/>
                <a:ea typeface="Arial" panose="020B0604020202020204"/>
                <a:cs typeface="Times New Roman" panose="02020603050405020304" charset="0"/>
                <a:sym typeface="Arial" panose="020B0604020202020204"/>
              </a:rPr>
              <a:t> </a:t>
            </a:r>
            <a:r>
              <a:rPr sz="2400">
                <a:latin typeface="Times New Roman" panose="02020603050405020304" charset="0"/>
                <a:ea typeface="Arial" panose="020B0604020202020204"/>
                <a:cs typeface="Times New Roman" panose="02020603050405020304" charset="0"/>
                <a:sym typeface="Arial" panose="020B0604020202020204"/>
              </a:rPr>
              <a:t>presently able to compensate for all those sources of variability allowing for</a:t>
            </a:r>
            <a:r>
              <a:rPr lang="en-US" sz="2400">
                <a:latin typeface="Times New Roman" panose="02020603050405020304" charset="0"/>
                <a:ea typeface="Arial" panose="020B0604020202020204"/>
                <a:cs typeface="Times New Roman" panose="02020603050405020304" charset="0"/>
                <a:sym typeface="Arial" panose="020B0604020202020204"/>
              </a:rPr>
              <a:t> </a:t>
            </a:r>
            <a:r>
              <a:rPr sz="2400">
                <a:latin typeface="Times New Roman" panose="02020603050405020304" charset="0"/>
                <a:ea typeface="Arial" panose="020B0604020202020204"/>
                <a:cs typeface="Times New Roman" panose="02020603050405020304" charset="0"/>
                <a:sym typeface="Arial" panose="020B0604020202020204"/>
              </a:rPr>
              <a:t>efficient and reliable value-added applications that enable remote authentication or voice detection based just in telephone-transmitted voice signals</a:t>
            </a:r>
            <a:r>
              <a:rPr lang="en-US" sz="2400">
                <a:latin typeface="Times New Roman" panose="02020603050405020304" charset="0"/>
                <a:ea typeface="Arial" panose="020B0604020202020204"/>
                <a:cs typeface="Times New Roman" panose="02020603050405020304" charset="0"/>
                <a:sym typeface="Arial" panose="020B0604020202020204"/>
              </a:rPr>
              <a:t>.</a:t>
            </a:r>
            <a:endParaRPr sz="2400" b="0" i="0" u="none" strike="noStrike" cap="none">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latin typeface="Lato" panose="020F0502020204030203"/>
                <a:ea typeface="Lato" panose="020F0502020204030203"/>
                <a:cs typeface="Lato" panose="020F0502020204030203"/>
                <a:sym typeface="Lato" panose="020F0502020204030203"/>
              </a:rPr>
              <a:t>Approach taken to create the model</a:t>
            </a:r>
            <a:br>
              <a:rPr b="1" i="0" u="none" strike="noStrike" cap="none">
                <a:solidFill>
                  <a:schemeClr val="lt1"/>
                </a:solidFill>
                <a:latin typeface="Arial" panose="020B0604020202020204"/>
                <a:ea typeface="Arial" panose="020B0604020202020204"/>
                <a:cs typeface="Arial" panose="020B0604020202020204"/>
                <a:sym typeface="Arial" panose="020B0604020202020204"/>
              </a:rPr>
            </a:br>
            <a:endParaRPr lang="en-US"/>
          </a:p>
        </p:txBody>
      </p:sp>
      <p:sp>
        <p:nvSpPr>
          <p:cNvPr id="3" name="Content Placeholder 2"/>
          <p:cNvSpPr>
            <a:spLocks noGrp="1"/>
          </p:cNvSpPr>
          <p:nvPr>
            <p:ph idx="1"/>
          </p:nvPr>
        </p:nvSpPr>
        <p:spPr/>
        <p:txBody>
          <a:bodyPr/>
          <a:p>
            <a:pPr algn="just">
              <a:lnSpc>
                <a:spcPct val="130000"/>
              </a:lnSpc>
              <a:buFont typeface="Wingdings" panose="05000000000000000000" charset="0"/>
              <a:buChar char="Ø"/>
            </a:pPr>
            <a:r>
              <a:rPr lang="en-US" sz="2400">
                <a:latin typeface="Times New Roman" panose="02020603050405020304" charset="0"/>
                <a:cs typeface="Times New Roman" panose="02020603050405020304" charset="0"/>
              </a:rPr>
              <a:t>Due to the pervasiveness of voice signals, the range of possible applications of voice biometrics is wider than for other usual biometric traits. </a:t>
            </a:r>
            <a:endParaRPr lang="en-US" sz="2400">
              <a:latin typeface="Times New Roman" panose="02020603050405020304" charset="0"/>
              <a:cs typeface="Times New Roman" panose="02020603050405020304" charset="0"/>
            </a:endParaRPr>
          </a:p>
          <a:p>
            <a:pPr algn="just">
              <a:lnSpc>
                <a:spcPct val="130000"/>
              </a:lnSpc>
              <a:buFont typeface="Wingdings" panose="05000000000000000000" charset="0"/>
              <a:buChar char="Ø"/>
            </a:pPr>
            <a:r>
              <a:rPr lang="en-US" sz="2400">
                <a:latin typeface="Times New Roman" panose="02020603050405020304" charset="0"/>
                <a:cs typeface="Times New Roman" panose="02020603050405020304" charset="0"/>
              </a:rPr>
              <a:t>We can distinguish three major types of applications which take advantage of the biometric information present in the speech signal:</a:t>
            </a:r>
            <a:endParaRPr lang="en-US" sz="2400">
              <a:latin typeface="Times New Roman" panose="02020603050405020304" charset="0"/>
              <a:cs typeface="Times New Roman" panose="02020603050405020304" charset="0"/>
            </a:endParaRPr>
          </a:p>
          <a:p>
            <a:pPr algn="just">
              <a:lnSpc>
                <a:spcPct val="130000"/>
              </a:lnSpc>
              <a:buFont typeface="Wingdings" panose="05000000000000000000" charset="0"/>
              <a:buChar char="Ø"/>
            </a:pPr>
            <a:r>
              <a:rPr lang="en-US" sz="2400">
                <a:latin typeface="Times New Roman" panose="02020603050405020304" charset="0"/>
                <a:cs typeface="Times New Roman" panose="02020603050405020304" charset="0"/>
              </a:rPr>
              <a:t> Voice authentication (access control, typically remote by phone) and background recognition (natural voice checking).</a:t>
            </a:r>
            <a:endParaRPr lang="en-US" sz="2400">
              <a:latin typeface="Times New Roman" panose="02020603050405020304" charset="0"/>
              <a:cs typeface="Times New Roman" panose="02020603050405020304" charset="0"/>
            </a:endParaRPr>
          </a:p>
          <a:p>
            <a:pPr algn="just">
              <a:lnSpc>
                <a:spcPct val="130000"/>
              </a:lnSpc>
              <a:buFont typeface="Wingdings" panose="05000000000000000000" charset="0"/>
              <a:buChar char="Ø"/>
            </a:pPr>
            <a:r>
              <a:rPr lang="en-US" sz="2400">
                <a:latin typeface="Times New Roman" panose="02020603050405020304" charset="0"/>
                <a:cs typeface="Times New Roman" panose="02020603050405020304" charset="0"/>
              </a:rPr>
              <a:t>Speaker detection (e.g. blacklisting detection in call centers or wiretapping and surveillance), also known as speaker spotting.</a:t>
            </a:r>
            <a:endParaRPr lang="en-US" sz="2400">
              <a:latin typeface="Times New Roman" panose="02020603050405020304" charset="0"/>
              <a:cs typeface="Times New Roman" panose="02020603050405020304" charset="0"/>
            </a:endParaRPr>
          </a:p>
          <a:p>
            <a:pPr algn="just">
              <a:lnSpc>
                <a:spcPct val="130000"/>
              </a:lnSpc>
              <a:buFont typeface="Wingdings" panose="05000000000000000000" charset="0"/>
              <a:buChar char="Ø"/>
            </a:pPr>
            <a:r>
              <a:rPr lang="en-US" sz="2400">
                <a:latin typeface="Times New Roman" panose="02020603050405020304" charset="0"/>
                <a:cs typeface="Times New Roman" panose="02020603050405020304" charset="0"/>
              </a:rPr>
              <a:t>Forensic speaker recognition (use of the voice as evidence in courts of law or as intelligence in police investigations).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Technology</a:t>
            </a:r>
            <a:endParaRPr lang="en-US" b="1"/>
          </a:p>
        </p:txBody>
      </p:sp>
      <p:sp>
        <p:nvSpPr>
          <p:cNvPr id="3" name="Content Placeholder 2"/>
          <p:cNvSpPr>
            <a:spLocks noGrp="1"/>
          </p:cNvSpPr>
          <p:nvPr>
            <p:ph idx="1"/>
          </p:nvPr>
        </p:nvSpPr>
        <p:spPr/>
        <p:txBody>
          <a:bodyPr/>
          <a:p>
            <a:pPr>
              <a:buFont typeface="Wingdings" panose="05000000000000000000" charset="0"/>
              <a:buChar char="Ø"/>
            </a:pPr>
            <a:r>
              <a:rPr lang="en-US" sz="2400">
                <a:latin typeface="Times New Roman" panose="02020603050405020304" charset="0"/>
                <a:cs typeface="Times New Roman" panose="02020603050405020304" charset="0"/>
              </a:rPr>
              <a:t>The main source of information encoded in the voice signal is undoubtedly</a:t>
            </a:r>
            <a:endParaRPr lang="en-US" sz="2400">
              <a:latin typeface="Times New Roman" panose="02020603050405020304" charset="0"/>
              <a:cs typeface="Times New Roman" panose="02020603050405020304" charset="0"/>
            </a:endParaRPr>
          </a:p>
          <a:p>
            <a:pPr marL="0" indent="0">
              <a:buFont typeface="Wingdings" panose="05000000000000000000" charset="0"/>
              <a:buNone/>
            </a:pPr>
            <a:r>
              <a:rPr lang="en-US" sz="2400">
                <a:latin typeface="Times New Roman" panose="02020603050405020304" charset="0"/>
                <a:cs typeface="Times New Roman" panose="02020603050405020304" charset="0"/>
              </a:rPr>
              <a:t>     the linguistic content.</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For that reason it is not surprising that depending on how the linguistic content is used or controlled, we can distinguish two very different types of speaker recognition technologies with different potential applications.</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Firstly, text-dependent technologies, where the user is required to utter a specific key-phrase (e.g., “Open, Sesame”) or sequence (e.g., “12-34-56”), have been the major subject of biometric access control and voice authentication applications.</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 The security level of password based systems can then be enhanced by requiring knowledge of the password, and also requiring the true owner of the password to utter it.</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 In order to avoid possible theft recordings of true passwords, text-dependent systems can be enhanced to ask for random prompts, unexpected to the caller, which cannot be easily fabricated by an impostor.</a:t>
            </a:r>
            <a:endParaRPr lang="en-US" sz="2400">
              <a:latin typeface="Times New Roman" panose="02020603050405020304" charset="0"/>
              <a:cs typeface="Times New Roman" panose="02020603050405020304" charset="0"/>
            </a:endParaRPr>
          </a:p>
          <a:p>
            <a:pPr marL="0" indent="0">
              <a:buFont typeface="Wingdings" panose="05000000000000000000" charse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buFont typeface="Wingdings" panose="05000000000000000000" charset="0"/>
              <a:buChar char="Ø"/>
            </a:pPr>
            <a:r>
              <a:rPr lang="en-US">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All the technological details related with text-dependent speaker recognition and applications are addressed.</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sym typeface="+mn-ea"/>
              </a:rPr>
              <a:t>The second type of speaker recognition technologies are those known as</a:t>
            </a:r>
            <a:endParaRPr lang="en-US" sz="2400">
              <a:latin typeface="Times New Roman" panose="02020603050405020304" charset="0"/>
              <a:cs typeface="Times New Roman" panose="02020603050405020304" charset="0"/>
            </a:endParaRPr>
          </a:p>
          <a:p>
            <a:pPr marL="0" indent="0">
              <a:buFont typeface="Wingdings" panose="05000000000000000000" charset="0"/>
              <a:buNone/>
            </a:pPr>
            <a:r>
              <a:rPr lang="en-US" sz="2400">
                <a:latin typeface="Times New Roman" panose="02020603050405020304" charset="0"/>
                <a:cs typeface="Times New Roman" panose="02020603050405020304" charset="0"/>
                <a:sym typeface="+mn-ea"/>
              </a:rPr>
              <a:t>     text-independent.</a:t>
            </a:r>
            <a:endParaRPr 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US" sz="2400">
                <a:latin typeface="Times New Roman" panose="02020603050405020304" charset="0"/>
                <a:cs typeface="Times New Roman" panose="02020603050405020304" charset="0"/>
                <a:sym typeface="+mn-ea"/>
              </a:rPr>
              <a:t> They are the driving factor of the remaining two types of applications, namely speaker detection and forensic speaker recognition.</a:t>
            </a:r>
            <a:endParaRPr 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US" sz="2400">
                <a:latin typeface="Times New Roman" panose="02020603050405020304" charset="0"/>
                <a:cs typeface="Times New Roman" panose="02020603050405020304" charset="0"/>
                <a:sym typeface="+mn-ea"/>
              </a:rPr>
              <a:t> Since the linguistic content is the main source of information encoded in the speech,text-independency has been a major challenge and the main subject of research of the speaker recognition community in the last two decades.</a:t>
            </a:r>
            <a:endParaRPr 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US" sz="2400">
                <a:latin typeface="Times New Roman" panose="02020603050405020304" charset="0"/>
                <a:cs typeface="Times New Roman" panose="02020603050405020304" charset="0"/>
                <a:sym typeface="+mn-ea"/>
              </a:rPr>
              <a:t> The NIST SRE (Speaker Recognition Evaluations) conducted yearly since 1996 have fostered excellence in research in this area. </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lgn="just">
              <a:lnSpc>
                <a:spcPct val="150000"/>
              </a:lnSpc>
              <a:buFont typeface="Wingdings" panose="05000000000000000000" charset="0"/>
              <a:buChar char="Ø"/>
            </a:pPr>
            <a:r>
              <a:rPr lang="en-US" sz="2400">
                <a:latin typeface="Times New Roman" panose="02020603050405020304" charset="0"/>
                <a:cs typeface="Times New Roman" panose="02020603050405020304" charset="0"/>
                <a:sym typeface="+mn-ea"/>
              </a:rPr>
              <a:t>with extraordinary progress obtained year by year based in blind evaluation with common databases and protocols, and very specially the sharing of information among participants in the follow-up workshop after each evaluation. </a:t>
            </a:r>
            <a:endParaRPr lang="en-US" sz="24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a:latin typeface="Times New Roman" panose="02020603050405020304" charset="0"/>
                <a:cs typeface="Times New Roman" panose="02020603050405020304" charset="0"/>
                <a:sym typeface="+mn-ea"/>
              </a:rPr>
              <a:t>Text-independent systems, including technological details and applications.</a:t>
            </a:r>
            <a:endParaRPr lang="en-US" sz="2400">
              <a:latin typeface="Times New Roman" panose="02020603050405020304" charset="0"/>
              <a:cs typeface="Times New Roman" panose="02020603050405020304" charset="0"/>
              <a:sym typeface="+mn-ea"/>
            </a:endParaRPr>
          </a:p>
          <a:p>
            <a:pPr algn="just">
              <a:lnSpc>
                <a:spcPct val="150000"/>
              </a:lnSpc>
              <a:buFont typeface="Wingdings" panose="05000000000000000000" charset="0"/>
              <a:buChar char="Ø"/>
            </a:pPr>
            <a:r>
              <a:rPr lang="en-US" sz="2400">
                <a:latin typeface="Times New Roman" panose="02020603050405020304" charset="0"/>
                <a:cs typeface="Times New Roman" panose="02020603050405020304" charset="0"/>
              </a:rPr>
              <a:t>The second type of speaker recognition technologies are those known as text-independent. </a:t>
            </a:r>
            <a:endParaRPr lang="en-US" sz="24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a:latin typeface="Times New Roman" panose="02020603050405020304" charset="0"/>
                <a:cs typeface="Times New Roman" panose="02020603050405020304" charset="0"/>
              </a:rPr>
              <a:t>They are the driving factor of the remaining two types of applications, namely speaker detection and forensic speaker recognition. </a:t>
            </a:r>
            <a:endParaRPr lang="en-US" sz="2400">
              <a:latin typeface="Times New Roman" panose="02020603050405020304" charset="0"/>
              <a:cs typeface="Times New Roman" panose="02020603050405020304" charset="0"/>
            </a:endParaRPr>
          </a:p>
          <a:p>
            <a:pPr marL="0" indent="0" algn="just">
              <a:lnSpc>
                <a:spcPct val="150000"/>
              </a:lnSpc>
              <a:buFont typeface="Wingdings" panose="05000000000000000000" charse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lgn="just">
              <a:lnSpc>
                <a:spcPct val="150000"/>
              </a:lnSpc>
              <a:buFont typeface="Wingdings" panose="05000000000000000000" charset="0"/>
              <a:buChar char="Ø"/>
            </a:pPr>
            <a:r>
              <a:rPr lang="en-US" sz="2400">
                <a:latin typeface="Times New Roman" panose="02020603050405020304" charset="0"/>
                <a:cs typeface="Times New Roman" panose="02020603050405020304" charset="0"/>
                <a:sym typeface="+mn-ea"/>
              </a:rPr>
              <a:t>Since the linguistic content is the main source of information encoded in the speech,text-independency has been a major challenge and the main subject of research of the speaker recognition community in the last two decades. </a:t>
            </a:r>
            <a:endParaRPr lang="en-US" sz="24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a:latin typeface="Times New Roman" panose="02020603050405020304" charset="0"/>
                <a:cs typeface="Times New Roman" panose="02020603050405020304" charset="0"/>
                <a:sym typeface="+mn-ea"/>
              </a:rPr>
              <a:t>The NIST SRE (Speaker Recognition Evaluations) conducted yearly since 1996 have fostered excellence in research in this area,with extraordinary progress obtained year by year based in blind evaluation with common databases and protocols, and very specially the sharing of information among participants in the follow-up workshop after each evaluation. </a:t>
            </a:r>
            <a:endParaRPr lang="en-US" sz="2400">
              <a:latin typeface="Times New Roman" panose="02020603050405020304" charset="0"/>
              <a:cs typeface="Times New Roman" panose="02020603050405020304" charset="0"/>
              <a:sym typeface="+mn-ea"/>
            </a:endParaRPr>
          </a:p>
          <a:p>
            <a:pPr algn="just">
              <a:lnSpc>
                <a:spcPct val="150000"/>
              </a:lnSpc>
              <a:buFont typeface="Wingdings" panose="05000000000000000000" charset="0"/>
              <a:buChar char="Ø"/>
            </a:pPr>
            <a:r>
              <a:rPr lang="en-US" sz="2400">
                <a:latin typeface="Times New Roman" panose="02020603050405020304" charset="0"/>
                <a:cs typeface="Times New Roman" panose="02020603050405020304" charset="0"/>
                <a:sym typeface="+mn-ea"/>
              </a:rPr>
              <a:t>Text-independent systems,including technological details and applications,</a:t>
            </a:r>
            <a:endParaRPr lang="en-US" sz="2400">
              <a:latin typeface="Times New Roman" panose="02020603050405020304" charset="0"/>
              <a:cs typeface="Times New Roman" panose="02020603050405020304" charset="0"/>
            </a:endParaRPr>
          </a:p>
          <a:p>
            <a:pPr marL="0" indent="0">
              <a:buNone/>
            </a:pP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Length of voice clip</a:t>
            </a:r>
            <a:endParaRPr lang="en-US"/>
          </a:p>
        </p:txBody>
      </p:sp>
      <p:sp>
        <p:nvSpPr>
          <p:cNvPr id="3" name="Content Placeholder 2"/>
          <p:cNvSpPr>
            <a:spLocks noGrp="1"/>
          </p:cNvSpPr>
          <p:nvPr>
            <p:ph sz="half" idx="1"/>
          </p:nvPr>
        </p:nvSpPr>
        <p:spPr/>
        <p:txBody>
          <a:bodyPr/>
          <a:p>
            <a:pPr>
              <a:buFont typeface="Wingdings" panose="05000000000000000000" charset="0"/>
              <a:buChar char="Ø"/>
            </a:pPr>
            <a:r>
              <a:rPr lang="en-US" sz="2800">
                <a:latin typeface="Times New Roman" panose="02020603050405020304" charset="0"/>
                <a:cs typeface="Times New Roman" panose="02020603050405020304" charset="0"/>
              </a:rPr>
              <a:t>This is what I do when I want to send a voice recording that is longer than 1 minute on Facebook messenger.</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First of all, I go to my default sound recorder app on my phone and record what I want to say to this person. It could be longer than 2 minutes.Later, long press the voice note and click send.</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Tap the messenger icon to send the voice note on the app</a:t>
            </a:r>
            <a:endParaRPr lang="en-US" sz="2800">
              <a:latin typeface="Times New Roman" panose="02020603050405020304" charset="0"/>
              <a:cs typeface="Times New Roman" panose="02020603050405020304" charset="0"/>
            </a:endParaRPr>
          </a:p>
        </p:txBody>
      </p:sp>
      <p:pic>
        <p:nvPicPr>
          <p:cNvPr id="4" name="Content Placeholder 3" descr="video"/>
          <p:cNvPicPr>
            <a:picLocks noChangeAspect="1"/>
          </p:cNvPicPr>
          <p:nvPr>
            <p:ph sz="half" idx="2"/>
          </p:nvPr>
        </p:nvPicPr>
        <p:blipFill>
          <a:blip r:embed="rId1"/>
          <a:stretch>
            <a:fillRect/>
          </a:stretch>
        </p:blipFill>
        <p:spPr>
          <a:xfrm>
            <a:off x="6240145" y="1398270"/>
            <a:ext cx="2286000" cy="4061460"/>
          </a:xfrm>
          <a:prstGeom prst="rect">
            <a:avLst/>
          </a:prstGeom>
        </p:spPr>
      </p:pic>
      <p:pic>
        <p:nvPicPr>
          <p:cNvPr id="5" name="Picture 4" descr="recording"/>
          <p:cNvPicPr>
            <a:picLocks noChangeAspect="1"/>
          </p:cNvPicPr>
          <p:nvPr/>
        </p:nvPicPr>
        <p:blipFill>
          <a:blip r:embed="rId2"/>
          <a:stretch>
            <a:fillRect/>
          </a:stretch>
        </p:blipFill>
        <p:spPr>
          <a:xfrm>
            <a:off x="8771890" y="1398270"/>
            <a:ext cx="2286000" cy="4061460"/>
          </a:xfrm>
          <a:prstGeom prst="rect">
            <a:avLst/>
          </a:prstGeom>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6554</Words>
  <Application>WPS Presentation</Application>
  <PresentationFormat>Widescreen</PresentationFormat>
  <Paragraphs>88</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Calibri Light</vt:lpstr>
      <vt:lpstr>Calibri</vt:lpstr>
      <vt:lpstr>Microsoft YaHei</vt:lpstr>
      <vt:lpstr>Arial Unicode MS</vt:lpstr>
      <vt:lpstr>Arial</vt:lpstr>
      <vt:lpstr>Century Schoolbook</vt:lpstr>
      <vt:lpstr>Wingdings</vt:lpstr>
      <vt:lpstr>Arial Black</vt:lpstr>
      <vt:lpstr>Sitka Display</vt:lpstr>
      <vt:lpstr>Trebuchet MS</vt:lpstr>
      <vt:lpstr>Times New Roman</vt:lpstr>
      <vt:lpstr>Lato</vt: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VoiceVoice Biometrics - SBI  BiometVrics - SB</dc:title>
  <dc:creator/>
  <cp:lastModifiedBy>hp</cp:lastModifiedBy>
  <cp:revision>2</cp:revision>
  <dcterms:created xsi:type="dcterms:W3CDTF">2022-05-15T12:17:32Z</dcterms:created>
  <dcterms:modified xsi:type="dcterms:W3CDTF">2022-05-15T12:20:30Z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100128211F3C4222B63A84414023D6CC</vt:lpwstr>
  </property>
  <property fmtid="{D5CDD505-2E9C-101B-9397-08002B2CF9AE}" pid="3" name="KSOProductBuildVer">
    <vt:lpwstr>1033-11.2.0.11130</vt:lpwstr>
  </property>
</Properties>
</file>