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5" r:id="rId3"/>
    <p:sldId id="271" r:id="rId4"/>
    <p:sldId id="263" r:id="rId5"/>
    <p:sldId id="273" r:id="rId6"/>
    <p:sldId id="276" r:id="rId7"/>
    <p:sldId id="277"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352" autoAdjust="0"/>
  </p:normalViewPr>
  <p:slideViewPr>
    <p:cSldViewPr>
      <p:cViewPr varScale="1">
        <p:scale>
          <a:sx n="84" d="100"/>
          <a:sy n="84" d="100"/>
        </p:scale>
        <p:origin x="774" y="96"/>
      </p:cViewPr>
      <p:guideLst>
        <p:guide pos="3839"/>
        <p:guide orient="horz" pos="2160"/>
      </p:guideLst>
    </p:cSldViewPr>
  </p:slid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For my non-technical topic I wanted to discuss one of my favorite subjects: languages, and more specifically, or not so specific, the evolution of language.  This is a huge topic, but I’ll try to just give a general overview with some examples to demonstrate my point.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65727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This is a map of major language families, or at least generalized groupings of what are thought to be related languages.  Of course, some linguists debate over whether some of these families can be combined or if the current families should actually be broken apart.</a:t>
            </a:r>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50120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I’m only going to focus on the Indo-European language family, for time’s sake, and because I know more specific details about the connections between Indo-European languages. But a lot of other language families have similar connections to the ones I’ll discuss here. </a:t>
            </a:r>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1740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How do we know these languages are related?  Well we can’t look at the originator of what we call Indo-European languages, but we can look for patterns.  If we compare words from different languages with the same or similar meanings, and we see that they have a similar root, or similar consonant patterns, and related sounds within those consonant patterns, we could demonstrate how the sounds shifted while the basic original proto-Indo-European root remains the same.</a:t>
            </a:r>
          </a:p>
          <a:p>
            <a:r>
              <a:rPr lang="en-US" sz="1200" kern="1200" dirty="0">
                <a:solidFill>
                  <a:schemeClr val="tx1">
                    <a:lumMod val="50000"/>
                  </a:schemeClr>
                </a:solidFill>
                <a:effectLst/>
                <a:latin typeface="+mn-lt"/>
                <a:ea typeface="+mn-ea"/>
                <a:cs typeface="+mn-cs"/>
              </a:rPr>
              <a:t> Here are six languages from different (and fairly distant) branches of the Indo-European language family,  We can’t see patterns or a common root across all words for all these languages, but we do see overlap between the word for “brother” in almost all of the languages here, as well as the  words for “two” and the archaic English “thou”</a:t>
            </a:r>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87757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 Indo-European languages classified into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Centum branches.  The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Centrum divide doesn’t apply for all Indo-European languages.  I think there are some extinct Indo-European languages that did not fall into these categories.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72901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Slide 6</a:t>
            </a:r>
          </a:p>
          <a:p>
            <a:r>
              <a:rPr lang="en-US" sz="1200" kern="1200" dirty="0">
                <a:solidFill>
                  <a:schemeClr val="tx1">
                    <a:lumMod val="50000"/>
                  </a:schemeClr>
                </a:solidFill>
                <a:effectLst/>
                <a:latin typeface="+mn-lt"/>
                <a:ea typeface="+mn-ea"/>
                <a:cs typeface="+mn-cs"/>
              </a:rPr>
              <a:t>Centum and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are words for hundred, but they illustrates a possible sound divergence between K and S, as we see a pattern of K or S at the beginning of different words with the same or similar meaning between languages.</a:t>
            </a:r>
          </a:p>
          <a:p>
            <a:endParaRPr lang="en-US" sz="1200" kern="1200" dirty="0">
              <a:solidFill>
                <a:schemeClr val="tx1">
                  <a:lumMod val="5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And just to show these aren’t coincidences, we have more evidence.</a:t>
            </a:r>
          </a:p>
          <a:p>
            <a:endParaRPr lang="en-US" sz="1200" kern="1200" dirty="0">
              <a:solidFill>
                <a:schemeClr val="tx1">
                  <a:lumMod val="50000"/>
                </a:schemeClr>
              </a:solidFill>
              <a:effectLst/>
              <a:latin typeface="+mn-lt"/>
              <a:ea typeface="+mn-ea"/>
              <a:cs typeface="+mn-cs"/>
            </a:endParaRPr>
          </a:p>
          <a:p>
            <a:r>
              <a:rPr lang="en-US" sz="1200" kern="1200" dirty="0">
                <a:solidFill>
                  <a:schemeClr val="tx1">
                    <a:lumMod val="50000"/>
                  </a:schemeClr>
                </a:solidFill>
                <a:effectLst/>
                <a:latin typeface="+mn-lt"/>
                <a:ea typeface="+mn-ea"/>
                <a:cs typeface="+mn-cs"/>
              </a:rPr>
              <a:t>We also see a  more localized shift from k -&gt; h</a:t>
            </a:r>
          </a:p>
          <a:p>
            <a:r>
              <a:rPr lang="en-US" sz="1200" kern="1200" dirty="0">
                <a:solidFill>
                  <a:schemeClr val="tx1">
                    <a:lumMod val="50000"/>
                  </a:schemeClr>
                </a:solidFill>
                <a:effectLst/>
                <a:latin typeface="+mn-lt"/>
                <a:ea typeface="+mn-ea"/>
                <a:cs typeface="+mn-cs"/>
              </a:rPr>
              <a:t>This is present in English and Latin, but very noticeable between Swedish and Norwegian.  Swedish </a:t>
            </a:r>
            <a:r>
              <a:rPr lang="en-US" sz="1200" kern="1200" dirty="0" err="1">
                <a:solidFill>
                  <a:schemeClr val="tx1">
                    <a:lumMod val="50000"/>
                  </a:schemeClr>
                </a:solidFill>
                <a:effectLst/>
                <a:latin typeface="+mn-lt"/>
                <a:ea typeface="+mn-ea"/>
                <a:cs typeface="+mn-cs"/>
              </a:rPr>
              <a:t>kva</a:t>
            </a:r>
            <a:r>
              <a:rPr lang="en-US" sz="1200" kern="1200" dirty="0">
                <a:solidFill>
                  <a:schemeClr val="tx1">
                    <a:lumMod val="50000"/>
                  </a:schemeClr>
                </a:solidFill>
                <a:effectLst/>
                <a:latin typeface="+mn-lt"/>
                <a:ea typeface="+mn-ea"/>
                <a:cs typeface="+mn-cs"/>
              </a:rPr>
              <a:t> vs Norwegian </a:t>
            </a:r>
            <a:r>
              <a:rPr lang="en-US" sz="1200" kern="1200" dirty="0" err="1">
                <a:solidFill>
                  <a:schemeClr val="tx1">
                    <a:lumMod val="50000"/>
                  </a:schemeClr>
                </a:solidFill>
                <a:effectLst/>
                <a:latin typeface="+mn-lt"/>
                <a:ea typeface="+mn-ea"/>
                <a:cs typeface="+mn-cs"/>
              </a:rPr>
              <a:t>hva</a:t>
            </a:r>
            <a:r>
              <a:rPr lang="en-US" sz="1200" kern="1200" dirty="0">
                <a:solidFill>
                  <a:schemeClr val="tx1">
                    <a:lumMod val="50000"/>
                  </a:schemeClr>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99422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1/23/2018</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1/23/2018</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1/23/2018</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1/23/2018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qK7XXvfiXs" TargetMode="External"/><Relationship Id="rId2" Type="http://schemas.openxmlformats.org/officeDocument/2006/relationships/hyperlink" Target="https://en.wikipedia.org/wiki/Indo-European_languag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Origins: The evolution of Modern Languages</a:t>
            </a:r>
          </a:p>
        </p:txBody>
      </p:sp>
      <p:sp>
        <p:nvSpPr>
          <p:cNvPr id="3" name="Subtitle 2"/>
          <p:cNvSpPr>
            <a:spLocks noGrp="1"/>
          </p:cNvSpPr>
          <p:nvPr>
            <p:ph type="subTitle" idx="1"/>
          </p:nvPr>
        </p:nvSpPr>
        <p:spPr/>
        <p:txBody>
          <a:bodyPr/>
          <a:lstStyle/>
          <a:p>
            <a:r>
              <a:rPr lang="en-US" dirty="0"/>
              <a:t>With a focus on the spread of the Indo-European language family</a:t>
            </a:r>
          </a:p>
        </p:txBody>
      </p:sp>
    </p:spTree>
    <p:extLst>
      <p:ext uri="{BB962C8B-B14F-4D97-AF65-F5344CB8AC3E}">
        <p14:creationId xmlns:p14="http://schemas.microsoft.com/office/powerpoint/2010/main" val="40250135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C0E-D078-43F8-B58F-20551AD1917C}"/>
              </a:ext>
            </a:extLst>
          </p:cNvPr>
          <p:cNvSpPr>
            <a:spLocks noGrp="1"/>
          </p:cNvSpPr>
          <p:nvPr>
            <p:ph type="title"/>
          </p:nvPr>
        </p:nvSpPr>
        <p:spPr>
          <a:xfrm>
            <a:off x="1217612" y="381000"/>
            <a:ext cx="9753600" cy="914400"/>
          </a:xfrm>
        </p:spPr>
        <p:txBody>
          <a:bodyPr/>
          <a:lstStyle/>
          <a:p>
            <a:r>
              <a:rPr lang="en-US" dirty="0"/>
              <a:t>The Language Families</a:t>
            </a:r>
          </a:p>
        </p:txBody>
      </p:sp>
      <p:pic>
        <p:nvPicPr>
          <p:cNvPr id="5" name="Content Placeholder 4">
            <a:extLst>
              <a:ext uri="{FF2B5EF4-FFF2-40B4-BE49-F238E27FC236}">
                <a16:creationId xmlns:a16="http://schemas.microsoft.com/office/drawing/2014/main" id="{E8D19EC7-E725-43BC-96CE-48393A0BD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34" y="1295400"/>
            <a:ext cx="10673899" cy="4876800"/>
          </a:xfrm>
        </p:spPr>
      </p:pic>
      <p:sp>
        <p:nvSpPr>
          <p:cNvPr id="3" name="TextBox 2">
            <a:extLst>
              <a:ext uri="{FF2B5EF4-FFF2-40B4-BE49-F238E27FC236}">
                <a16:creationId xmlns:a16="http://schemas.microsoft.com/office/drawing/2014/main" id="{2D90E11A-DA26-4DAC-A6EF-20F321ECC25C}"/>
              </a:ext>
            </a:extLst>
          </p:cNvPr>
          <p:cNvSpPr txBox="1"/>
          <p:nvPr/>
        </p:nvSpPr>
        <p:spPr>
          <a:xfrm>
            <a:off x="173734" y="6246168"/>
            <a:ext cx="5825634" cy="230832"/>
          </a:xfrm>
          <a:prstGeom prst="rect">
            <a:avLst/>
          </a:prstGeom>
          <a:noFill/>
        </p:spPr>
        <p:txBody>
          <a:bodyPr wrap="none" rtlCol="0">
            <a:spAutoFit/>
          </a:bodyPr>
          <a:lstStyle/>
          <a:p>
            <a:pPr>
              <a:lnSpc>
                <a:spcPct val="90000"/>
              </a:lnSpc>
            </a:pPr>
            <a:r>
              <a:rPr lang="en-US" sz="1000" b="1" dirty="0"/>
              <a:t>Image taken from http://library--of--babel.blogspot.com/2013/05/historical-linguistics.html</a:t>
            </a:r>
          </a:p>
        </p:txBody>
      </p:sp>
    </p:spTree>
    <p:extLst>
      <p:ext uri="{BB962C8B-B14F-4D97-AF65-F5344CB8AC3E}">
        <p14:creationId xmlns:p14="http://schemas.microsoft.com/office/powerpoint/2010/main" val="37695107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RANGE OF Indo-European Languages today</a:t>
            </a:r>
          </a:p>
        </p:txBody>
      </p:sp>
      <p:pic>
        <p:nvPicPr>
          <p:cNvPr id="5" name="Picture 4">
            <a:extLst>
              <a:ext uri="{FF2B5EF4-FFF2-40B4-BE49-F238E27FC236}">
                <a16:creationId xmlns:a16="http://schemas.microsoft.com/office/drawing/2014/main" id="{174865C3-015F-49E7-96DC-6EAC178DA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706562"/>
            <a:ext cx="9067800" cy="4876800"/>
          </a:xfrm>
          <a:prstGeom prst="rect">
            <a:avLst/>
          </a:prstGeom>
        </p:spPr>
      </p:pic>
      <p:sp>
        <p:nvSpPr>
          <p:cNvPr id="3" name="TextBox 2">
            <a:extLst>
              <a:ext uri="{FF2B5EF4-FFF2-40B4-BE49-F238E27FC236}">
                <a16:creationId xmlns:a16="http://schemas.microsoft.com/office/drawing/2014/main" id="{8642332B-A834-4F4A-84DF-8A29098C5420}"/>
              </a:ext>
            </a:extLst>
          </p:cNvPr>
          <p:cNvSpPr txBox="1"/>
          <p:nvPr/>
        </p:nvSpPr>
        <p:spPr>
          <a:xfrm>
            <a:off x="1446212" y="6649746"/>
            <a:ext cx="6856364" cy="230832"/>
          </a:xfrm>
          <a:prstGeom prst="rect">
            <a:avLst/>
          </a:prstGeom>
          <a:noFill/>
        </p:spPr>
        <p:txBody>
          <a:bodyPr wrap="none" rtlCol="0">
            <a:spAutoFit/>
          </a:bodyPr>
          <a:lstStyle/>
          <a:p>
            <a:pPr>
              <a:lnSpc>
                <a:spcPct val="90000"/>
              </a:lnSpc>
            </a:pPr>
            <a:r>
              <a:rPr lang="en-US" sz="1000" b="1" dirty="0">
                <a:solidFill>
                  <a:schemeClr val="tx2"/>
                </a:solidFill>
              </a:rPr>
              <a:t>Image taken from https://abagond.files.wordpress.com/2015/03/indo-european-language-family-map.png</a:t>
            </a:r>
          </a:p>
        </p:txBody>
      </p:sp>
    </p:spTree>
    <p:extLst>
      <p:ext uri="{BB962C8B-B14F-4D97-AF65-F5344CB8AC3E}">
        <p14:creationId xmlns:p14="http://schemas.microsoft.com/office/powerpoint/2010/main" val="29369780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2" y="533400"/>
            <a:ext cx="9753600" cy="1676400"/>
          </a:xfrm>
        </p:spPr>
        <p:txBody>
          <a:bodyPr>
            <a:normAutofit fontScale="90000"/>
          </a:bodyPr>
          <a:lstStyle/>
          <a:p>
            <a:r>
              <a:rPr lang="en-US" dirty="0"/>
              <a:t>How do we know English</a:t>
            </a:r>
            <a:r>
              <a:rPr lang="en-US"/>
              <a:t>, Russian, </a:t>
            </a:r>
            <a:r>
              <a:rPr lang="en-US" dirty="0"/>
              <a:t>Hindi, FARSI, Latin, (AND OTHERS) are IE Languages?</a:t>
            </a:r>
          </a:p>
        </p:txBody>
      </p:sp>
      <p:graphicFrame>
        <p:nvGraphicFramePr>
          <p:cNvPr id="2" name="Table 1">
            <a:extLst>
              <a:ext uri="{FF2B5EF4-FFF2-40B4-BE49-F238E27FC236}">
                <a16:creationId xmlns:a16="http://schemas.microsoft.com/office/drawing/2014/main" id="{11BE771D-7B3E-44C0-B8B3-5098A7AACF0F}"/>
              </a:ext>
            </a:extLst>
          </p:cNvPr>
          <p:cNvGraphicFramePr>
            <a:graphicFrameLocks noGrp="1"/>
          </p:cNvGraphicFramePr>
          <p:nvPr>
            <p:extLst>
              <p:ext uri="{D42A27DB-BD31-4B8C-83A1-F6EECF244321}">
                <p14:modId xmlns:p14="http://schemas.microsoft.com/office/powerpoint/2010/main" val="211877164"/>
              </p:ext>
            </p:extLst>
          </p:nvPr>
        </p:nvGraphicFramePr>
        <p:xfrm>
          <a:off x="227012" y="2438400"/>
          <a:ext cx="8125884" cy="4079240"/>
        </p:xfrm>
        <a:graphic>
          <a:graphicData uri="http://schemas.openxmlformats.org/drawingml/2006/table">
            <a:tbl>
              <a:tblPr firstRow="1" bandRow="1">
                <a:tableStyleId>{073A0DAA-6AF3-43AB-8588-CEC1D06C72B9}</a:tableStyleId>
              </a:tblPr>
              <a:tblGrid>
                <a:gridCol w="1354314">
                  <a:extLst>
                    <a:ext uri="{9D8B030D-6E8A-4147-A177-3AD203B41FA5}">
                      <a16:colId xmlns:a16="http://schemas.microsoft.com/office/drawing/2014/main" val="92118171"/>
                    </a:ext>
                  </a:extLst>
                </a:gridCol>
                <a:gridCol w="1354314">
                  <a:extLst>
                    <a:ext uri="{9D8B030D-6E8A-4147-A177-3AD203B41FA5}">
                      <a16:colId xmlns:a16="http://schemas.microsoft.com/office/drawing/2014/main" val="3843237399"/>
                    </a:ext>
                  </a:extLst>
                </a:gridCol>
                <a:gridCol w="1406172">
                  <a:extLst>
                    <a:ext uri="{9D8B030D-6E8A-4147-A177-3AD203B41FA5}">
                      <a16:colId xmlns:a16="http://schemas.microsoft.com/office/drawing/2014/main" val="3370664407"/>
                    </a:ext>
                  </a:extLst>
                </a:gridCol>
                <a:gridCol w="1302456">
                  <a:extLst>
                    <a:ext uri="{9D8B030D-6E8A-4147-A177-3AD203B41FA5}">
                      <a16:colId xmlns:a16="http://schemas.microsoft.com/office/drawing/2014/main" val="30599368"/>
                    </a:ext>
                  </a:extLst>
                </a:gridCol>
                <a:gridCol w="1354314">
                  <a:extLst>
                    <a:ext uri="{9D8B030D-6E8A-4147-A177-3AD203B41FA5}">
                      <a16:colId xmlns:a16="http://schemas.microsoft.com/office/drawing/2014/main" val="3833376767"/>
                    </a:ext>
                  </a:extLst>
                </a:gridCol>
                <a:gridCol w="1354314">
                  <a:extLst>
                    <a:ext uri="{9D8B030D-6E8A-4147-A177-3AD203B41FA5}">
                      <a16:colId xmlns:a16="http://schemas.microsoft.com/office/drawing/2014/main" val="3248836284"/>
                    </a:ext>
                  </a:extLst>
                </a:gridCol>
              </a:tblGrid>
              <a:tr h="370840">
                <a:tc>
                  <a:txBody>
                    <a:bodyPr/>
                    <a:lstStyle/>
                    <a:p>
                      <a:r>
                        <a:rPr lang="en-US" dirty="0"/>
                        <a:t>English</a:t>
                      </a:r>
                    </a:p>
                  </a:txBody>
                  <a:tcPr/>
                </a:tc>
                <a:tc>
                  <a:txBody>
                    <a:bodyPr/>
                    <a:lstStyle/>
                    <a:p>
                      <a:r>
                        <a:rPr lang="en-US" dirty="0"/>
                        <a:t>Latin</a:t>
                      </a:r>
                    </a:p>
                  </a:txBody>
                  <a:tcPr/>
                </a:tc>
                <a:tc>
                  <a:txBody>
                    <a:bodyPr/>
                    <a:lstStyle/>
                    <a:p>
                      <a:r>
                        <a:rPr lang="en-US" dirty="0"/>
                        <a:t>Norwegian</a:t>
                      </a:r>
                    </a:p>
                  </a:txBody>
                  <a:tcPr/>
                </a:tc>
                <a:tc>
                  <a:txBody>
                    <a:bodyPr/>
                    <a:lstStyle/>
                    <a:p>
                      <a:r>
                        <a:rPr lang="en-US" dirty="0"/>
                        <a:t>Russian</a:t>
                      </a:r>
                    </a:p>
                  </a:txBody>
                  <a:tcPr/>
                </a:tc>
                <a:tc>
                  <a:txBody>
                    <a:bodyPr/>
                    <a:lstStyle/>
                    <a:p>
                      <a:r>
                        <a:rPr lang="en-US" dirty="0"/>
                        <a:t>Hindi</a:t>
                      </a:r>
                    </a:p>
                  </a:txBody>
                  <a:tcPr/>
                </a:tc>
                <a:tc>
                  <a:txBody>
                    <a:bodyPr/>
                    <a:lstStyle/>
                    <a:p>
                      <a:r>
                        <a:rPr lang="en-US" dirty="0"/>
                        <a:t>Farsi</a:t>
                      </a:r>
                    </a:p>
                  </a:txBody>
                  <a:tcPr/>
                </a:tc>
                <a:extLst>
                  <a:ext uri="{0D108BD9-81ED-4DB2-BD59-A6C34878D82A}">
                    <a16:rowId xmlns:a16="http://schemas.microsoft.com/office/drawing/2014/main" val="571434417"/>
                  </a:ext>
                </a:extLst>
              </a:tr>
              <a:tr h="370840">
                <a:tc>
                  <a:txBody>
                    <a:bodyPr/>
                    <a:lstStyle/>
                    <a:p>
                      <a:r>
                        <a:rPr lang="en-US" dirty="0"/>
                        <a:t>Brother</a:t>
                      </a:r>
                    </a:p>
                  </a:txBody>
                  <a:tcPr/>
                </a:tc>
                <a:tc>
                  <a:txBody>
                    <a:bodyPr/>
                    <a:lstStyle/>
                    <a:p>
                      <a:r>
                        <a:rPr lang="en-US" dirty="0"/>
                        <a:t>Frater</a:t>
                      </a:r>
                    </a:p>
                  </a:txBody>
                  <a:tcPr/>
                </a:tc>
                <a:tc>
                  <a:txBody>
                    <a:bodyPr/>
                    <a:lstStyle/>
                    <a:p>
                      <a:r>
                        <a:rPr lang="en-US" dirty="0" err="1"/>
                        <a:t>Bror</a:t>
                      </a:r>
                      <a:endParaRPr lang="en-US" dirty="0"/>
                    </a:p>
                  </a:txBody>
                  <a:tcPr/>
                </a:tc>
                <a:tc>
                  <a:txBody>
                    <a:bodyPr/>
                    <a:lstStyle/>
                    <a:p>
                      <a:r>
                        <a:rPr lang="en-US" dirty="0"/>
                        <a:t>Brat</a:t>
                      </a:r>
                    </a:p>
                  </a:txBody>
                  <a:tcPr/>
                </a:tc>
                <a:tc>
                  <a:txBody>
                    <a:bodyPr/>
                    <a:lstStyle/>
                    <a:p>
                      <a:r>
                        <a:rPr lang="en-US" dirty="0" err="1"/>
                        <a:t>Bhaee</a:t>
                      </a:r>
                      <a:endParaRPr lang="en-US" dirty="0"/>
                    </a:p>
                  </a:txBody>
                  <a:tcPr/>
                </a:tc>
                <a:tc>
                  <a:txBody>
                    <a:bodyPr/>
                    <a:lstStyle/>
                    <a:p>
                      <a:r>
                        <a:rPr lang="en-US" dirty="0" err="1"/>
                        <a:t>Baradur</a:t>
                      </a:r>
                      <a:endParaRPr lang="en-US" dirty="0"/>
                    </a:p>
                  </a:txBody>
                  <a:tcPr/>
                </a:tc>
                <a:extLst>
                  <a:ext uri="{0D108BD9-81ED-4DB2-BD59-A6C34878D82A}">
                    <a16:rowId xmlns:a16="http://schemas.microsoft.com/office/drawing/2014/main" val="2996528269"/>
                  </a:ext>
                </a:extLst>
              </a:tr>
              <a:tr h="370840">
                <a:tc>
                  <a:txBody>
                    <a:bodyPr/>
                    <a:lstStyle/>
                    <a:p>
                      <a:r>
                        <a:rPr lang="en-US" dirty="0"/>
                        <a:t>Mother</a:t>
                      </a:r>
                    </a:p>
                  </a:txBody>
                  <a:tcPr/>
                </a:tc>
                <a:tc>
                  <a:txBody>
                    <a:bodyPr/>
                    <a:lstStyle/>
                    <a:p>
                      <a:r>
                        <a:rPr lang="en-US" dirty="0"/>
                        <a:t>Mater</a:t>
                      </a:r>
                    </a:p>
                  </a:txBody>
                  <a:tcPr/>
                </a:tc>
                <a:tc>
                  <a:txBody>
                    <a:bodyPr/>
                    <a:lstStyle/>
                    <a:p>
                      <a:r>
                        <a:rPr lang="en-US" dirty="0" err="1"/>
                        <a:t>Mor</a:t>
                      </a:r>
                      <a:endParaRPr lang="en-US" dirty="0"/>
                    </a:p>
                  </a:txBody>
                  <a:tcPr/>
                </a:tc>
                <a:tc>
                  <a:txBody>
                    <a:bodyPr/>
                    <a:lstStyle/>
                    <a:p>
                      <a:r>
                        <a:rPr lang="en-US" dirty="0"/>
                        <a:t>Mat’</a:t>
                      </a:r>
                    </a:p>
                  </a:txBody>
                  <a:tcPr/>
                </a:tc>
                <a:tc>
                  <a:txBody>
                    <a:bodyPr/>
                    <a:lstStyle/>
                    <a:p>
                      <a:r>
                        <a:rPr lang="en-US" dirty="0"/>
                        <a:t>Mata</a:t>
                      </a:r>
                    </a:p>
                  </a:txBody>
                  <a:tcPr/>
                </a:tc>
                <a:tc>
                  <a:txBody>
                    <a:bodyPr/>
                    <a:lstStyle/>
                    <a:p>
                      <a:r>
                        <a:rPr lang="en-US" dirty="0" err="1"/>
                        <a:t>Madar</a:t>
                      </a:r>
                      <a:endParaRPr lang="en-US" dirty="0"/>
                    </a:p>
                  </a:txBody>
                  <a:tcPr/>
                </a:tc>
                <a:extLst>
                  <a:ext uri="{0D108BD9-81ED-4DB2-BD59-A6C34878D82A}">
                    <a16:rowId xmlns:a16="http://schemas.microsoft.com/office/drawing/2014/main" val="1774522387"/>
                  </a:ext>
                </a:extLst>
              </a:tr>
              <a:tr h="370840">
                <a:tc>
                  <a:txBody>
                    <a:bodyPr/>
                    <a:lstStyle/>
                    <a:p>
                      <a:r>
                        <a:rPr lang="en-US" dirty="0"/>
                        <a:t>Hundred</a:t>
                      </a:r>
                    </a:p>
                  </a:txBody>
                  <a:tcPr/>
                </a:tc>
                <a:tc>
                  <a:txBody>
                    <a:bodyPr/>
                    <a:lstStyle/>
                    <a:p>
                      <a:r>
                        <a:rPr lang="en-US" dirty="0"/>
                        <a:t>Centum</a:t>
                      </a:r>
                    </a:p>
                  </a:txBody>
                  <a:tcPr/>
                </a:tc>
                <a:tc>
                  <a:txBody>
                    <a:bodyPr/>
                    <a:lstStyle/>
                    <a:p>
                      <a:r>
                        <a:rPr lang="en-US" dirty="0" err="1"/>
                        <a:t>Hundre</a:t>
                      </a:r>
                      <a:endParaRPr lang="en-US" dirty="0"/>
                    </a:p>
                  </a:txBody>
                  <a:tcPr/>
                </a:tc>
                <a:tc>
                  <a:txBody>
                    <a:bodyPr/>
                    <a:lstStyle/>
                    <a:p>
                      <a:r>
                        <a:rPr lang="en-US" dirty="0" err="1"/>
                        <a:t>Sto</a:t>
                      </a:r>
                      <a:endParaRPr lang="en-US" dirty="0"/>
                    </a:p>
                  </a:txBody>
                  <a:tcPr/>
                </a:tc>
                <a:tc>
                  <a:txBody>
                    <a:bodyPr/>
                    <a:lstStyle/>
                    <a:p>
                      <a:r>
                        <a:rPr lang="en-US" dirty="0"/>
                        <a:t>Sau</a:t>
                      </a:r>
                    </a:p>
                  </a:txBody>
                  <a:tcPr/>
                </a:tc>
                <a:tc>
                  <a:txBody>
                    <a:bodyPr/>
                    <a:lstStyle/>
                    <a:p>
                      <a:r>
                        <a:rPr lang="en-US" dirty="0"/>
                        <a:t>Sad</a:t>
                      </a:r>
                    </a:p>
                  </a:txBody>
                  <a:tcPr/>
                </a:tc>
                <a:extLst>
                  <a:ext uri="{0D108BD9-81ED-4DB2-BD59-A6C34878D82A}">
                    <a16:rowId xmlns:a16="http://schemas.microsoft.com/office/drawing/2014/main" val="3911337242"/>
                  </a:ext>
                </a:extLst>
              </a:tr>
              <a:tr h="370840">
                <a:tc>
                  <a:txBody>
                    <a:bodyPr/>
                    <a:lstStyle/>
                    <a:p>
                      <a:r>
                        <a:rPr lang="en-US" dirty="0"/>
                        <a:t>Year</a:t>
                      </a:r>
                    </a:p>
                  </a:txBody>
                  <a:tcPr/>
                </a:tc>
                <a:tc>
                  <a:txBody>
                    <a:bodyPr/>
                    <a:lstStyle/>
                    <a:p>
                      <a:r>
                        <a:rPr lang="en-US" dirty="0"/>
                        <a:t>Anno</a:t>
                      </a:r>
                    </a:p>
                  </a:txBody>
                  <a:tcPr/>
                </a:tc>
                <a:tc>
                  <a:txBody>
                    <a:bodyPr/>
                    <a:lstStyle/>
                    <a:p>
                      <a:r>
                        <a:rPr lang="nb-NO" dirty="0"/>
                        <a:t>År</a:t>
                      </a:r>
                      <a:endParaRPr lang="en-US" dirty="0"/>
                    </a:p>
                  </a:txBody>
                  <a:tcPr/>
                </a:tc>
                <a:tc>
                  <a:txBody>
                    <a:bodyPr/>
                    <a:lstStyle/>
                    <a:p>
                      <a:r>
                        <a:rPr lang="en-US" dirty="0"/>
                        <a:t>God</a:t>
                      </a:r>
                    </a:p>
                  </a:txBody>
                  <a:tcPr/>
                </a:tc>
                <a:tc>
                  <a:txBody>
                    <a:bodyPr/>
                    <a:lstStyle/>
                    <a:p>
                      <a:r>
                        <a:rPr lang="en-US" dirty="0"/>
                        <a:t>Sal</a:t>
                      </a:r>
                    </a:p>
                  </a:txBody>
                  <a:tcPr/>
                </a:tc>
                <a:tc>
                  <a:txBody>
                    <a:bodyPr/>
                    <a:lstStyle/>
                    <a:p>
                      <a:r>
                        <a:rPr lang="en-US" dirty="0"/>
                        <a:t>Sal</a:t>
                      </a:r>
                    </a:p>
                  </a:txBody>
                  <a:tcPr/>
                </a:tc>
                <a:extLst>
                  <a:ext uri="{0D108BD9-81ED-4DB2-BD59-A6C34878D82A}">
                    <a16:rowId xmlns:a16="http://schemas.microsoft.com/office/drawing/2014/main" val="2777568860"/>
                  </a:ext>
                </a:extLst>
              </a:tr>
              <a:tr h="370840">
                <a:tc>
                  <a:txBody>
                    <a:bodyPr/>
                    <a:lstStyle/>
                    <a:p>
                      <a:r>
                        <a:rPr lang="en-US" dirty="0"/>
                        <a:t>One</a:t>
                      </a:r>
                    </a:p>
                  </a:txBody>
                  <a:tcPr/>
                </a:tc>
                <a:tc>
                  <a:txBody>
                    <a:bodyPr/>
                    <a:lstStyle/>
                    <a:p>
                      <a:r>
                        <a:rPr lang="en-US" dirty="0" err="1"/>
                        <a:t>Unus</a:t>
                      </a:r>
                      <a:endParaRPr lang="en-US" dirty="0"/>
                    </a:p>
                  </a:txBody>
                  <a:tcPr/>
                </a:tc>
                <a:tc>
                  <a:txBody>
                    <a:bodyPr/>
                    <a:lstStyle/>
                    <a:p>
                      <a:r>
                        <a:rPr lang="nb-NO" dirty="0"/>
                        <a:t>En</a:t>
                      </a:r>
                      <a:endParaRPr lang="en-US" dirty="0"/>
                    </a:p>
                  </a:txBody>
                  <a:tcPr/>
                </a:tc>
                <a:tc>
                  <a:txBody>
                    <a:bodyPr/>
                    <a:lstStyle/>
                    <a:p>
                      <a:r>
                        <a:rPr lang="en-US" dirty="0"/>
                        <a:t>Odin</a:t>
                      </a:r>
                    </a:p>
                  </a:txBody>
                  <a:tcPr/>
                </a:tc>
                <a:tc>
                  <a:txBody>
                    <a:bodyPr/>
                    <a:lstStyle/>
                    <a:p>
                      <a:r>
                        <a:rPr lang="en-US" dirty="0" err="1"/>
                        <a:t>Ek</a:t>
                      </a:r>
                      <a:endParaRPr lang="en-US" dirty="0"/>
                    </a:p>
                  </a:txBody>
                  <a:tcPr/>
                </a:tc>
                <a:tc>
                  <a:txBody>
                    <a:bodyPr/>
                    <a:lstStyle/>
                    <a:p>
                      <a:r>
                        <a:rPr lang="en-US" dirty="0" err="1"/>
                        <a:t>Yek</a:t>
                      </a:r>
                      <a:endParaRPr lang="en-US" dirty="0"/>
                    </a:p>
                  </a:txBody>
                  <a:tcPr/>
                </a:tc>
                <a:extLst>
                  <a:ext uri="{0D108BD9-81ED-4DB2-BD59-A6C34878D82A}">
                    <a16:rowId xmlns:a16="http://schemas.microsoft.com/office/drawing/2014/main" val="1590387910"/>
                  </a:ext>
                </a:extLst>
              </a:tr>
              <a:tr h="370840">
                <a:tc>
                  <a:txBody>
                    <a:bodyPr/>
                    <a:lstStyle/>
                    <a:p>
                      <a:r>
                        <a:rPr lang="en-US" b="0" dirty="0"/>
                        <a:t>Two</a:t>
                      </a:r>
                    </a:p>
                  </a:txBody>
                  <a:tcPr/>
                </a:tc>
                <a:tc>
                  <a:txBody>
                    <a:bodyPr/>
                    <a:lstStyle/>
                    <a:p>
                      <a:r>
                        <a:rPr lang="en-US" b="0" dirty="0"/>
                        <a:t>Duo</a:t>
                      </a:r>
                    </a:p>
                  </a:txBody>
                  <a:tcPr/>
                </a:tc>
                <a:tc>
                  <a:txBody>
                    <a:bodyPr/>
                    <a:lstStyle/>
                    <a:p>
                      <a:r>
                        <a:rPr lang="nb-NO" b="0" dirty="0"/>
                        <a:t>To</a:t>
                      </a:r>
                      <a:endParaRPr lang="en-US" b="0" dirty="0"/>
                    </a:p>
                  </a:txBody>
                  <a:tcPr/>
                </a:tc>
                <a:tc>
                  <a:txBody>
                    <a:bodyPr/>
                    <a:lstStyle/>
                    <a:p>
                      <a:r>
                        <a:rPr lang="en-US" dirty="0" err="1"/>
                        <a:t>Dva</a:t>
                      </a:r>
                      <a:endParaRPr lang="en-US" dirty="0"/>
                    </a:p>
                  </a:txBody>
                  <a:tcPr/>
                </a:tc>
                <a:tc>
                  <a:txBody>
                    <a:bodyPr/>
                    <a:lstStyle/>
                    <a:p>
                      <a:r>
                        <a:rPr lang="en-US" dirty="0"/>
                        <a:t>Do</a:t>
                      </a:r>
                    </a:p>
                  </a:txBody>
                  <a:tcPr/>
                </a:tc>
                <a:tc>
                  <a:txBody>
                    <a:bodyPr/>
                    <a:lstStyle/>
                    <a:p>
                      <a:r>
                        <a:rPr lang="en-US" dirty="0"/>
                        <a:t>Do</a:t>
                      </a:r>
                    </a:p>
                  </a:txBody>
                  <a:tcPr/>
                </a:tc>
                <a:extLst>
                  <a:ext uri="{0D108BD9-81ED-4DB2-BD59-A6C34878D82A}">
                    <a16:rowId xmlns:a16="http://schemas.microsoft.com/office/drawing/2014/main" val="1431961668"/>
                  </a:ext>
                </a:extLst>
              </a:tr>
              <a:tr h="370840">
                <a:tc>
                  <a:txBody>
                    <a:bodyPr/>
                    <a:lstStyle/>
                    <a:p>
                      <a:r>
                        <a:rPr lang="en-US" b="0" dirty="0"/>
                        <a:t>Three</a:t>
                      </a:r>
                    </a:p>
                  </a:txBody>
                  <a:tcPr/>
                </a:tc>
                <a:tc>
                  <a:txBody>
                    <a:bodyPr/>
                    <a:lstStyle/>
                    <a:p>
                      <a:r>
                        <a:rPr lang="en-US" b="0" dirty="0"/>
                        <a:t>Tres</a:t>
                      </a:r>
                    </a:p>
                  </a:txBody>
                  <a:tcPr/>
                </a:tc>
                <a:tc>
                  <a:txBody>
                    <a:bodyPr/>
                    <a:lstStyle/>
                    <a:p>
                      <a:r>
                        <a:rPr lang="nb-NO" b="0" dirty="0"/>
                        <a:t>Tre</a:t>
                      </a:r>
                      <a:endParaRPr lang="en-US" b="0" dirty="0"/>
                    </a:p>
                  </a:txBody>
                  <a:tcPr/>
                </a:tc>
                <a:tc>
                  <a:txBody>
                    <a:bodyPr/>
                    <a:lstStyle/>
                    <a:p>
                      <a:r>
                        <a:rPr lang="en-US" dirty="0"/>
                        <a:t>Tri</a:t>
                      </a:r>
                    </a:p>
                  </a:txBody>
                  <a:tcPr/>
                </a:tc>
                <a:tc>
                  <a:txBody>
                    <a:bodyPr/>
                    <a:lstStyle/>
                    <a:p>
                      <a:r>
                        <a:rPr lang="en-US" dirty="0"/>
                        <a:t>Teen</a:t>
                      </a:r>
                    </a:p>
                  </a:txBody>
                  <a:tcPr/>
                </a:tc>
                <a:tc>
                  <a:txBody>
                    <a:bodyPr/>
                    <a:lstStyle/>
                    <a:p>
                      <a:r>
                        <a:rPr lang="en-US" dirty="0"/>
                        <a:t>Se</a:t>
                      </a:r>
                    </a:p>
                  </a:txBody>
                  <a:tcPr/>
                </a:tc>
                <a:extLst>
                  <a:ext uri="{0D108BD9-81ED-4DB2-BD59-A6C34878D82A}">
                    <a16:rowId xmlns:a16="http://schemas.microsoft.com/office/drawing/2014/main" val="3271415574"/>
                  </a:ext>
                </a:extLst>
              </a:tr>
              <a:tr h="370840">
                <a:tc>
                  <a:txBody>
                    <a:bodyPr/>
                    <a:lstStyle/>
                    <a:p>
                      <a:r>
                        <a:rPr lang="en-US" dirty="0"/>
                        <a:t>Four</a:t>
                      </a:r>
                    </a:p>
                  </a:txBody>
                  <a:tcPr/>
                </a:tc>
                <a:tc>
                  <a:txBody>
                    <a:bodyPr/>
                    <a:lstStyle/>
                    <a:p>
                      <a:r>
                        <a:rPr lang="en-US" dirty="0" err="1"/>
                        <a:t>Quattor</a:t>
                      </a:r>
                      <a:endParaRPr lang="en-US" dirty="0"/>
                    </a:p>
                  </a:txBody>
                  <a:tcPr/>
                </a:tc>
                <a:tc>
                  <a:txBody>
                    <a:bodyPr/>
                    <a:lstStyle/>
                    <a:p>
                      <a:r>
                        <a:rPr lang="nb-NO" dirty="0"/>
                        <a:t>Fire</a:t>
                      </a:r>
                      <a:endParaRPr lang="en-US" dirty="0"/>
                    </a:p>
                  </a:txBody>
                  <a:tcPr/>
                </a:tc>
                <a:tc>
                  <a:txBody>
                    <a:bodyPr/>
                    <a:lstStyle/>
                    <a:p>
                      <a:r>
                        <a:rPr lang="en-US" dirty="0" err="1"/>
                        <a:t>Chetyre</a:t>
                      </a:r>
                      <a:endParaRPr lang="en-US" dirty="0"/>
                    </a:p>
                  </a:txBody>
                  <a:tcPr/>
                </a:tc>
                <a:tc>
                  <a:txBody>
                    <a:bodyPr/>
                    <a:lstStyle/>
                    <a:p>
                      <a:r>
                        <a:rPr lang="en-US" dirty="0" err="1"/>
                        <a:t>Chaar</a:t>
                      </a:r>
                      <a:endParaRPr lang="en-US" dirty="0"/>
                    </a:p>
                  </a:txBody>
                  <a:tcPr/>
                </a:tc>
                <a:tc>
                  <a:txBody>
                    <a:bodyPr/>
                    <a:lstStyle/>
                    <a:p>
                      <a:r>
                        <a:rPr lang="en-US" dirty="0" err="1"/>
                        <a:t>Chahar</a:t>
                      </a:r>
                      <a:endParaRPr lang="en-US" dirty="0"/>
                    </a:p>
                  </a:txBody>
                  <a:tcPr/>
                </a:tc>
                <a:extLst>
                  <a:ext uri="{0D108BD9-81ED-4DB2-BD59-A6C34878D82A}">
                    <a16:rowId xmlns:a16="http://schemas.microsoft.com/office/drawing/2014/main" val="46921370"/>
                  </a:ext>
                </a:extLst>
              </a:tr>
              <a:tr h="370840">
                <a:tc>
                  <a:txBody>
                    <a:bodyPr/>
                    <a:lstStyle/>
                    <a:p>
                      <a:r>
                        <a:rPr lang="en-US" dirty="0"/>
                        <a:t>Five</a:t>
                      </a:r>
                    </a:p>
                  </a:txBody>
                  <a:tcPr/>
                </a:tc>
                <a:tc>
                  <a:txBody>
                    <a:bodyPr/>
                    <a:lstStyle/>
                    <a:p>
                      <a:r>
                        <a:rPr lang="en-US" dirty="0" err="1"/>
                        <a:t>Quinque</a:t>
                      </a:r>
                      <a:endParaRPr lang="en-US" dirty="0"/>
                    </a:p>
                  </a:txBody>
                  <a:tcPr/>
                </a:tc>
                <a:tc>
                  <a:txBody>
                    <a:bodyPr/>
                    <a:lstStyle/>
                    <a:p>
                      <a:r>
                        <a:rPr lang="nb-NO" dirty="0"/>
                        <a:t>Fem</a:t>
                      </a:r>
                      <a:endParaRPr lang="en-US" dirty="0"/>
                    </a:p>
                  </a:txBody>
                  <a:tcPr/>
                </a:tc>
                <a:tc>
                  <a:txBody>
                    <a:bodyPr/>
                    <a:lstStyle/>
                    <a:p>
                      <a:r>
                        <a:rPr lang="en-US" dirty="0" err="1"/>
                        <a:t>Pyat</a:t>
                      </a:r>
                      <a:r>
                        <a:rPr lang="en-US" dirty="0"/>
                        <a:t>’</a:t>
                      </a:r>
                    </a:p>
                  </a:txBody>
                  <a:tcPr/>
                </a:tc>
                <a:tc>
                  <a:txBody>
                    <a:bodyPr/>
                    <a:lstStyle/>
                    <a:p>
                      <a:r>
                        <a:rPr lang="en-US" dirty="0" err="1"/>
                        <a:t>Panj</a:t>
                      </a:r>
                      <a:endParaRPr lang="en-US" dirty="0"/>
                    </a:p>
                  </a:txBody>
                  <a:tcPr/>
                </a:tc>
                <a:tc>
                  <a:txBody>
                    <a:bodyPr/>
                    <a:lstStyle/>
                    <a:p>
                      <a:r>
                        <a:rPr lang="en-US" dirty="0" err="1"/>
                        <a:t>Panj</a:t>
                      </a:r>
                      <a:endParaRPr lang="en-US" dirty="0"/>
                    </a:p>
                  </a:txBody>
                  <a:tcPr/>
                </a:tc>
                <a:extLst>
                  <a:ext uri="{0D108BD9-81ED-4DB2-BD59-A6C34878D82A}">
                    <a16:rowId xmlns:a16="http://schemas.microsoft.com/office/drawing/2014/main" val="663013365"/>
                  </a:ext>
                </a:extLst>
              </a:tr>
              <a:tr h="370840">
                <a:tc>
                  <a:txBody>
                    <a:bodyPr/>
                    <a:lstStyle/>
                    <a:p>
                      <a:r>
                        <a:rPr lang="en-US" dirty="0"/>
                        <a:t>Thou</a:t>
                      </a:r>
                    </a:p>
                  </a:txBody>
                  <a:tcPr/>
                </a:tc>
                <a:tc>
                  <a:txBody>
                    <a:bodyPr/>
                    <a:lstStyle/>
                    <a:p>
                      <a:r>
                        <a:rPr lang="en-US" dirty="0"/>
                        <a:t>Tu</a:t>
                      </a:r>
                    </a:p>
                  </a:txBody>
                  <a:tcPr/>
                </a:tc>
                <a:tc>
                  <a:txBody>
                    <a:bodyPr/>
                    <a:lstStyle/>
                    <a:p>
                      <a:r>
                        <a:rPr lang="en-US" dirty="0"/>
                        <a:t>Du</a:t>
                      </a:r>
                    </a:p>
                  </a:txBody>
                  <a:tcPr/>
                </a:tc>
                <a:tc>
                  <a:txBody>
                    <a:bodyPr/>
                    <a:lstStyle/>
                    <a:p>
                      <a:r>
                        <a:rPr lang="en-US" dirty="0"/>
                        <a:t>Ty</a:t>
                      </a:r>
                    </a:p>
                  </a:txBody>
                  <a:tcPr/>
                </a:tc>
                <a:tc>
                  <a:txBody>
                    <a:bodyPr/>
                    <a:lstStyle/>
                    <a:p>
                      <a:r>
                        <a:rPr lang="en-US" dirty="0"/>
                        <a:t>To</a:t>
                      </a:r>
                    </a:p>
                  </a:txBody>
                  <a:tcPr/>
                </a:tc>
                <a:tc>
                  <a:txBody>
                    <a:bodyPr/>
                    <a:lstStyle/>
                    <a:p>
                      <a:r>
                        <a:rPr lang="en-US" dirty="0"/>
                        <a:t>To</a:t>
                      </a:r>
                    </a:p>
                  </a:txBody>
                  <a:tcPr/>
                </a:tc>
                <a:extLst>
                  <a:ext uri="{0D108BD9-81ED-4DB2-BD59-A6C34878D82A}">
                    <a16:rowId xmlns:a16="http://schemas.microsoft.com/office/drawing/2014/main" val="3911426727"/>
                  </a:ext>
                </a:extLst>
              </a:tr>
            </a:tbl>
          </a:graphicData>
        </a:graphic>
      </p:graphicFrame>
    </p:spTree>
    <p:extLst>
      <p:ext uri="{BB962C8B-B14F-4D97-AF65-F5344CB8AC3E}">
        <p14:creationId xmlns:p14="http://schemas.microsoft.com/office/powerpoint/2010/main" val="3536972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Indo-European Language Family – Centum and </a:t>
            </a:r>
            <a:r>
              <a:rPr lang="en-US" dirty="0" err="1"/>
              <a:t>Satem</a:t>
            </a:r>
            <a:r>
              <a:rPr lang="en-US" dirty="0"/>
              <a:t> Branches</a:t>
            </a:r>
          </a:p>
        </p:txBody>
      </p:sp>
      <p:sp>
        <p:nvSpPr>
          <p:cNvPr id="12" name="TextBox 11">
            <a:extLst>
              <a:ext uri="{FF2B5EF4-FFF2-40B4-BE49-F238E27FC236}">
                <a16:creationId xmlns:a16="http://schemas.microsoft.com/office/drawing/2014/main" id="{2222363A-92FE-4B25-A898-DDE9955470B5}"/>
              </a:ext>
            </a:extLst>
          </p:cNvPr>
          <p:cNvSpPr txBox="1"/>
          <p:nvPr/>
        </p:nvSpPr>
        <p:spPr>
          <a:xfrm>
            <a:off x="0" y="6324831"/>
            <a:ext cx="3429000" cy="230832"/>
          </a:xfrm>
          <a:prstGeom prst="rect">
            <a:avLst/>
          </a:prstGeom>
          <a:noFill/>
        </p:spPr>
        <p:txBody>
          <a:bodyPr wrap="square" rtlCol="0">
            <a:spAutoFit/>
          </a:bodyPr>
          <a:lstStyle/>
          <a:p>
            <a:pPr>
              <a:lnSpc>
                <a:spcPct val="90000"/>
              </a:lnSpc>
            </a:pPr>
            <a:r>
              <a:rPr lang="en-US" sz="1000" b="1" dirty="0"/>
              <a:t>Images taken from http://web.cn.edu/</a:t>
            </a:r>
          </a:p>
        </p:txBody>
      </p:sp>
      <p:pic>
        <p:nvPicPr>
          <p:cNvPr id="16" name="Content Placeholder 15">
            <a:extLst>
              <a:ext uri="{FF2B5EF4-FFF2-40B4-BE49-F238E27FC236}">
                <a16:creationId xmlns:a16="http://schemas.microsoft.com/office/drawing/2014/main" id="{3AD679FB-E008-4A5E-9A0F-DA5E79E286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4412" y="1811965"/>
            <a:ext cx="5909866" cy="4432399"/>
          </a:xfrm>
        </p:spPr>
      </p:pic>
      <p:pic>
        <p:nvPicPr>
          <p:cNvPr id="19" name="Picture 18">
            <a:extLst>
              <a:ext uri="{FF2B5EF4-FFF2-40B4-BE49-F238E27FC236}">
                <a16:creationId xmlns:a16="http://schemas.microsoft.com/office/drawing/2014/main" id="{18883B1E-2F80-4D23-B7CA-2ABB1CC75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6649"/>
            <a:ext cx="5909865" cy="4432399"/>
          </a:xfrm>
          <a:prstGeom prst="rect">
            <a:avLst/>
          </a:prstGeom>
        </p:spPr>
      </p:pic>
    </p:spTree>
    <p:extLst>
      <p:ext uri="{BB962C8B-B14F-4D97-AF65-F5344CB8AC3E}">
        <p14:creationId xmlns:p14="http://schemas.microsoft.com/office/powerpoint/2010/main" val="14178368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C4E2-D6E0-4FD9-B9DD-6AF1923945A5}"/>
              </a:ext>
            </a:extLst>
          </p:cNvPr>
          <p:cNvSpPr>
            <a:spLocks noGrp="1"/>
          </p:cNvSpPr>
          <p:nvPr>
            <p:ph type="title"/>
          </p:nvPr>
        </p:nvSpPr>
        <p:spPr>
          <a:xfrm>
            <a:off x="455612" y="381000"/>
            <a:ext cx="9753600" cy="1142999"/>
          </a:xfrm>
        </p:spPr>
        <p:txBody>
          <a:bodyPr>
            <a:normAutofit fontScale="90000"/>
          </a:bodyPr>
          <a:lstStyle/>
          <a:p>
            <a:r>
              <a:rPr lang="nb-NO" dirty="0"/>
              <a:t>Sound Connections and </a:t>
            </a:r>
            <a:r>
              <a:rPr lang="nb-NO" dirty="0" err="1"/>
              <a:t>Patterns</a:t>
            </a:r>
            <a:r>
              <a:rPr lang="nb-NO" dirty="0"/>
              <a:t> </a:t>
            </a:r>
            <a:r>
              <a:rPr lang="nb-NO" dirty="0" err="1"/>
              <a:t>of</a:t>
            </a:r>
            <a:r>
              <a:rPr lang="nb-NO" dirty="0"/>
              <a:t> </a:t>
            </a:r>
            <a:r>
              <a:rPr lang="nb-NO" dirty="0" err="1"/>
              <a:t>Change</a:t>
            </a:r>
            <a:endParaRPr lang="en-US" dirty="0"/>
          </a:p>
        </p:txBody>
      </p:sp>
      <p:sp>
        <p:nvSpPr>
          <p:cNvPr id="3" name="Text Placeholder 2">
            <a:extLst>
              <a:ext uri="{FF2B5EF4-FFF2-40B4-BE49-F238E27FC236}">
                <a16:creationId xmlns:a16="http://schemas.microsoft.com/office/drawing/2014/main" id="{58AC2348-A114-4E7C-AE93-DE5B417839D1}"/>
              </a:ext>
            </a:extLst>
          </p:cNvPr>
          <p:cNvSpPr>
            <a:spLocks noGrp="1"/>
          </p:cNvSpPr>
          <p:nvPr>
            <p:ph type="body" idx="1"/>
          </p:nvPr>
        </p:nvSpPr>
        <p:spPr>
          <a:xfrm>
            <a:off x="454024" y="1905001"/>
            <a:ext cx="10090468" cy="4571999"/>
          </a:xfrm>
        </p:spPr>
        <p:txBody>
          <a:bodyPr>
            <a:normAutofit/>
          </a:bodyPr>
          <a:lstStyle/>
          <a:p>
            <a:r>
              <a:rPr lang="en-US" b="1" dirty="0"/>
              <a:t>Centum vs </a:t>
            </a:r>
            <a:r>
              <a:rPr lang="en-US" b="1" dirty="0" err="1"/>
              <a:t>Satem</a:t>
            </a:r>
            <a:r>
              <a:rPr lang="en-US" b="1" dirty="0"/>
              <a:t> – Words for hundred</a:t>
            </a:r>
          </a:p>
          <a:p>
            <a:endParaRPr lang="en-US" dirty="0"/>
          </a:p>
          <a:p>
            <a:r>
              <a:rPr lang="en-US" dirty="0"/>
              <a:t>Latin – “centum” (pronounced “</a:t>
            </a:r>
            <a:r>
              <a:rPr lang="en-US" dirty="0" err="1"/>
              <a:t>kentum</a:t>
            </a:r>
            <a:r>
              <a:rPr lang="en-US" dirty="0"/>
              <a:t>”),Greek “</a:t>
            </a:r>
            <a:r>
              <a:rPr lang="en-US" dirty="0" err="1"/>
              <a:t>ekato</a:t>
            </a:r>
            <a:r>
              <a:rPr lang="en-US" dirty="0"/>
              <a:t>” </a:t>
            </a:r>
          </a:p>
          <a:p>
            <a:r>
              <a:rPr lang="en-US" dirty="0"/>
              <a:t>Russian “</a:t>
            </a:r>
            <a:r>
              <a:rPr lang="en-US" dirty="0" err="1"/>
              <a:t>sto</a:t>
            </a:r>
            <a:r>
              <a:rPr lang="en-US" dirty="0"/>
              <a:t>” and Farsi “sad”</a:t>
            </a:r>
          </a:p>
          <a:p>
            <a:r>
              <a:rPr lang="en-US" dirty="0"/>
              <a:t>Latin – “</a:t>
            </a:r>
            <a:r>
              <a:rPr lang="en-US" dirty="0" err="1"/>
              <a:t>cor</a:t>
            </a:r>
            <a:r>
              <a:rPr lang="en-US" dirty="0"/>
              <a:t>” - Russian “</a:t>
            </a:r>
            <a:r>
              <a:rPr lang="en-US" dirty="0" err="1"/>
              <a:t>serdtse</a:t>
            </a:r>
            <a:r>
              <a:rPr lang="en-US" dirty="0"/>
              <a:t>”</a:t>
            </a:r>
          </a:p>
          <a:p>
            <a:endParaRPr lang="en-US" dirty="0"/>
          </a:p>
          <a:p>
            <a:r>
              <a:rPr lang="en-US" b="1" dirty="0"/>
              <a:t>Related – The shift from k to h sounds:</a:t>
            </a:r>
          </a:p>
          <a:p>
            <a:r>
              <a:rPr lang="en-US" dirty="0"/>
              <a:t>Latin “centum” - English “hundred”</a:t>
            </a:r>
          </a:p>
          <a:p>
            <a:r>
              <a:rPr lang="en-US" dirty="0"/>
              <a:t>Latin – </a:t>
            </a:r>
            <a:r>
              <a:rPr lang="en-US" dirty="0" err="1"/>
              <a:t>curro</a:t>
            </a:r>
            <a:r>
              <a:rPr lang="en-US" dirty="0"/>
              <a:t> “I run” and English – hurry (to move quickly)</a:t>
            </a:r>
          </a:p>
          <a:p>
            <a:r>
              <a:rPr lang="en-US" dirty="0"/>
              <a:t>Latin “</a:t>
            </a:r>
            <a:r>
              <a:rPr lang="en-US" dirty="0" err="1"/>
              <a:t>cor</a:t>
            </a:r>
            <a:r>
              <a:rPr lang="en-US" dirty="0"/>
              <a:t>” and English “heart”</a:t>
            </a:r>
          </a:p>
          <a:p>
            <a:endParaRPr lang="en-US" b="1" dirty="0"/>
          </a:p>
          <a:p>
            <a:r>
              <a:rPr lang="en-US" b="1" dirty="0"/>
              <a:t>Other sound Relationships - P and F, </a:t>
            </a:r>
          </a:p>
          <a:p>
            <a:r>
              <a:rPr lang="en-US" dirty="0"/>
              <a:t>Latin “</a:t>
            </a:r>
            <a:r>
              <a:rPr lang="en-US" dirty="0" err="1"/>
              <a:t>pisces</a:t>
            </a:r>
            <a:r>
              <a:rPr lang="en-US" dirty="0"/>
              <a:t>” and English “fish”</a:t>
            </a:r>
          </a:p>
          <a:p>
            <a:r>
              <a:rPr lang="en-US" dirty="0"/>
              <a:t>Latin “pater”, Farsi “</a:t>
            </a:r>
            <a:r>
              <a:rPr lang="en-US" dirty="0" err="1"/>
              <a:t>padar</a:t>
            </a:r>
            <a:r>
              <a:rPr lang="en-US" dirty="0"/>
              <a:t>” - English “father”</a:t>
            </a:r>
          </a:p>
          <a:p>
            <a:endParaRPr lang="en-US" b="1" dirty="0"/>
          </a:p>
        </p:txBody>
      </p:sp>
    </p:spTree>
    <p:extLst>
      <p:ext uri="{BB962C8B-B14F-4D97-AF65-F5344CB8AC3E}">
        <p14:creationId xmlns:p14="http://schemas.microsoft.com/office/powerpoint/2010/main" val="3288099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CBF-5F1D-477E-AA6A-B0033B7BB87D}"/>
              </a:ext>
            </a:extLst>
          </p:cNvPr>
          <p:cNvSpPr>
            <a:spLocks noGrp="1"/>
          </p:cNvSpPr>
          <p:nvPr>
            <p:ph type="title"/>
          </p:nvPr>
        </p:nvSpPr>
        <p:spPr>
          <a:xfrm>
            <a:off x="531812" y="381000"/>
            <a:ext cx="9753600" cy="1142999"/>
          </a:xfrm>
        </p:spPr>
        <p:txBody>
          <a:bodyPr/>
          <a:lstStyle/>
          <a:p>
            <a:r>
              <a:rPr lang="en-US" dirty="0"/>
              <a:t>Helpful Resources</a:t>
            </a:r>
          </a:p>
        </p:txBody>
      </p:sp>
      <p:sp>
        <p:nvSpPr>
          <p:cNvPr id="3" name="Text Placeholder 2">
            <a:extLst>
              <a:ext uri="{FF2B5EF4-FFF2-40B4-BE49-F238E27FC236}">
                <a16:creationId xmlns:a16="http://schemas.microsoft.com/office/drawing/2014/main" id="{1269B229-BC30-4B52-AE8F-B7233C8D51DE}"/>
              </a:ext>
            </a:extLst>
          </p:cNvPr>
          <p:cNvSpPr>
            <a:spLocks noGrp="1"/>
          </p:cNvSpPr>
          <p:nvPr>
            <p:ph type="body" idx="1"/>
          </p:nvPr>
        </p:nvSpPr>
        <p:spPr>
          <a:xfrm>
            <a:off x="531813" y="1905000"/>
            <a:ext cx="7543799" cy="4191000"/>
          </a:xfrm>
        </p:spPr>
        <p:txBody>
          <a:bodyPr>
            <a:normAutofit/>
          </a:bodyPr>
          <a:lstStyle/>
          <a:p>
            <a:pPr marL="457200" indent="-457200">
              <a:buFont typeface="+mj-lt"/>
              <a:buAutoNum type="arabicPeriod"/>
            </a:pPr>
            <a:r>
              <a:rPr lang="en-US" dirty="0"/>
              <a:t>The Wikipedia article on Indo-European Languages at </a:t>
            </a:r>
            <a:r>
              <a:rPr lang="en-US" dirty="0">
                <a:hlinkClick r:id="rId2"/>
              </a:rPr>
              <a:t>https://en.wikipedia.org/wiki/Indo-European_languages</a:t>
            </a:r>
            <a:endParaRPr lang="en-US" dirty="0"/>
          </a:p>
          <a:p>
            <a:pPr marL="457200" indent="-457200">
              <a:buFont typeface="+mj-lt"/>
              <a:buAutoNum type="arabicPeriod"/>
            </a:pPr>
            <a:r>
              <a:rPr lang="en-US" dirty="0"/>
              <a:t>A pretty thorough and entertaining video on the subject by </a:t>
            </a:r>
            <a:r>
              <a:rPr lang="en-US" dirty="0" err="1"/>
              <a:t>LangFocus</a:t>
            </a:r>
            <a:r>
              <a:rPr lang="en-US" dirty="0"/>
              <a:t> on YouTube </a:t>
            </a:r>
            <a:r>
              <a:rPr lang="en-US" dirty="0">
                <a:hlinkClick r:id="rId3"/>
              </a:rPr>
              <a:t>https://www.youtube.com/watch?v=SqK7XXvfiXs</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843877924"/>
      </p:ext>
    </p:extLst>
  </p:cSld>
  <p:clrMapOvr>
    <a:masterClrMapping/>
  </p:clrMapOvr>
  <p:transition spd="slow">
    <p:wipe/>
  </p:transition>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318</TotalTime>
  <Words>781</Words>
  <Application>Microsoft Office PowerPoint</Application>
  <PresentationFormat>Custom</PresentationFormat>
  <Paragraphs>112</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World Presentation 16x9</vt:lpstr>
      <vt:lpstr>Origins: The evolution of Modern Languages</vt:lpstr>
      <vt:lpstr>The Language Families</vt:lpstr>
      <vt:lpstr>RANGE OF Indo-European Languages today</vt:lpstr>
      <vt:lpstr>How do we know English, Russian, Hindi, FARSI, Latin, (AND OTHERS) are IE Languages?</vt:lpstr>
      <vt:lpstr>The Indo-European Language Family – Centum and Satem Branches</vt:lpstr>
      <vt:lpstr>Sound Connections and Patterns of Change</vt:lpstr>
      <vt:lpstr>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The evolution of Modern Languages</dc:title>
  <dc:creator>Omar Mohamad</dc:creator>
  <cp:lastModifiedBy>Omar Mohamad</cp:lastModifiedBy>
  <cp:revision>29</cp:revision>
  <dcterms:created xsi:type="dcterms:W3CDTF">2018-01-22T17:56:29Z</dcterms:created>
  <dcterms:modified xsi:type="dcterms:W3CDTF">2018-01-23T22:12:56Z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