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5" r:id="rId3"/>
    <p:sldId id="271" r:id="rId4"/>
    <p:sldId id="272" r:id="rId5"/>
    <p:sldId id="263" r:id="rId6"/>
    <p:sldId id="276" r:id="rId7"/>
    <p:sldId id="273" r:id="rId8"/>
    <p:sldId id="27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294" autoAdjust="0"/>
  </p:normalViewPr>
  <p:slideViewPr>
    <p:cSldViewPr>
      <p:cViewPr varScale="1">
        <p:scale>
          <a:sx n="50" d="100"/>
          <a:sy n="50" d="100"/>
        </p:scale>
        <p:origin x="48" y="834"/>
      </p:cViewPr>
      <p:guideLst>
        <p:guide pos="3839"/>
        <p:guide orient="horz" pos="2160"/>
      </p:guideLst>
    </p:cSldViewPr>
  </p:slid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map of major language families, or at least generalized groupings of what are thought to be related languages.  Of course, some linguists debate over whether some of these families can be combined or if the current families should actually be broken apart.</a:t>
            </a:r>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50120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only going to focus on the Indo-European language family, for time’s sake.  But a lot of other language families have similar connections to the ones I’ll discuss here.  </a:t>
            </a:r>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1740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linguists, archaeologists, anthropologists and geneticists agree that Indo-European have uncovered evidence that Indo-European language spread with Indo-European peoples from the area in red, out to Europe and through Central Asia to modern day Iran and India.   This expansion likely occurred around 4000 BC, and was made possible when people figured out how to domesticate and ride horses.</a:t>
            </a:r>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72402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know these languages are related?  Well we can’t look at the originator of what we call Indo-European languages, but we can look for patterns.  If we compare words with the same or similar meanings in different languages, and we see that they have a similar root, or similar consonant patterns, and related sounds within those consonant patterns, we could demonstrate how the sounds shifted while the basic original proto-Indo-European root remained the same.</a:t>
            </a:r>
          </a:p>
          <a:p>
            <a:r>
              <a:rPr lang="en-US" dirty="0"/>
              <a:t> Here are six languages from different (and fairly distant) branches of the Indo-European language family,  We can’t see patterns or a common root across all words for all languages, but we do see overlap between the word for “brother” in almost all of the languages here, as well as the  words for “two” and the archaic English “thou”</a:t>
            </a:r>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87757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some more evidence and examples of these sound patterns:  Centum vs </a:t>
            </a:r>
            <a:r>
              <a:rPr lang="en-US" dirty="0" err="1"/>
              <a:t>Satem</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Illustrates possible sound divergence between K and S, as we see a pattern of K or S at the beginning of different words with the same or similar meaning between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Shift from k -&gt; 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present in English and Latin, but very noticeable between Swedish and Norwegian.  Swedish </a:t>
            </a:r>
            <a:r>
              <a:rPr lang="en-US" dirty="0" err="1"/>
              <a:t>kva</a:t>
            </a:r>
            <a:r>
              <a:rPr lang="en-US" dirty="0"/>
              <a:t> vs Norwegian </a:t>
            </a:r>
            <a:r>
              <a:rPr lang="en-US" dirty="0" err="1"/>
              <a:t>hva</a:t>
            </a:r>
            <a:r>
              <a:rPr lang="en-US" dirty="0"/>
              <a: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994223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72901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transition spd="slow" advClick="0" advTm="1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transition spd="slow" advClick="0" advTm="1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transition spd="slow" advClick="0" advTm="1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p:transition spd="slow" advClick="0" advTm="1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1/22/2018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transition spd="slow" advClick="0" advTm="1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1/22/2018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transition spd="slow" advClick="0" advTm="1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1/22/2018</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transition spd="slow" advClick="0" advTm="1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1/22/2018</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transition spd="slow" advClick="0" advTm="1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1/22/2018</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transition spd="slow" advClick="0" advTm="1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1/22/2018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transition spd="slow" advClick="0" advTm="1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1/22/2018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transition spd="slow" advClick="0" advTm="1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1/22/2018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wipe/>
  </p:transition>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qK7XXvfiXs" TargetMode="External"/><Relationship Id="rId2" Type="http://schemas.openxmlformats.org/officeDocument/2006/relationships/hyperlink" Target="https://en.wikipedia.org/wiki/Indo-European_languag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Origins: The evolution of Modern Languages</a:t>
            </a:r>
          </a:p>
        </p:txBody>
      </p:sp>
      <p:sp>
        <p:nvSpPr>
          <p:cNvPr id="3" name="Subtitle 2"/>
          <p:cNvSpPr>
            <a:spLocks noGrp="1"/>
          </p:cNvSpPr>
          <p:nvPr>
            <p:ph type="subTitle" idx="1"/>
          </p:nvPr>
        </p:nvSpPr>
        <p:spPr/>
        <p:txBody>
          <a:bodyPr/>
          <a:lstStyle/>
          <a:p>
            <a:r>
              <a:rPr lang="en-US" dirty="0"/>
              <a:t>With a focus on the spread of the Indo-European language family</a:t>
            </a:r>
          </a:p>
        </p:txBody>
      </p:sp>
    </p:spTree>
    <p:extLst>
      <p:ext uri="{BB962C8B-B14F-4D97-AF65-F5344CB8AC3E}">
        <p14:creationId xmlns:p14="http://schemas.microsoft.com/office/powerpoint/2010/main" val="4025013544"/>
      </p:ext>
    </p:extLst>
  </p:cSld>
  <p:clrMapOvr>
    <a:masterClrMapping/>
  </p:clrMapOvr>
  <p:transition spd="slow" advClick="0" advTm="1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C0E-D078-43F8-B58F-20551AD1917C}"/>
              </a:ext>
            </a:extLst>
          </p:cNvPr>
          <p:cNvSpPr>
            <a:spLocks noGrp="1"/>
          </p:cNvSpPr>
          <p:nvPr>
            <p:ph type="title"/>
          </p:nvPr>
        </p:nvSpPr>
        <p:spPr>
          <a:xfrm>
            <a:off x="1217612" y="381000"/>
            <a:ext cx="9753600" cy="914400"/>
          </a:xfrm>
        </p:spPr>
        <p:txBody>
          <a:bodyPr/>
          <a:lstStyle/>
          <a:p>
            <a:r>
              <a:rPr lang="en-US" dirty="0"/>
              <a:t>The Language Families</a:t>
            </a:r>
          </a:p>
        </p:txBody>
      </p:sp>
      <p:pic>
        <p:nvPicPr>
          <p:cNvPr id="5" name="Content Placeholder 4">
            <a:extLst>
              <a:ext uri="{FF2B5EF4-FFF2-40B4-BE49-F238E27FC236}">
                <a16:creationId xmlns:a16="http://schemas.microsoft.com/office/drawing/2014/main" id="{E8D19EC7-E725-43BC-96CE-48393A0BD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34" y="1295400"/>
            <a:ext cx="10673899" cy="4876800"/>
          </a:xfrm>
        </p:spPr>
      </p:pic>
      <p:sp>
        <p:nvSpPr>
          <p:cNvPr id="3" name="TextBox 2">
            <a:extLst>
              <a:ext uri="{FF2B5EF4-FFF2-40B4-BE49-F238E27FC236}">
                <a16:creationId xmlns:a16="http://schemas.microsoft.com/office/drawing/2014/main" id="{2D90E11A-DA26-4DAC-A6EF-20F321ECC25C}"/>
              </a:ext>
            </a:extLst>
          </p:cNvPr>
          <p:cNvSpPr txBox="1"/>
          <p:nvPr/>
        </p:nvSpPr>
        <p:spPr>
          <a:xfrm>
            <a:off x="173734" y="6246168"/>
            <a:ext cx="5825634" cy="230832"/>
          </a:xfrm>
          <a:prstGeom prst="rect">
            <a:avLst/>
          </a:prstGeom>
          <a:noFill/>
        </p:spPr>
        <p:txBody>
          <a:bodyPr wrap="none" rtlCol="0">
            <a:spAutoFit/>
          </a:bodyPr>
          <a:lstStyle/>
          <a:p>
            <a:pPr>
              <a:lnSpc>
                <a:spcPct val="90000"/>
              </a:lnSpc>
            </a:pPr>
            <a:r>
              <a:rPr lang="en-US" sz="1000" b="1" dirty="0"/>
              <a:t>Image taken from http://library--of--babel.blogspot.com/2013/05/historical-linguistics.html</a:t>
            </a:r>
          </a:p>
        </p:txBody>
      </p:sp>
    </p:spTree>
    <p:extLst>
      <p:ext uri="{BB962C8B-B14F-4D97-AF65-F5344CB8AC3E}">
        <p14:creationId xmlns:p14="http://schemas.microsoft.com/office/powerpoint/2010/main" val="3769510746"/>
      </p:ext>
    </p:extLst>
  </p:cSld>
  <p:clrMapOvr>
    <a:masterClrMapping/>
  </p:clrMapOvr>
  <p:transition spd="slow" advClick="0" advTm="1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RANGE OF Indo-European Languages today</a:t>
            </a:r>
          </a:p>
        </p:txBody>
      </p:sp>
      <p:pic>
        <p:nvPicPr>
          <p:cNvPr id="5" name="Picture 4">
            <a:extLst>
              <a:ext uri="{FF2B5EF4-FFF2-40B4-BE49-F238E27FC236}">
                <a16:creationId xmlns:a16="http://schemas.microsoft.com/office/drawing/2014/main" id="{174865C3-015F-49E7-96DC-6EAC178DA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706562"/>
            <a:ext cx="9067800" cy="4876800"/>
          </a:xfrm>
          <a:prstGeom prst="rect">
            <a:avLst/>
          </a:prstGeom>
        </p:spPr>
      </p:pic>
      <p:sp>
        <p:nvSpPr>
          <p:cNvPr id="3" name="TextBox 2">
            <a:extLst>
              <a:ext uri="{FF2B5EF4-FFF2-40B4-BE49-F238E27FC236}">
                <a16:creationId xmlns:a16="http://schemas.microsoft.com/office/drawing/2014/main" id="{8642332B-A834-4F4A-84DF-8A29098C5420}"/>
              </a:ext>
            </a:extLst>
          </p:cNvPr>
          <p:cNvSpPr txBox="1"/>
          <p:nvPr/>
        </p:nvSpPr>
        <p:spPr>
          <a:xfrm>
            <a:off x="1446212" y="6649746"/>
            <a:ext cx="6856364" cy="230832"/>
          </a:xfrm>
          <a:prstGeom prst="rect">
            <a:avLst/>
          </a:prstGeom>
          <a:noFill/>
        </p:spPr>
        <p:txBody>
          <a:bodyPr wrap="none" rtlCol="0">
            <a:spAutoFit/>
          </a:bodyPr>
          <a:lstStyle/>
          <a:p>
            <a:pPr>
              <a:lnSpc>
                <a:spcPct val="90000"/>
              </a:lnSpc>
            </a:pPr>
            <a:r>
              <a:rPr lang="en-US" sz="1000" b="1" dirty="0">
                <a:solidFill>
                  <a:schemeClr val="tx2"/>
                </a:solidFill>
              </a:rPr>
              <a:t>Image taken from https://abagond.files.wordpress.com/2015/03/indo-european-language-family-map.png</a:t>
            </a:r>
          </a:p>
        </p:txBody>
      </p:sp>
    </p:spTree>
    <p:extLst>
      <p:ext uri="{BB962C8B-B14F-4D97-AF65-F5344CB8AC3E}">
        <p14:creationId xmlns:p14="http://schemas.microsoft.com/office/powerpoint/2010/main" val="2936978002"/>
      </p:ext>
    </p:extLst>
  </p:cSld>
  <p:clrMapOvr>
    <a:masterClrMapping/>
  </p:clrMapOvr>
  <p:transition spd="slow" advClick="0" advTm="1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Expansion of Indo-European</a:t>
            </a:r>
          </a:p>
        </p:txBody>
      </p:sp>
      <p:pic>
        <p:nvPicPr>
          <p:cNvPr id="5" name="Content Placeholder 4">
            <a:extLst>
              <a:ext uri="{FF2B5EF4-FFF2-40B4-BE49-F238E27FC236}">
                <a16:creationId xmlns:a16="http://schemas.microsoft.com/office/drawing/2014/main" id="{8687B0FD-FEF5-4C2E-9570-FBF74D1826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0723" y="1828800"/>
            <a:ext cx="7107380" cy="4343400"/>
          </a:xfrm>
        </p:spPr>
      </p:pic>
      <p:sp>
        <p:nvSpPr>
          <p:cNvPr id="3" name="TextBox 2">
            <a:extLst>
              <a:ext uri="{FF2B5EF4-FFF2-40B4-BE49-F238E27FC236}">
                <a16:creationId xmlns:a16="http://schemas.microsoft.com/office/drawing/2014/main" id="{ED593DF5-B11B-4B6C-8E27-276A8BBA71D1}"/>
              </a:ext>
            </a:extLst>
          </p:cNvPr>
          <p:cNvSpPr txBox="1"/>
          <p:nvPr/>
        </p:nvSpPr>
        <p:spPr>
          <a:xfrm>
            <a:off x="2540723" y="6352530"/>
            <a:ext cx="3637534" cy="230832"/>
          </a:xfrm>
          <a:prstGeom prst="rect">
            <a:avLst/>
          </a:prstGeom>
          <a:noFill/>
        </p:spPr>
        <p:txBody>
          <a:bodyPr wrap="none" rtlCol="0">
            <a:spAutoFit/>
          </a:bodyPr>
          <a:lstStyle/>
          <a:p>
            <a:pPr>
              <a:lnSpc>
                <a:spcPct val="90000"/>
              </a:lnSpc>
            </a:pPr>
            <a:r>
              <a:rPr lang="en-US" sz="1000" b="1" dirty="0"/>
              <a:t>https://en.wikipedia.org/wiki/Indo-European_migrations</a:t>
            </a:r>
          </a:p>
        </p:txBody>
      </p:sp>
    </p:spTree>
    <p:extLst>
      <p:ext uri="{BB962C8B-B14F-4D97-AF65-F5344CB8AC3E}">
        <p14:creationId xmlns:p14="http://schemas.microsoft.com/office/powerpoint/2010/main" val="1493599443"/>
      </p:ext>
    </p:extLst>
  </p:cSld>
  <p:clrMapOvr>
    <a:masterClrMapping/>
  </p:clrMapOvr>
  <p:transition spd="slow" advClick="0" advTm="1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2" y="533400"/>
            <a:ext cx="9753600" cy="1676400"/>
          </a:xfrm>
        </p:spPr>
        <p:txBody>
          <a:bodyPr>
            <a:normAutofit fontScale="90000"/>
          </a:bodyPr>
          <a:lstStyle/>
          <a:p>
            <a:r>
              <a:rPr lang="en-US" dirty="0"/>
              <a:t>How do we know English, Polish, Hindi, and Farsi are all IE Languages?</a:t>
            </a:r>
          </a:p>
        </p:txBody>
      </p:sp>
      <p:graphicFrame>
        <p:nvGraphicFramePr>
          <p:cNvPr id="2" name="Table 1">
            <a:extLst>
              <a:ext uri="{FF2B5EF4-FFF2-40B4-BE49-F238E27FC236}">
                <a16:creationId xmlns:a16="http://schemas.microsoft.com/office/drawing/2014/main" id="{11BE771D-7B3E-44C0-B8B3-5098A7AACF0F}"/>
              </a:ext>
            </a:extLst>
          </p:cNvPr>
          <p:cNvGraphicFramePr>
            <a:graphicFrameLocks noGrp="1"/>
          </p:cNvGraphicFramePr>
          <p:nvPr>
            <p:extLst>
              <p:ext uri="{D42A27DB-BD31-4B8C-83A1-F6EECF244321}">
                <p14:modId xmlns:p14="http://schemas.microsoft.com/office/powerpoint/2010/main" val="2292704979"/>
              </p:ext>
            </p:extLst>
          </p:nvPr>
        </p:nvGraphicFramePr>
        <p:xfrm>
          <a:off x="227012" y="2438400"/>
          <a:ext cx="8125884" cy="4079240"/>
        </p:xfrm>
        <a:graphic>
          <a:graphicData uri="http://schemas.openxmlformats.org/drawingml/2006/table">
            <a:tbl>
              <a:tblPr firstRow="1" bandRow="1">
                <a:tableStyleId>{073A0DAA-6AF3-43AB-8588-CEC1D06C72B9}</a:tableStyleId>
              </a:tblPr>
              <a:tblGrid>
                <a:gridCol w="1354314">
                  <a:extLst>
                    <a:ext uri="{9D8B030D-6E8A-4147-A177-3AD203B41FA5}">
                      <a16:colId xmlns:a16="http://schemas.microsoft.com/office/drawing/2014/main" val="92118171"/>
                    </a:ext>
                  </a:extLst>
                </a:gridCol>
                <a:gridCol w="1354314">
                  <a:extLst>
                    <a:ext uri="{9D8B030D-6E8A-4147-A177-3AD203B41FA5}">
                      <a16:colId xmlns:a16="http://schemas.microsoft.com/office/drawing/2014/main" val="3843237399"/>
                    </a:ext>
                  </a:extLst>
                </a:gridCol>
                <a:gridCol w="1406172">
                  <a:extLst>
                    <a:ext uri="{9D8B030D-6E8A-4147-A177-3AD203B41FA5}">
                      <a16:colId xmlns:a16="http://schemas.microsoft.com/office/drawing/2014/main" val="3370664407"/>
                    </a:ext>
                  </a:extLst>
                </a:gridCol>
                <a:gridCol w="1302456">
                  <a:extLst>
                    <a:ext uri="{9D8B030D-6E8A-4147-A177-3AD203B41FA5}">
                      <a16:colId xmlns:a16="http://schemas.microsoft.com/office/drawing/2014/main" val="30599368"/>
                    </a:ext>
                  </a:extLst>
                </a:gridCol>
                <a:gridCol w="1354314">
                  <a:extLst>
                    <a:ext uri="{9D8B030D-6E8A-4147-A177-3AD203B41FA5}">
                      <a16:colId xmlns:a16="http://schemas.microsoft.com/office/drawing/2014/main" val="3833376767"/>
                    </a:ext>
                  </a:extLst>
                </a:gridCol>
                <a:gridCol w="1354314">
                  <a:extLst>
                    <a:ext uri="{9D8B030D-6E8A-4147-A177-3AD203B41FA5}">
                      <a16:colId xmlns:a16="http://schemas.microsoft.com/office/drawing/2014/main" val="3248836284"/>
                    </a:ext>
                  </a:extLst>
                </a:gridCol>
              </a:tblGrid>
              <a:tr h="370840">
                <a:tc>
                  <a:txBody>
                    <a:bodyPr/>
                    <a:lstStyle/>
                    <a:p>
                      <a:r>
                        <a:rPr lang="en-US" dirty="0"/>
                        <a:t>English</a:t>
                      </a:r>
                    </a:p>
                  </a:txBody>
                  <a:tcPr/>
                </a:tc>
                <a:tc>
                  <a:txBody>
                    <a:bodyPr/>
                    <a:lstStyle/>
                    <a:p>
                      <a:r>
                        <a:rPr lang="en-US" dirty="0"/>
                        <a:t>Latin</a:t>
                      </a:r>
                    </a:p>
                  </a:txBody>
                  <a:tcPr/>
                </a:tc>
                <a:tc>
                  <a:txBody>
                    <a:bodyPr/>
                    <a:lstStyle/>
                    <a:p>
                      <a:r>
                        <a:rPr lang="en-US" dirty="0"/>
                        <a:t>Norwegian</a:t>
                      </a:r>
                    </a:p>
                  </a:txBody>
                  <a:tcPr/>
                </a:tc>
                <a:tc>
                  <a:txBody>
                    <a:bodyPr/>
                    <a:lstStyle/>
                    <a:p>
                      <a:r>
                        <a:rPr lang="en-US" dirty="0"/>
                        <a:t>Polish</a:t>
                      </a:r>
                    </a:p>
                  </a:txBody>
                  <a:tcPr/>
                </a:tc>
                <a:tc>
                  <a:txBody>
                    <a:bodyPr/>
                    <a:lstStyle/>
                    <a:p>
                      <a:r>
                        <a:rPr lang="en-US" dirty="0"/>
                        <a:t>Hindi</a:t>
                      </a:r>
                    </a:p>
                  </a:txBody>
                  <a:tcPr/>
                </a:tc>
                <a:tc>
                  <a:txBody>
                    <a:bodyPr/>
                    <a:lstStyle/>
                    <a:p>
                      <a:r>
                        <a:rPr lang="en-US" dirty="0"/>
                        <a:t>Farsi</a:t>
                      </a:r>
                    </a:p>
                  </a:txBody>
                  <a:tcPr/>
                </a:tc>
                <a:extLst>
                  <a:ext uri="{0D108BD9-81ED-4DB2-BD59-A6C34878D82A}">
                    <a16:rowId xmlns:a16="http://schemas.microsoft.com/office/drawing/2014/main" val="571434417"/>
                  </a:ext>
                </a:extLst>
              </a:tr>
              <a:tr h="370840">
                <a:tc>
                  <a:txBody>
                    <a:bodyPr/>
                    <a:lstStyle/>
                    <a:p>
                      <a:r>
                        <a:rPr lang="en-US" dirty="0"/>
                        <a:t>Brother</a:t>
                      </a:r>
                    </a:p>
                  </a:txBody>
                  <a:tcPr/>
                </a:tc>
                <a:tc>
                  <a:txBody>
                    <a:bodyPr/>
                    <a:lstStyle/>
                    <a:p>
                      <a:r>
                        <a:rPr lang="en-US" dirty="0"/>
                        <a:t>Frater</a:t>
                      </a:r>
                    </a:p>
                  </a:txBody>
                  <a:tcPr/>
                </a:tc>
                <a:tc>
                  <a:txBody>
                    <a:bodyPr/>
                    <a:lstStyle/>
                    <a:p>
                      <a:r>
                        <a:rPr lang="en-US" dirty="0" err="1"/>
                        <a:t>Bror</a:t>
                      </a:r>
                      <a:endParaRPr lang="en-US" dirty="0"/>
                    </a:p>
                  </a:txBody>
                  <a:tcPr/>
                </a:tc>
                <a:tc>
                  <a:txBody>
                    <a:bodyPr/>
                    <a:lstStyle/>
                    <a:p>
                      <a:r>
                        <a:rPr lang="en-US" dirty="0"/>
                        <a:t>Brat</a:t>
                      </a:r>
                    </a:p>
                  </a:txBody>
                  <a:tcPr/>
                </a:tc>
                <a:tc>
                  <a:txBody>
                    <a:bodyPr/>
                    <a:lstStyle/>
                    <a:p>
                      <a:r>
                        <a:rPr lang="en-US" dirty="0" err="1"/>
                        <a:t>Bhaee</a:t>
                      </a:r>
                      <a:endParaRPr lang="en-US" dirty="0"/>
                    </a:p>
                  </a:txBody>
                  <a:tcPr/>
                </a:tc>
                <a:tc>
                  <a:txBody>
                    <a:bodyPr/>
                    <a:lstStyle/>
                    <a:p>
                      <a:r>
                        <a:rPr lang="en-US" dirty="0" err="1"/>
                        <a:t>Baradur</a:t>
                      </a:r>
                      <a:endParaRPr lang="en-US" dirty="0"/>
                    </a:p>
                  </a:txBody>
                  <a:tcPr/>
                </a:tc>
                <a:extLst>
                  <a:ext uri="{0D108BD9-81ED-4DB2-BD59-A6C34878D82A}">
                    <a16:rowId xmlns:a16="http://schemas.microsoft.com/office/drawing/2014/main" val="2996528269"/>
                  </a:ext>
                </a:extLst>
              </a:tr>
              <a:tr h="370840">
                <a:tc>
                  <a:txBody>
                    <a:bodyPr/>
                    <a:lstStyle/>
                    <a:p>
                      <a:r>
                        <a:rPr lang="en-US" dirty="0"/>
                        <a:t>Mother</a:t>
                      </a:r>
                    </a:p>
                  </a:txBody>
                  <a:tcPr/>
                </a:tc>
                <a:tc>
                  <a:txBody>
                    <a:bodyPr/>
                    <a:lstStyle/>
                    <a:p>
                      <a:r>
                        <a:rPr lang="en-US" dirty="0"/>
                        <a:t>Mater</a:t>
                      </a:r>
                    </a:p>
                  </a:txBody>
                  <a:tcPr/>
                </a:tc>
                <a:tc>
                  <a:txBody>
                    <a:bodyPr/>
                    <a:lstStyle/>
                    <a:p>
                      <a:r>
                        <a:rPr lang="en-US" dirty="0" err="1"/>
                        <a:t>Mor</a:t>
                      </a:r>
                      <a:endParaRPr lang="en-US" dirty="0"/>
                    </a:p>
                  </a:txBody>
                  <a:tcPr/>
                </a:tc>
                <a:tc>
                  <a:txBody>
                    <a:bodyPr/>
                    <a:lstStyle/>
                    <a:p>
                      <a:r>
                        <a:rPr lang="en-US" dirty="0"/>
                        <a:t>Mac</a:t>
                      </a:r>
                    </a:p>
                  </a:txBody>
                  <a:tcPr/>
                </a:tc>
                <a:tc>
                  <a:txBody>
                    <a:bodyPr/>
                    <a:lstStyle/>
                    <a:p>
                      <a:r>
                        <a:rPr lang="en-US" dirty="0"/>
                        <a:t>Mata</a:t>
                      </a:r>
                    </a:p>
                  </a:txBody>
                  <a:tcPr/>
                </a:tc>
                <a:tc>
                  <a:txBody>
                    <a:bodyPr/>
                    <a:lstStyle/>
                    <a:p>
                      <a:r>
                        <a:rPr lang="en-US" dirty="0" err="1"/>
                        <a:t>Madar</a:t>
                      </a:r>
                      <a:endParaRPr lang="en-US" dirty="0"/>
                    </a:p>
                  </a:txBody>
                  <a:tcPr/>
                </a:tc>
                <a:extLst>
                  <a:ext uri="{0D108BD9-81ED-4DB2-BD59-A6C34878D82A}">
                    <a16:rowId xmlns:a16="http://schemas.microsoft.com/office/drawing/2014/main" val="1774522387"/>
                  </a:ext>
                </a:extLst>
              </a:tr>
              <a:tr h="370840">
                <a:tc>
                  <a:txBody>
                    <a:bodyPr/>
                    <a:lstStyle/>
                    <a:p>
                      <a:r>
                        <a:rPr lang="en-US" dirty="0"/>
                        <a:t>Hundred</a:t>
                      </a:r>
                    </a:p>
                  </a:txBody>
                  <a:tcPr/>
                </a:tc>
                <a:tc>
                  <a:txBody>
                    <a:bodyPr/>
                    <a:lstStyle/>
                    <a:p>
                      <a:r>
                        <a:rPr lang="en-US" dirty="0"/>
                        <a:t>Centum</a:t>
                      </a:r>
                    </a:p>
                  </a:txBody>
                  <a:tcPr/>
                </a:tc>
                <a:tc>
                  <a:txBody>
                    <a:bodyPr/>
                    <a:lstStyle/>
                    <a:p>
                      <a:r>
                        <a:rPr lang="en-US" dirty="0" err="1"/>
                        <a:t>Hundre</a:t>
                      </a:r>
                      <a:endParaRPr lang="en-US" dirty="0"/>
                    </a:p>
                  </a:txBody>
                  <a:tcPr/>
                </a:tc>
                <a:tc>
                  <a:txBody>
                    <a:bodyPr/>
                    <a:lstStyle/>
                    <a:p>
                      <a:r>
                        <a:rPr lang="en-US" dirty="0" err="1"/>
                        <a:t>Sto</a:t>
                      </a:r>
                      <a:endParaRPr lang="en-US" dirty="0"/>
                    </a:p>
                  </a:txBody>
                  <a:tcPr/>
                </a:tc>
                <a:tc>
                  <a:txBody>
                    <a:bodyPr/>
                    <a:lstStyle/>
                    <a:p>
                      <a:r>
                        <a:rPr lang="en-US" dirty="0"/>
                        <a:t>Sau</a:t>
                      </a:r>
                    </a:p>
                  </a:txBody>
                  <a:tcPr/>
                </a:tc>
                <a:tc>
                  <a:txBody>
                    <a:bodyPr/>
                    <a:lstStyle/>
                    <a:p>
                      <a:r>
                        <a:rPr lang="en-US" dirty="0"/>
                        <a:t>Sad</a:t>
                      </a:r>
                    </a:p>
                  </a:txBody>
                  <a:tcPr/>
                </a:tc>
                <a:extLst>
                  <a:ext uri="{0D108BD9-81ED-4DB2-BD59-A6C34878D82A}">
                    <a16:rowId xmlns:a16="http://schemas.microsoft.com/office/drawing/2014/main" val="3911337242"/>
                  </a:ext>
                </a:extLst>
              </a:tr>
              <a:tr h="370840">
                <a:tc>
                  <a:txBody>
                    <a:bodyPr/>
                    <a:lstStyle/>
                    <a:p>
                      <a:r>
                        <a:rPr lang="en-US" dirty="0"/>
                        <a:t>Year</a:t>
                      </a:r>
                    </a:p>
                  </a:txBody>
                  <a:tcPr/>
                </a:tc>
                <a:tc>
                  <a:txBody>
                    <a:bodyPr/>
                    <a:lstStyle/>
                    <a:p>
                      <a:r>
                        <a:rPr lang="en-US" dirty="0"/>
                        <a:t>Anno</a:t>
                      </a:r>
                    </a:p>
                  </a:txBody>
                  <a:tcPr/>
                </a:tc>
                <a:tc>
                  <a:txBody>
                    <a:bodyPr/>
                    <a:lstStyle/>
                    <a:p>
                      <a:r>
                        <a:rPr lang="nb-NO" dirty="0"/>
                        <a:t>År</a:t>
                      </a:r>
                      <a:endParaRPr lang="en-US" dirty="0"/>
                    </a:p>
                  </a:txBody>
                  <a:tcPr/>
                </a:tc>
                <a:tc>
                  <a:txBody>
                    <a:bodyPr/>
                    <a:lstStyle/>
                    <a:p>
                      <a:r>
                        <a:rPr lang="en-US" dirty="0" err="1"/>
                        <a:t>Rok</a:t>
                      </a:r>
                      <a:endParaRPr lang="en-US" dirty="0"/>
                    </a:p>
                  </a:txBody>
                  <a:tcPr/>
                </a:tc>
                <a:tc>
                  <a:txBody>
                    <a:bodyPr/>
                    <a:lstStyle/>
                    <a:p>
                      <a:r>
                        <a:rPr lang="en-US" dirty="0"/>
                        <a:t>Sal</a:t>
                      </a:r>
                    </a:p>
                  </a:txBody>
                  <a:tcPr/>
                </a:tc>
                <a:tc>
                  <a:txBody>
                    <a:bodyPr/>
                    <a:lstStyle/>
                    <a:p>
                      <a:r>
                        <a:rPr lang="en-US" dirty="0"/>
                        <a:t>Sal</a:t>
                      </a:r>
                    </a:p>
                  </a:txBody>
                  <a:tcPr/>
                </a:tc>
                <a:extLst>
                  <a:ext uri="{0D108BD9-81ED-4DB2-BD59-A6C34878D82A}">
                    <a16:rowId xmlns:a16="http://schemas.microsoft.com/office/drawing/2014/main" val="2777568860"/>
                  </a:ext>
                </a:extLst>
              </a:tr>
              <a:tr h="370840">
                <a:tc>
                  <a:txBody>
                    <a:bodyPr/>
                    <a:lstStyle/>
                    <a:p>
                      <a:r>
                        <a:rPr lang="en-US" dirty="0"/>
                        <a:t>One</a:t>
                      </a:r>
                    </a:p>
                  </a:txBody>
                  <a:tcPr/>
                </a:tc>
                <a:tc>
                  <a:txBody>
                    <a:bodyPr/>
                    <a:lstStyle/>
                    <a:p>
                      <a:r>
                        <a:rPr lang="en-US" dirty="0" err="1"/>
                        <a:t>Unus</a:t>
                      </a:r>
                      <a:endParaRPr lang="en-US" dirty="0"/>
                    </a:p>
                  </a:txBody>
                  <a:tcPr/>
                </a:tc>
                <a:tc>
                  <a:txBody>
                    <a:bodyPr/>
                    <a:lstStyle/>
                    <a:p>
                      <a:r>
                        <a:rPr lang="nb-NO" dirty="0"/>
                        <a:t>En</a:t>
                      </a:r>
                      <a:endParaRPr lang="en-US" dirty="0"/>
                    </a:p>
                  </a:txBody>
                  <a:tcPr/>
                </a:tc>
                <a:tc>
                  <a:txBody>
                    <a:bodyPr/>
                    <a:lstStyle/>
                    <a:p>
                      <a:r>
                        <a:rPr lang="en-US" dirty="0" err="1"/>
                        <a:t>Jeden</a:t>
                      </a:r>
                      <a:endParaRPr lang="en-US" dirty="0"/>
                    </a:p>
                  </a:txBody>
                  <a:tcPr/>
                </a:tc>
                <a:tc>
                  <a:txBody>
                    <a:bodyPr/>
                    <a:lstStyle/>
                    <a:p>
                      <a:r>
                        <a:rPr lang="en-US" dirty="0" err="1"/>
                        <a:t>Ek</a:t>
                      </a:r>
                      <a:endParaRPr lang="en-US" dirty="0"/>
                    </a:p>
                  </a:txBody>
                  <a:tcPr/>
                </a:tc>
                <a:tc>
                  <a:txBody>
                    <a:bodyPr/>
                    <a:lstStyle/>
                    <a:p>
                      <a:r>
                        <a:rPr lang="en-US" dirty="0" err="1"/>
                        <a:t>Yek</a:t>
                      </a:r>
                      <a:endParaRPr lang="en-US" dirty="0"/>
                    </a:p>
                  </a:txBody>
                  <a:tcPr/>
                </a:tc>
                <a:extLst>
                  <a:ext uri="{0D108BD9-81ED-4DB2-BD59-A6C34878D82A}">
                    <a16:rowId xmlns:a16="http://schemas.microsoft.com/office/drawing/2014/main" val="1590387910"/>
                  </a:ext>
                </a:extLst>
              </a:tr>
              <a:tr h="370840">
                <a:tc>
                  <a:txBody>
                    <a:bodyPr/>
                    <a:lstStyle/>
                    <a:p>
                      <a:r>
                        <a:rPr lang="en-US" b="0" dirty="0"/>
                        <a:t>Two</a:t>
                      </a:r>
                    </a:p>
                  </a:txBody>
                  <a:tcPr/>
                </a:tc>
                <a:tc>
                  <a:txBody>
                    <a:bodyPr/>
                    <a:lstStyle/>
                    <a:p>
                      <a:r>
                        <a:rPr lang="en-US" b="0" dirty="0"/>
                        <a:t>Duo</a:t>
                      </a:r>
                    </a:p>
                  </a:txBody>
                  <a:tcPr/>
                </a:tc>
                <a:tc>
                  <a:txBody>
                    <a:bodyPr/>
                    <a:lstStyle/>
                    <a:p>
                      <a:r>
                        <a:rPr lang="nb-NO" b="0" dirty="0"/>
                        <a:t>To</a:t>
                      </a:r>
                      <a:endParaRPr lang="en-US" b="0" dirty="0"/>
                    </a:p>
                  </a:txBody>
                  <a:tcPr/>
                </a:tc>
                <a:tc>
                  <a:txBody>
                    <a:bodyPr/>
                    <a:lstStyle/>
                    <a:p>
                      <a:r>
                        <a:rPr lang="en-US" dirty="0" err="1"/>
                        <a:t>Dwa</a:t>
                      </a:r>
                      <a:endParaRPr lang="en-US" dirty="0"/>
                    </a:p>
                  </a:txBody>
                  <a:tcPr/>
                </a:tc>
                <a:tc>
                  <a:txBody>
                    <a:bodyPr/>
                    <a:lstStyle/>
                    <a:p>
                      <a:r>
                        <a:rPr lang="en-US" dirty="0"/>
                        <a:t>Do</a:t>
                      </a:r>
                    </a:p>
                  </a:txBody>
                  <a:tcPr/>
                </a:tc>
                <a:tc>
                  <a:txBody>
                    <a:bodyPr/>
                    <a:lstStyle/>
                    <a:p>
                      <a:r>
                        <a:rPr lang="en-US" dirty="0"/>
                        <a:t>Do</a:t>
                      </a:r>
                    </a:p>
                  </a:txBody>
                  <a:tcPr/>
                </a:tc>
                <a:extLst>
                  <a:ext uri="{0D108BD9-81ED-4DB2-BD59-A6C34878D82A}">
                    <a16:rowId xmlns:a16="http://schemas.microsoft.com/office/drawing/2014/main" val="1431961668"/>
                  </a:ext>
                </a:extLst>
              </a:tr>
              <a:tr h="370840">
                <a:tc>
                  <a:txBody>
                    <a:bodyPr/>
                    <a:lstStyle/>
                    <a:p>
                      <a:r>
                        <a:rPr lang="en-US" b="0" dirty="0"/>
                        <a:t>Three</a:t>
                      </a:r>
                    </a:p>
                  </a:txBody>
                  <a:tcPr/>
                </a:tc>
                <a:tc>
                  <a:txBody>
                    <a:bodyPr/>
                    <a:lstStyle/>
                    <a:p>
                      <a:r>
                        <a:rPr lang="en-US" b="0" dirty="0"/>
                        <a:t>Tres</a:t>
                      </a:r>
                    </a:p>
                  </a:txBody>
                  <a:tcPr/>
                </a:tc>
                <a:tc>
                  <a:txBody>
                    <a:bodyPr/>
                    <a:lstStyle/>
                    <a:p>
                      <a:r>
                        <a:rPr lang="nb-NO" b="0" dirty="0"/>
                        <a:t>Tre</a:t>
                      </a:r>
                      <a:endParaRPr lang="en-US" b="0" dirty="0"/>
                    </a:p>
                  </a:txBody>
                  <a:tcPr/>
                </a:tc>
                <a:tc>
                  <a:txBody>
                    <a:bodyPr/>
                    <a:lstStyle/>
                    <a:p>
                      <a:r>
                        <a:rPr lang="en-US" dirty="0" err="1"/>
                        <a:t>Trzy</a:t>
                      </a:r>
                      <a:endParaRPr lang="en-US" dirty="0"/>
                    </a:p>
                  </a:txBody>
                  <a:tcPr/>
                </a:tc>
                <a:tc>
                  <a:txBody>
                    <a:bodyPr/>
                    <a:lstStyle/>
                    <a:p>
                      <a:r>
                        <a:rPr lang="en-US" dirty="0"/>
                        <a:t>Teen</a:t>
                      </a:r>
                    </a:p>
                  </a:txBody>
                  <a:tcPr/>
                </a:tc>
                <a:tc>
                  <a:txBody>
                    <a:bodyPr/>
                    <a:lstStyle/>
                    <a:p>
                      <a:r>
                        <a:rPr lang="en-US" dirty="0"/>
                        <a:t>Se</a:t>
                      </a:r>
                    </a:p>
                  </a:txBody>
                  <a:tcPr/>
                </a:tc>
                <a:extLst>
                  <a:ext uri="{0D108BD9-81ED-4DB2-BD59-A6C34878D82A}">
                    <a16:rowId xmlns:a16="http://schemas.microsoft.com/office/drawing/2014/main" val="3271415574"/>
                  </a:ext>
                </a:extLst>
              </a:tr>
              <a:tr h="370840">
                <a:tc>
                  <a:txBody>
                    <a:bodyPr/>
                    <a:lstStyle/>
                    <a:p>
                      <a:r>
                        <a:rPr lang="en-US" dirty="0"/>
                        <a:t>Four</a:t>
                      </a:r>
                    </a:p>
                  </a:txBody>
                  <a:tcPr/>
                </a:tc>
                <a:tc>
                  <a:txBody>
                    <a:bodyPr/>
                    <a:lstStyle/>
                    <a:p>
                      <a:r>
                        <a:rPr lang="en-US" dirty="0" err="1"/>
                        <a:t>Quattor</a:t>
                      </a:r>
                      <a:endParaRPr lang="en-US" dirty="0"/>
                    </a:p>
                  </a:txBody>
                  <a:tcPr/>
                </a:tc>
                <a:tc>
                  <a:txBody>
                    <a:bodyPr/>
                    <a:lstStyle/>
                    <a:p>
                      <a:r>
                        <a:rPr lang="nb-NO" dirty="0"/>
                        <a:t>Fire</a:t>
                      </a:r>
                      <a:endParaRPr lang="en-US" dirty="0"/>
                    </a:p>
                  </a:txBody>
                  <a:tcPr/>
                </a:tc>
                <a:tc>
                  <a:txBody>
                    <a:bodyPr/>
                    <a:lstStyle/>
                    <a:p>
                      <a:r>
                        <a:rPr lang="en-US" dirty="0" err="1"/>
                        <a:t>Cztery</a:t>
                      </a:r>
                      <a:endParaRPr lang="en-US" dirty="0"/>
                    </a:p>
                  </a:txBody>
                  <a:tcPr/>
                </a:tc>
                <a:tc>
                  <a:txBody>
                    <a:bodyPr/>
                    <a:lstStyle/>
                    <a:p>
                      <a:r>
                        <a:rPr lang="en-US" dirty="0" err="1"/>
                        <a:t>Chaar</a:t>
                      </a:r>
                      <a:endParaRPr lang="en-US" dirty="0"/>
                    </a:p>
                  </a:txBody>
                  <a:tcPr/>
                </a:tc>
                <a:tc>
                  <a:txBody>
                    <a:bodyPr/>
                    <a:lstStyle/>
                    <a:p>
                      <a:r>
                        <a:rPr lang="en-US" dirty="0" err="1"/>
                        <a:t>Chahar</a:t>
                      </a:r>
                      <a:endParaRPr lang="en-US" dirty="0"/>
                    </a:p>
                  </a:txBody>
                  <a:tcPr/>
                </a:tc>
                <a:extLst>
                  <a:ext uri="{0D108BD9-81ED-4DB2-BD59-A6C34878D82A}">
                    <a16:rowId xmlns:a16="http://schemas.microsoft.com/office/drawing/2014/main" val="46921370"/>
                  </a:ext>
                </a:extLst>
              </a:tr>
              <a:tr h="370840">
                <a:tc>
                  <a:txBody>
                    <a:bodyPr/>
                    <a:lstStyle/>
                    <a:p>
                      <a:r>
                        <a:rPr lang="en-US" dirty="0"/>
                        <a:t>Five</a:t>
                      </a:r>
                    </a:p>
                  </a:txBody>
                  <a:tcPr/>
                </a:tc>
                <a:tc>
                  <a:txBody>
                    <a:bodyPr/>
                    <a:lstStyle/>
                    <a:p>
                      <a:r>
                        <a:rPr lang="en-US" dirty="0" err="1"/>
                        <a:t>Quinque</a:t>
                      </a:r>
                      <a:endParaRPr lang="en-US" dirty="0"/>
                    </a:p>
                  </a:txBody>
                  <a:tcPr/>
                </a:tc>
                <a:tc>
                  <a:txBody>
                    <a:bodyPr/>
                    <a:lstStyle/>
                    <a:p>
                      <a:r>
                        <a:rPr lang="nb-NO" dirty="0"/>
                        <a:t>Fem</a:t>
                      </a:r>
                      <a:endParaRPr lang="en-US" dirty="0"/>
                    </a:p>
                  </a:txBody>
                  <a:tcPr/>
                </a:tc>
                <a:tc>
                  <a:txBody>
                    <a:bodyPr/>
                    <a:lstStyle/>
                    <a:p>
                      <a:r>
                        <a:rPr lang="en-US" dirty="0" err="1"/>
                        <a:t>Pięć</a:t>
                      </a:r>
                      <a:endParaRPr lang="en-US" dirty="0"/>
                    </a:p>
                  </a:txBody>
                  <a:tcPr/>
                </a:tc>
                <a:tc>
                  <a:txBody>
                    <a:bodyPr/>
                    <a:lstStyle/>
                    <a:p>
                      <a:r>
                        <a:rPr lang="en-US" dirty="0" err="1"/>
                        <a:t>Panj</a:t>
                      </a:r>
                      <a:endParaRPr lang="en-US" dirty="0"/>
                    </a:p>
                  </a:txBody>
                  <a:tcPr/>
                </a:tc>
                <a:tc>
                  <a:txBody>
                    <a:bodyPr/>
                    <a:lstStyle/>
                    <a:p>
                      <a:r>
                        <a:rPr lang="en-US" dirty="0" err="1"/>
                        <a:t>Panj</a:t>
                      </a:r>
                      <a:endParaRPr lang="en-US" dirty="0"/>
                    </a:p>
                  </a:txBody>
                  <a:tcPr/>
                </a:tc>
                <a:extLst>
                  <a:ext uri="{0D108BD9-81ED-4DB2-BD59-A6C34878D82A}">
                    <a16:rowId xmlns:a16="http://schemas.microsoft.com/office/drawing/2014/main" val="663013365"/>
                  </a:ext>
                </a:extLst>
              </a:tr>
              <a:tr h="370840">
                <a:tc>
                  <a:txBody>
                    <a:bodyPr/>
                    <a:lstStyle/>
                    <a:p>
                      <a:r>
                        <a:rPr lang="en-US" dirty="0"/>
                        <a:t>Thou</a:t>
                      </a:r>
                    </a:p>
                  </a:txBody>
                  <a:tcPr/>
                </a:tc>
                <a:tc>
                  <a:txBody>
                    <a:bodyPr/>
                    <a:lstStyle/>
                    <a:p>
                      <a:r>
                        <a:rPr lang="en-US" dirty="0"/>
                        <a:t>Tu</a:t>
                      </a:r>
                    </a:p>
                  </a:txBody>
                  <a:tcPr/>
                </a:tc>
                <a:tc>
                  <a:txBody>
                    <a:bodyPr/>
                    <a:lstStyle/>
                    <a:p>
                      <a:r>
                        <a:rPr lang="en-US" dirty="0"/>
                        <a:t>Du</a:t>
                      </a:r>
                    </a:p>
                  </a:txBody>
                  <a:tcPr/>
                </a:tc>
                <a:tc>
                  <a:txBody>
                    <a:bodyPr/>
                    <a:lstStyle/>
                    <a:p>
                      <a:r>
                        <a:rPr lang="en-US" dirty="0"/>
                        <a:t>Ty</a:t>
                      </a:r>
                    </a:p>
                  </a:txBody>
                  <a:tcPr/>
                </a:tc>
                <a:tc>
                  <a:txBody>
                    <a:bodyPr/>
                    <a:lstStyle/>
                    <a:p>
                      <a:r>
                        <a:rPr lang="en-US" dirty="0"/>
                        <a:t>To</a:t>
                      </a:r>
                    </a:p>
                  </a:txBody>
                  <a:tcPr/>
                </a:tc>
                <a:tc>
                  <a:txBody>
                    <a:bodyPr/>
                    <a:lstStyle/>
                    <a:p>
                      <a:r>
                        <a:rPr lang="en-US" dirty="0"/>
                        <a:t>To</a:t>
                      </a:r>
                    </a:p>
                  </a:txBody>
                  <a:tcPr/>
                </a:tc>
                <a:extLst>
                  <a:ext uri="{0D108BD9-81ED-4DB2-BD59-A6C34878D82A}">
                    <a16:rowId xmlns:a16="http://schemas.microsoft.com/office/drawing/2014/main" val="3911426727"/>
                  </a:ext>
                </a:extLst>
              </a:tr>
            </a:tbl>
          </a:graphicData>
        </a:graphic>
      </p:graphicFrame>
    </p:spTree>
    <p:extLst>
      <p:ext uri="{BB962C8B-B14F-4D97-AF65-F5344CB8AC3E}">
        <p14:creationId xmlns:p14="http://schemas.microsoft.com/office/powerpoint/2010/main" val="3536972289"/>
      </p:ext>
    </p:extLst>
  </p:cSld>
  <p:clrMapOvr>
    <a:masterClrMapping/>
  </p:clrMapOvr>
  <p:transition spd="slow" advClick="0" advTm="1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C4E2-D6E0-4FD9-B9DD-6AF1923945A5}"/>
              </a:ext>
            </a:extLst>
          </p:cNvPr>
          <p:cNvSpPr>
            <a:spLocks noGrp="1"/>
          </p:cNvSpPr>
          <p:nvPr>
            <p:ph type="title"/>
          </p:nvPr>
        </p:nvSpPr>
        <p:spPr>
          <a:xfrm>
            <a:off x="455612" y="381000"/>
            <a:ext cx="9753600" cy="1142999"/>
          </a:xfrm>
        </p:spPr>
        <p:txBody>
          <a:bodyPr>
            <a:normAutofit fontScale="90000"/>
          </a:bodyPr>
          <a:lstStyle/>
          <a:p>
            <a:r>
              <a:rPr lang="nb-NO" dirty="0"/>
              <a:t>Sound </a:t>
            </a:r>
            <a:r>
              <a:rPr lang="nb-NO" dirty="0" err="1"/>
              <a:t>connections</a:t>
            </a:r>
            <a:r>
              <a:rPr lang="nb-NO" dirty="0"/>
              <a:t> and </a:t>
            </a:r>
            <a:r>
              <a:rPr lang="nb-NO" dirty="0" err="1"/>
              <a:t>Patterns</a:t>
            </a:r>
            <a:r>
              <a:rPr lang="nb-NO" dirty="0"/>
              <a:t> </a:t>
            </a:r>
            <a:r>
              <a:rPr lang="nb-NO" dirty="0" err="1"/>
              <a:t>of</a:t>
            </a:r>
            <a:r>
              <a:rPr lang="nb-NO" dirty="0"/>
              <a:t> </a:t>
            </a:r>
            <a:r>
              <a:rPr lang="nb-NO" dirty="0" err="1"/>
              <a:t>change</a:t>
            </a:r>
            <a:endParaRPr lang="en-US" dirty="0"/>
          </a:p>
        </p:txBody>
      </p:sp>
      <p:sp>
        <p:nvSpPr>
          <p:cNvPr id="3" name="Text Placeholder 2">
            <a:extLst>
              <a:ext uri="{FF2B5EF4-FFF2-40B4-BE49-F238E27FC236}">
                <a16:creationId xmlns:a16="http://schemas.microsoft.com/office/drawing/2014/main" id="{58AC2348-A114-4E7C-AE93-DE5B417839D1}"/>
              </a:ext>
            </a:extLst>
          </p:cNvPr>
          <p:cNvSpPr>
            <a:spLocks noGrp="1"/>
          </p:cNvSpPr>
          <p:nvPr>
            <p:ph type="body" idx="1"/>
          </p:nvPr>
        </p:nvSpPr>
        <p:spPr>
          <a:xfrm>
            <a:off x="454024" y="1905001"/>
            <a:ext cx="10090468" cy="4571999"/>
          </a:xfrm>
        </p:spPr>
        <p:txBody>
          <a:bodyPr>
            <a:normAutofit fontScale="92500" lnSpcReduction="20000"/>
          </a:bodyPr>
          <a:lstStyle/>
          <a:p>
            <a:r>
              <a:rPr lang="en-US" b="1" dirty="0"/>
              <a:t>Centum vs </a:t>
            </a:r>
            <a:r>
              <a:rPr lang="en-US" b="1" dirty="0" err="1"/>
              <a:t>Satem</a:t>
            </a:r>
            <a:r>
              <a:rPr lang="en-US" b="1" dirty="0"/>
              <a:t> – Words for hundred</a:t>
            </a:r>
          </a:p>
          <a:p>
            <a:endParaRPr lang="en-US" dirty="0"/>
          </a:p>
          <a:p>
            <a:r>
              <a:rPr lang="en-US" dirty="0"/>
              <a:t>“Western” branches (Germanic, Italic, Celtic) are considered Centum languages, while “Eastern” branches are considered </a:t>
            </a:r>
            <a:r>
              <a:rPr lang="en-US" dirty="0" err="1"/>
              <a:t>Satem</a:t>
            </a:r>
            <a:r>
              <a:rPr lang="en-US" dirty="0"/>
              <a:t> languages</a:t>
            </a:r>
          </a:p>
          <a:p>
            <a:r>
              <a:rPr lang="en-US" dirty="0"/>
              <a:t>Latin – “centum” vs Russian “</a:t>
            </a:r>
            <a:r>
              <a:rPr lang="en-US" dirty="0" err="1"/>
              <a:t>sto</a:t>
            </a:r>
            <a:r>
              <a:rPr lang="en-US" dirty="0"/>
              <a:t>”, Latin – “</a:t>
            </a:r>
            <a:r>
              <a:rPr lang="en-US" dirty="0" err="1"/>
              <a:t>cor</a:t>
            </a:r>
            <a:r>
              <a:rPr lang="en-US" dirty="0"/>
              <a:t>” vs Russian “</a:t>
            </a:r>
            <a:r>
              <a:rPr lang="en-US" dirty="0" err="1"/>
              <a:t>serdtse</a:t>
            </a:r>
            <a:r>
              <a:rPr lang="en-US" dirty="0"/>
              <a:t>”</a:t>
            </a:r>
          </a:p>
          <a:p>
            <a:endParaRPr lang="en-US" dirty="0"/>
          </a:p>
          <a:p>
            <a:r>
              <a:rPr lang="en-US" b="1" dirty="0"/>
              <a:t>Related – The shift from k to h sounds:</a:t>
            </a:r>
          </a:p>
          <a:p>
            <a:r>
              <a:rPr lang="en-US" dirty="0"/>
              <a:t>Ex. Latin “centum” to English “hundred”, Latin – </a:t>
            </a:r>
            <a:r>
              <a:rPr lang="en-US" dirty="0" err="1"/>
              <a:t>curro</a:t>
            </a:r>
            <a:r>
              <a:rPr lang="en-US" dirty="0"/>
              <a:t> “I run” and English – hurry (to move quickly), or Latin “</a:t>
            </a:r>
            <a:r>
              <a:rPr lang="en-US" dirty="0" err="1"/>
              <a:t>cor</a:t>
            </a:r>
            <a:r>
              <a:rPr lang="en-US" dirty="0"/>
              <a:t>” and English “heart”</a:t>
            </a:r>
          </a:p>
          <a:p>
            <a:endParaRPr lang="en-US" b="1" dirty="0"/>
          </a:p>
          <a:p>
            <a:r>
              <a:rPr lang="en-US" b="1" dirty="0"/>
              <a:t>Other sound Relationships</a:t>
            </a:r>
          </a:p>
          <a:p>
            <a:r>
              <a:rPr lang="en-US" dirty="0"/>
              <a:t>P and F, </a:t>
            </a:r>
          </a:p>
          <a:p>
            <a:r>
              <a:rPr lang="en-US" dirty="0"/>
              <a:t>Ex. Latin “</a:t>
            </a:r>
            <a:r>
              <a:rPr lang="en-US" dirty="0" err="1"/>
              <a:t>pisces</a:t>
            </a:r>
            <a:r>
              <a:rPr lang="en-US" dirty="0"/>
              <a:t>” and English “fish”, Latin “pater” and Farsi “</a:t>
            </a:r>
            <a:r>
              <a:rPr lang="en-US" dirty="0" err="1"/>
              <a:t>padar</a:t>
            </a:r>
            <a:r>
              <a:rPr lang="en-US" dirty="0"/>
              <a:t>” to English “father”, Latin “ferro”  - I carry and English –”bear”, Russian “</a:t>
            </a:r>
            <a:r>
              <a:rPr lang="en-US" dirty="0" err="1"/>
              <a:t>beru</a:t>
            </a:r>
            <a:r>
              <a:rPr lang="en-US" dirty="0"/>
              <a:t>” – I take,</a:t>
            </a:r>
          </a:p>
          <a:p>
            <a:r>
              <a:rPr lang="en-US" dirty="0"/>
              <a:t>K and H</a:t>
            </a:r>
          </a:p>
          <a:p>
            <a:endParaRPr lang="en-US" b="1" dirty="0"/>
          </a:p>
          <a:p>
            <a:r>
              <a:rPr lang="en-US" b="1" dirty="0"/>
              <a:t>Related words (Some derived and some are cognates)</a:t>
            </a:r>
          </a:p>
          <a:p>
            <a:r>
              <a:rPr lang="en-US" dirty="0"/>
              <a:t>Ex.  Most words and grammatical structures of Romance languages are derived from Latin, as most Indic languages are derived from Sanskrit.  Likewise, there are many examples of cognates between languages of the major branches of Indo European. </a:t>
            </a:r>
          </a:p>
        </p:txBody>
      </p:sp>
    </p:spTree>
    <p:extLst>
      <p:ext uri="{BB962C8B-B14F-4D97-AF65-F5344CB8AC3E}">
        <p14:creationId xmlns:p14="http://schemas.microsoft.com/office/powerpoint/2010/main" val="328809987"/>
      </p:ext>
    </p:extLst>
  </p:cSld>
  <p:clrMapOvr>
    <a:masterClrMapping/>
  </p:clrMapOvr>
  <p:transition spd="slow" advClick="0" advTm="1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Indo-European Language Family – Centum and </a:t>
            </a:r>
            <a:r>
              <a:rPr lang="en-US" dirty="0" err="1"/>
              <a:t>Satem</a:t>
            </a:r>
            <a:r>
              <a:rPr lang="en-US" dirty="0"/>
              <a:t> Branches</a:t>
            </a:r>
          </a:p>
        </p:txBody>
      </p:sp>
      <p:sp>
        <p:nvSpPr>
          <p:cNvPr id="12" name="TextBox 11">
            <a:extLst>
              <a:ext uri="{FF2B5EF4-FFF2-40B4-BE49-F238E27FC236}">
                <a16:creationId xmlns:a16="http://schemas.microsoft.com/office/drawing/2014/main" id="{2222363A-92FE-4B25-A898-DDE9955470B5}"/>
              </a:ext>
            </a:extLst>
          </p:cNvPr>
          <p:cNvSpPr txBox="1"/>
          <p:nvPr/>
        </p:nvSpPr>
        <p:spPr>
          <a:xfrm>
            <a:off x="0" y="6324831"/>
            <a:ext cx="3429000" cy="230832"/>
          </a:xfrm>
          <a:prstGeom prst="rect">
            <a:avLst/>
          </a:prstGeom>
          <a:noFill/>
        </p:spPr>
        <p:txBody>
          <a:bodyPr wrap="square" rtlCol="0">
            <a:spAutoFit/>
          </a:bodyPr>
          <a:lstStyle/>
          <a:p>
            <a:pPr>
              <a:lnSpc>
                <a:spcPct val="90000"/>
              </a:lnSpc>
            </a:pPr>
            <a:r>
              <a:rPr lang="en-US" sz="1000" b="1" dirty="0"/>
              <a:t>Images taken from http://web.cn.edu/</a:t>
            </a:r>
          </a:p>
        </p:txBody>
      </p:sp>
      <p:pic>
        <p:nvPicPr>
          <p:cNvPr id="16" name="Content Placeholder 15">
            <a:extLst>
              <a:ext uri="{FF2B5EF4-FFF2-40B4-BE49-F238E27FC236}">
                <a16:creationId xmlns:a16="http://schemas.microsoft.com/office/drawing/2014/main" id="{3AD679FB-E008-4A5E-9A0F-DA5E79E286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4412" y="1811965"/>
            <a:ext cx="5909866" cy="4432399"/>
          </a:xfrm>
        </p:spPr>
      </p:pic>
      <p:pic>
        <p:nvPicPr>
          <p:cNvPr id="19" name="Picture 18">
            <a:extLst>
              <a:ext uri="{FF2B5EF4-FFF2-40B4-BE49-F238E27FC236}">
                <a16:creationId xmlns:a16="http://schemas.microsoft.com/office/drawing/2014/main" id="{18883B1E-2F80-4D23-B7CA-2ABB1CC75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6649"/>
            <a:ext cx="5909865" cy="4432399"/>
          </a:xfrm>
          <a:prstGeom prst="rect">
            <a:avLst/>
          </a:prstGeom>
        </p:spPr>
      </p:pic>
    </p:spTree>
    <p:extLst>
      <p:ext uri="{BB962C8B-B14F-4D97-AF65-F5344CB8AC3E}">
        <p14:creationId xmlns:p14="http://schemas.microsoft.com/office/powerpoint/2010/main" val="1417836837"/>
      </p:ext>
    </p:extLst>
  </p:cSld>
  <p:clrMapOvr>
    <a:masterClrMapping/>
  </p:clrMapOvr>
  <p:transition spd="slow" advClick="0" advTm="1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CBF-5F1D-477E-AA6A-B0033B7BB87D}"/>
              </a:ext>
            </a:extLst>
          </p:cNvPr>
          <p:cNvSpPr>
            <a:spLocks noGrp="1"/>
          </p:cNvSpPr>
          <p:nvPr>
            <p:ph type="title"/>
          </p:nvPr>
        </p:nvSpPr>
        <p:spPr>
          <a:xfrm>
            <a:off x="531812" y="381000"/>
            <a:ext cx="9753600" cy="1142999"/>
          </a:xfrm>
        </p:spPr>
        <p:txBody>
          <a:bodyPr/>
          <a:lstStyle/>
          <a:p>
            <a:r>
              <a:rPr lang="en-US" dirty="0"/>
              <a:t>Helpful Resources</a:t>
            </a:r>
          </a:p>
        </p:txBody>
      </p:sp>
      <p:sp>
        <p:nvSpPr>
          <p:cNvPr id="3" name="Text Placeholder 2">
            <a:extLst>
              <a:ext uri="{FF2B5EF4-FFF2-40B4-BE49-F238E27FC236}">
                <a16:creationId xmlns:a16="http://schemas.microsoft.com/office/drawing/2014/main" id="{1269B229-BC30-4B52-AE8F-B7233C8D51DE}"/>
              </a:ext>
            </a:extLst>
          </p:cNvPr>
          <p:cNvSpPr>
            <a:spLocks noGrp="1"/>
          </p:cNvSpPr>
          <p:nvPr>
            <p:ph type="body" idx="1"/>
          </p:nvPr>
        </p:nvSpPr>
        <p:spPr>
          <a:xfrm>
            <a:off x="531813" y="1905000"/>
            <a:ext cx="7543799" cy="4191000"/>
          </a:xfrm>
        </p:spPr>
        <p:txBody>
          <a:bodyPr>
            <a:normAutofit/>
          </a:bodyPr>
          <a:lstStyle/>
          <a:p>
            <a:pPr marL="457200" indent="-457200">
              <a:buFont typeface="+mj-lt"/>
              <a:buAutoNum type="arabicPeriod"/>
            </a:pPr>
            <a:r>
              <a:rPr lang="en-US" dirty="0"/>
              <a:t>The Wikipedia article on Indo-European Languages at </a:t>
            </a:r>
            <a:r>
              <a:rPr lang="en-US" dirty="0">
                <a:hlinkClick r:id="rId2"/>
              </a:rPr>
              <a:t>https://en.wikipedia.org/wiki/Indo-European_languages</a:t>
            </a:r>
            <a:endParaRPr lang="en-US" dirty="0"/>
          </a:p>
          <a:p>
            <a:pPr marL="457200" indent="-457200">
              <a:buFont typeface="+mj-lt"/>
              <a:buAutoNum type="arabicPeriod"/>
            </a:pPr>
            <a:r>
              <a:rPr lang="en-US" dirty="0"/>
              <a:t>A pretty thorough and entertaining video on the subject by </a:t>
            </a:r>
            <a:r>
              <a:rPr lang="en-US" dirty="0" err="1"/>
              <a:t>LangFocus</a:t>
            </a:r>
            <a:r>
              <a:rPr lang="en-US" dirty="0"/>
              <a:t> on YouTube </a:t>
            </a:r>
            <a:r>
              <a:rPr lang="en-US" dirty="0">
                <a:hlinkClick r:id="rId3"/>
              </a:rPr>
              <a:t>https://www.youtube.com/watch?v=SqK7XXvfiXs</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843877924"/>
      </p:ext>
    </p:extLst>
  </p:cSld>
  <p:clrMapOvr>
    <a:masterClrMapping/>
  </p:clrMapOvr>
  <p:transition spd="slow" advClick="0" advTm="1000">
    <p:wipe/>
  </p:transition>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255</TotalTime>
  <Words>824</Words>
  <Application>Microsoft Office PowerPoint</Application>
  <PresentationFormat>Custom</PresentationFormat>
  <Paragraphs>111</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World Presentation 16x9</vt:lpstr>
      <vt:lpstr>Origins: The evolution of Modern Languages</vt:lpstr>
      <vt:lpstr>The Language Families</vt:lpstr>
      <vt:lpstr>RANGE OF Indo-European Languages today</vt:lpstr>
      <vt:lpstr>The Expansion of Indo-European</vt:lpstr>
      <vt:lpstr>How do we know English, Polish, Hindi, and Farsi are all IE Languages?</vt:lpstr>
      <vt:lpstr>Sound connections and Patterns of change</vt:lpstr>
      <vt:lpstr>The Indo-European Language Family – Centum and Satem Branches</vt:lpstr>
      <vt:lpstr>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The evolution of Modern Languages</dc:title>
  <dc:creator>Omar Mohamad</dc:creator>
  <cp:lastModifiedBy>Omar Mohamad</cp:lastModifiedBy>
  <cp:revision>20</cp:revision>
  <dcterms:created xsi:type="dcterms:W3CDTF">2018-01-22T17:56:29Z</dcterms:created>
  <dcterms:modified xsi:type="dcterms:W3CDTF">2018-01-23T03:31:39Z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