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731B-72B1-4D9A-984A-6E920A5875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BAF97-3831-4346-940C-A6A6E00AD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A19F84-277F-4BED-8473-257159482B65}"/>
              </a:ext>
            </a:extLst>
          </p:cNvPr>
          <p:cNvSpPr>
            <a:spLocks noGrp="1"/>
          </p:cNvSpPr>
          <p:nvPr>
            <p:ph type="dt" sz="half" idx="10"/>
          </p:nvPr>
        </p:nvSpPr>
        <p:spPr/>
        <p:txBody>
          <a:bodyPr/>
          <a:lstStyle/>
          <a:p>
            <a:fld id="{E4AD4E98-14EF-486B-8C97-89F18FB50D63}" type="datetimeFigureOut">
              <a:rPr lang="en-US" smtClean="0"/>
              <a:t>9/4/2020</a:t>
            </a:fld>
            <a:endParaRPr lang="en-US"/>
          </a:p>
        </p:txBody>
      </p:sp>
      <p:sp>
        <p:nvSpPr>
          <p:cNvPr id="5" name="Footer Placeholder 4">
            <a:extLst>
              <a:ext uri="{FF2B5EF4-FFF2-40B4-BE49-F238E27FC236}">
                <a16:creationId xmlns:a16="http://schemas.microsoft.com/office/drawing/2014/main" id="{23E0675A-2114-4831-8729-BA2C3B447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13C7A-AEDF-49BF-8E5C-31297F2285EB}"/>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367626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58B7-308B-4331-B8B1-A39ACCB43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05585-7E32-45EE-98E6-29CE954BF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2348A-F061-44B3-B814-E724E008AE6B}"/>
              </a:ext>
            </a:extLst>
          </p:cNvPr>
          <p:cNvSpPr>
            <a:spLocks noGrp="1"/>
          </p:cNvSpPr>
          <p:nvPr>
            <p:ph type="dt" sz="half" idx="10"/>
          </p:nvPr>
        </p:nvSpPr>
        <p:spPr/>
        <p:txBody>
          <a:bodyPr/>
          <a:lstStyle/>
          <a:p>
            <a:fld id="{E4AD4E98-14EF-486B-8C97-89F18FB50D63}" type="datetimeFigureOut">
              <a:rPr lang="en-US" smtClean="0"/>
              <a:t>9/4/2020</a:t>
            </a:fld>
            <a:endParaRPr lang="en-US"/>
          </a:p>
        </p:txBody>
      </p:sp>
      <p:sp>
        <p:nvSpPr>
          <p:cNvPr id="5" name="Footer Placeholder 4">
            <a:extLst>
              <a:ext uri="{FF2B5EF4-FFF2-40B4-BE49-F238E27FC236}">
                <a16:creationId xmlns:a16="http://schemas.microsoft.com/office/drawing/2014/main" id="{48BA5A92-C06E-4DAF-8373-9D29EB91F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AB27E-1C4E-48C3-B6EC-8EC9DCD5C7D6}"/>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227868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AE802B-2516-49A2-842C-A91163EB0D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220BF0-A56C-4179-8C57-178D07F94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D44B0-F9F5-4FB5-AFEF-E2A68ABE2CDD}"/>
              </a:ext>
            </a:extLst>
          </p:cNvPr>
          <p:cNvSpPr>
            <a:spLocks noGrp="1"/>
          </p:cNvSpPr>
          <p:nvPr>
            <p:ph type="dt" sz="half" idx="10"/>
          </p:nvPr>
        </p:nvSpPr>
        <p:spPr/>
        <p:txBody>
          <a:bodyPr/>
          <a:lstStyle/>
          <a:p>
            <a:fld id="{E4AD4E98-14EF-486B-8C97-89F18FB50D63}" type="datetimeFigureOut">
              <a:rPr lang="en-US" smtClean="0"/>
              <a:t>9/4/2020</a:t>
            </a:fld>
            <a:endParaRPr lang="en-US"/>
          </a:p>
        </p:txBody>
      </p:sp>
      <p:sp>
        <p:nvSpPr>
          <p:cNvPr id="5" name="Footer Placeholder 4">
            <a:extLst>
              <a:ext uri="{FF2B5EF4-FFF2-40B4-BE49-F238E27FC236}">
                <a16:creationId xmlns:a16="http://schemas.microsoft.com/office/drawing/2014/main" id="{433D0848-32EA-46C8-B72A-4A4626401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B9DFA-C7A7-4605-9BED-3B9480A15DBA}"/>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238262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518A-B1D7-4E9D-AE5F-294C70EEB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7D403-7469-4379-A069-0B4F54C3E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E982E-A4FF-401E-AA14-6610575358F9}"/>
              </a:ext>
            </a:extLst>
          </p:cNvPr>
          <p:cNvSpPr>
            <a:spLocks noGrp="1"/>
          </p:cNvSpPr>
          <p:nvPr>
            <p:ph type="dt" sz="half" idx="10"/>
          </p:nvPr>
        </p:nvSpPr>
        <p:spPr/>
        <p:txBody>
          <a:bodyPr/>
          <a:lstStyle/>
          <a:p>
            <a:fld id="{E4AD4E98-14EF-486B-8C97-89F18FB50D63}" type="datetimeFigureOut">
              <a:rPr lang="en-US" smtClean="0"/>
              <a:t>9/4/2020</a:t>
            </a:fld>
            <a:endParaRPr lang="en-US"/>
          </a:p>
        </p:txBody>
      </p:sp>
      <p:sp>
        <p:nvSpPr>
          <p:cNvPr id="5" name="Footer Placeholder 4">
            <a:extLst>
              <a:ext uri="{FF2B5EF4-FFF2-40B4-BE49-F238E27FC236}">
                <a16:creationId xmlns:a16="http://schemas.microsoft.com/office/drawing/2014/main" id="{1A0C8E94-A421-4F38-ADD0-0645C96BC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04563-00ED-45F6-A2D8-F1D764A1DFE6}"/>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423629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9EEA-DD51-4BC9-A09D-85EB27510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FAB066-0D23-47CB-8011-55DB45C8A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84A61-9F47-45DD-BFE5-1E9851A60BCF}"/>
              </a:ext>
            </a:extLst>
          </p:cNvPr>
          <p:cNvSpPr>
            <a:spLocks noGrp="1"/>
          </p:cNvSpPr>
          <p:nvPr>
            <p:ph type="dt" sz="half" idx="10"/>
          </p:nvPr>
        </p:nvSpPr>
        <p:spPr/>
        <p:txBody>
          <a:bodyPr/>
          <a:lstStyle/>
          <a:p>
            <a:fld id="{E4AD4E98-14EF-486B-8C97-89F18FB50D63}" type="datetimeFigureOut">
              <a:rPr lang="en-US" smtClean="0"/>
              <a:t>9/4/2020</a:t>
            </a:fld>
            <a:endParaRPr lang="en-US"/>
          </a:p>
        </p:txBody>
      </p:sp>
      <p:sp>
        <p:nvSpPr>
          <p:cNvPr id="5" name="Footer Placeholder 4">
            <a:extLst>
              <a:ext uri="{FF2B5EF4-FFF2-40B4-BE49-F238E27FC236}">
                <a16:creationId xmlns:a16="http://schemas.microsoft.com/office/drawing/2014/main" id="{FCF320E9-8814-46C3-B759-6D873E39E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FEFA2-5325-4135-B070-F119DD954D60}"/>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138582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9E67-F819-4E3C-893C-76541A9CA6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0ED2FA-CA72-4A58-ABA0-281F25C5B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6F3BF3-7176-451C-A46A-2AC4BBA60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B09AB1-E2F9-40C6-A405-A6610DA452EF}"/>
              </a:ext>
            </a:extLst>
          </p:cNvPr>
          <p:cNvSpPr>
            <a:spLocks noGrp="1"/>
          </p:cNvSpPr>
          <p:nvPr>
            <p:ph type="dt" sz="half" idx="10"/>
          </p:nvPr>
        </p:nvSpPr>
        <p:spPr/>
        <p:txBody>
          <a:bodyPr/>
          <a:lstStyle/>
          <a:p>
            <a:fld id="{E4AD4E98-14EF-486B-8C97-89F18FB50D63}" type="datetimeFigureOut">
              <a:rPr lang="en-US" smtClean="0"/>
              <a:t>9/4/2020</a:t>
            </a:fld>
            <a:endParaRPr lang="en-US"/>
          </a:p>
        </p:txBody>
      </p:sp>
      <p:sp>
        <p:nvSpPr>
          <p:cNvPr id="6" name="Footer Placeholder 5">
            <a:extLst>
              <a:ext uri="{FF2B5EF4-FFF2-40B4-BE49-F238E27FC236}">
                <a16:creationId xmlns:a16="http://schemas.microsoft.com/office/drawing/2014/main" id="{C9E3275B-35D7-44D0-A058-278C080AF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61B02-980E-47F9-A767-4BC3B1967DA8}"/>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57286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8BDF-5DF6-45A7-A2D6-B4C37548A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ED9C73-55D3-4F2D-8998-29DDE44D1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6C757-F6E8-4B40-A9B0-21345A2F3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AC1BBE-5A36-46F1-B10C-570EC2F1C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97D6E5-CDF9-4FDF-9D62-64317C88C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BFA915-B453-475D-8AC5-A10AE726A153}"/>
              </a:ext>
            </a:extLst>
          </p:cNvPr>
          <p:cNvSpPr>
            <a:spLocks noGrp="1"/>
          </p:cNvSpPr>
          <p:nvPr>
            <p:ph type="dt" sz="half" idx="10"/>
          </p:nvPr>
        </p:nvSpPr>
        <p:spPr/>
        <p:txBody>
          <a:bodyPr/>
          <a:lstStyle/>
          <a:p>
            <a:fld id="{E4AD4E98-14EF-486B-8C97-89F18FB50D63}" type="datetimeFigureOut">
              <a:rPr lang="en-US" smtClean="0"/>
              <a:t>9/4/2020</a:t>
            </a:fld>
            <a:endParaRPr lang="en-US"/>
          </a:p>
        </p:txBody>
      </p:sp>
      <p:sp>
        <p:nvSpPr>
          <p:cNvPr id="8" name="Footer Placeholder 7">
            <a:extLst>
              <a:ext uri="{FF2B5EF4-FFF2-40B4-BE49-F238E27FC236}">
                <a16:creationId xmlns:a16="http://schemas.microsoft.com/office/drawing/2014/main" id="{3F4A4D60-A9D3-4B3F-900E-D69DC2759D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4758E9-A6BF-4FDC-B34B-143DD9AC62F5}"/>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150184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3089-EE54-490E-85C6-A7B8470265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EDDAA3-A6A2-457B-AD81-5CF20E8419AC}"/>
              </a:ext>
            </a:extLst>
          </p:cNvPr>
          <p:cNvSpPr>
            <a:spLocks noGrp="1"/>
          </p:cNvSpPr>
          <p:nvPr>
            <p:ph type="dt" sz="half" idx="10"/>
          </p:nvPr>
        </p:nvSpPr>
        <p:spPr/>
        <p:txBody>
          <a:bodyPr/>
          <a:lstStyle/>
          <a:p>
            <a:fld id="{E4AD4E98-14EF-486B-8C97-89F18FB50D63}" type="datetimeFigureOut">
              <a:rPr lang="en-US" smtClean="0"/>
              <a:t>9/4/2020</a:t>
            </a:fld>
            <a:endParaRPr lang="en-US"/>
          </a:p>
        </p:txBody>
      </p:sp>
      <p:sp>
        <p:nvSpPr>
          <p:cNvPr id="4" name="Footer Placeholder 3">
            <a:extLst>
              <a:ext uri="{FF2B5EF4-FFF2-40B4-BE49-F238E27FC236}">
                <a16:creationId xmlns:a16="http://schemas.microsoft.com/office/drawing/2014/main" id="{BB6804A5-F9F6-465B-9178-A586752E0C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066906-53DD-4D93-8344-3411CFFDA843}"/>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310243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9EC5E-DA59-4909-A8FD-3C4586BF3EB1}"/>
              </a:ext>
            </a:extLst>
          </p:cNvPr>
          <p:cNvSpPr>
            <a:spLocks noGrp="1"/>
          </p:cNvSpPr>
          <p:nvPr>
            <p:ph type="dt" sz="half" idx="10"/>
          </p:nvPr>
        </p:nvSpPr>
        <p:spPr/>
        <p:txBody>
          <a:bodyPr/>
          <a:lstStyle/>
          <a:p>
            <a:fld id="{E4AD4E98-14EF-486B-8C97-89F18FB50D63}" type="datetimeFigureOut">
              <a:rPr lang="en-US" smtClean="0"/>
              <a:t>9/4/2020</a:t>
            </a:fld>
            <a:endParaRPr lang="en-US"/>
          </a:p>
        </p:txBody>
      </p:sp>
      <p:sp>
        <p:nvSpPr>
          <p:cNvPr id="3" name="Footer Placeholder 2">
            <a:extLst>
              <a:ext uri="{FF2B5EF4-FFF2-40B4-BE49-F238E27FC236}">
                <a16:creationId xmlns:a16="http://schemas.microsoft.com/office/drawing/2014/main" id="{3C819689-96A8-41CE-BA58-60F3A33E41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10C123-4177-4BEA-B4D9-6F32C736F2F5}"/>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429012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33BC-B870-47C8-99E4-20F60B21C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629453-167A-4C6A-8530-596F739C9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AE28FE-8A31-4257-BC36-81CDA6001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4BE7F-02AE-41EA-A341-9CAF49BE0BFB}"/>
              </a:ext>
            </a:extLst>
          </p:cNvPr>
          <p:cNvSpPr>
            <a:spLocks noGrp="1"/>
          </p:cNvSpPr>
          <p:nvPr>
            <p:ph type="dt" sz="half" idx="10"/>
          </p:nvPr>
        </p:nvSpPr>
        <p:spPr/>
        <p:txBody>
          <a:bodyPr/>
          <a:lstStyle/>
          <a:p>
            <a:fld id="{E4AD4E98-14EF-486B-8C97-89F18FB50D63}" type="datetimeFigureOut">
              <a:rPr lang="en-US" smtClean="0"/>
              <a:t>9/4/2020</a:t>
            </a:fld>
            <a:endParaRPr lang="en-US"/>
          </a:p>
        </p:txBody>
      </p:sp>
      <p:sp>
        <p:nvSpPr>
          <p:cNvPr id="6" name="Footer Placeholder 5">
            <a:extLst>
              <a:ext uri="{FF2B5EF4-FFF2-40B4-BE49-F238E27FC236}">
                <a16:creationId xmlns:a16="http://schemas.microsoft.com/office/drawing/2014/main" id="{FAC11416-557A-4755-B236-CCC77A0F2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41569-0011-43F8-9206-A9AA9A42022D}"/>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321216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D5D8-D71B-48EF-994E-BB4BFCA55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E2223B-6987-4477-B73B-C55669B4E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8C9EF0-356F-4A1F-9BA7-3CACDAD68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ED15A-BE1F-47AF-A6E8-20831C856F7B}"/>
              </a:ext>
            </a:extLst>
          </p:cNvPr>
          <p:cNvSpPr>
            <a:spLocks noGrp="1"/>
          </p:cNvSpPr>
          <p:nvPr>
            <p:ph type="dt" sz="half" idx="10"/>
          </p:nvPr>
        </p:nvSpPr>
        <p:spPr/>
        <p:txBody>
          <a:bodyPr/>
          <a:lstStyle/>
          <a:p>
            <a:fld id="{E4AD4E98-14EF-486B-8C97-89F18FB50D63}" type="datetimeFigureOut">
              <a:rPr lang="en-US" smtClean="0"/>
              <a:t>9/4/2020</a:t>
            </a:fld>
            <a:endParaRPr lang="en-US"/>
          </a:p>
        </p:txBody>
      </p:sp>
      <p:sp>
        <p:nvSpPr>
          <p:cNvPr id="6" name="Footer Placeholder 5">
            <a:extLst>
              <a:ext uri="{FF2B5EF4-FFF2-40B4-BE49-F238E27FC236}">
                <a16:creationId xmlns:a16="http://schemas.microsoft.com/office/drawing/2014/main" id="{74F74474-F6D4-4B13-BE65-3DD4EAA83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EB659D-73F7-4618-AEFB-9A2F1F8CA840}"/>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365300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7AD087-2B8C-49F2-B9CA-4C10C3818E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9AE0A-EA4F-4745-B231-F9D9C4277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EBAC2-9AF6-4DA8-B496-3C56C0DB5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D4E98-14EF-486B-8C97-89F18FB50D63}" type="datetimeFigureOut">
              <a:rPr lang="en-US" smtClean="0"/>
              <a:t>9/4/2020</a:t>
            </a:fld>
            <a:endParaRPr lang="en-US"/>
          </a:p>
        </p:txBody>
      </p:sp>
      <p:sp>
        <p:nvSpPr>
          <p:cNvPr id="5" name="Footer Placeholder 4">
            <a:extLst>
              <a:ext uri="{FF2B5EF4-FFF2-40B4-BE49-F238E27FC236}">
                <a16:creationId xmlns:a16="http://schemas.microsoft.com/office/drawing/2014/main" id="{0BD65696-DC0F-4458-A008-AC925F02F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86E80F-295C-4F65-90AC-910B5AA00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6D065-3E4D-444A-9CDD-3C97AF6D1B2A}" type="slidenum">
              <a:rPr lang="en-US" smtClean="0"/>
              <a:t>‹#›</a:t>
            </a:fld>
            <a:endParaRPr lang="en-US"/>
          </a:p>
        </p:txBody>
      </p:sp>
    </p:spTree>
    <p:extLst>
      <p:ext uri="{BB962C8B-B14F-4D97-AF65-F5344CB8AC3E}">
        <p14:creationId xmlns:p14="http://schemas.microsoft.com/office/powerpoint/2010/main" val="315674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i.org/10.1007%2Fs10115-008-0150-6" TargetMode="External"/><Relationship Id="rId3" Type="http://schemas.openxmlformats.org/officeDocument/2006/relationships/hyperlink" Target="https://en.wikipedia.org/wiki/Digital_object_identifier" TargetMode="External"/><Relationship Id="rId7" Type="http://schemas.openxmlformats.org/officeDocument/2006/relationships/hyperlink" Target="https://doi.org/10.1023%2FA%3A1009769707641" TargetMode="External"/><Relationship Id="rId2" Type="http://schemas.openxmlformats.org/officeDocument/2006/relationships/hyperlink" Target="http://www.diva-portal.org/smash/get/diva2:456742/FULLTEXT02" TargetMode="External"/><Relationship Id="rId1" Type="http://schemas.openxmlformats.org/officeDocument/2006/relationships/slideLayout" Target="../slideLayouts/slideLayout2.xml"/><Relationship Id="rId6" Type="http://schemas.openxmlformats.org/officeDocument/2006/relationships/hyperlink" Target="https://www.worldcat.org/issn/0096-851X" TargetMode="External"/><Relationship Id="rId5" Type="http://schemas.openxmlformats.org/officeDocument/2006/relationships/hyperlink" Target="https://en.wikipedia.org/wiki/International_Standard_Serial_Number" TargetMode="External"/><Relationship Id="rId4" Type="http://schemas.openxmlformats.org/officeDocument/2006/relationships/hyperlink" Target="https://doi.org/10.1037%2Fh005544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4CAC-A70F-4619-836A-1478AD21D076}"/>
              </a:ext>
            </a:extLst>
          </p:cNvPr>
          <p:cNvSpPr>
            <a:spLocks noGrp="1"/>
          </p:cNvSpPr>
          <p:nvPr>
            <p:ph type="ctrTitle"/>
          </p:nvPr>
        </p:nvSpPr>
        <p:spPr>
          <a:xfrm>
            <a:off x="1524000" y="1868556"/>
            <a:ext cx="9144000" cy="1135616"/>
          </a:xfrm>
        </p:spPr>
        <p:txBody>
          <a:bodyPr>
            <a:normAutofit/>
          </a:bodyPr>
          <a:lstStyle/>
          <a:p>
            <a:r>
              <a:rPr lang="en-US" sz="2800" b="1" dirty="0">
                <a:solidFill>
                  <a:srgbClr val="000000"/>
                </a:solidFill>
                <a:latin typeface="Cambria"/>
                <a:ea typeface="Cambria"/>
                <a:cs typeface="Cambria"/>
                <a:sym typeface="Cambria"/>
              </a:rPr>
              <a:t>Implementation of Clustering Algorithms in C to offer Business Insights</a:t>
            </a:r>
            <a:endParaRPr lang="en-US" sz="2800" dirty="0"/>
          </a:p>
        </p:txBody>
      </p:sp>
      <p:sp>
        <p:nvSpPr>
          <p:cNvPr id="3" name="Subtitle 2">
            <a:extLst>
              <a:ext uri="{FF2B5EF4-FFF2-40B4-BE49-F238E27FC236}">
                <a16:creationId xmlns:a16="http://schemas.microsoft.com/office/drawing/2014/main" id="{C7EEB388-2984-44F1-8086-089AC1DB86A0}"/>
              </a:ext>
            </a:extLst>
          </p:cNvPr>
          <p:cNvSpPr>
            <a:spLocks noGrp="1"/>
          </p:cNvSpPr>
          <p:nvPr>
            <p:ph type="subTitle" idx="1"/>
          </p:nvPr>
        </p:nvSpPr>
        <p:spPr>
          <a:xfrm>
            <a:off x="1524000" y="3602037"/>
            <a:ext cx="9144000" cy="2705998"/>
          </a:xfrm>
        </p:spPr>
        <p:txBody>
          <a:bodyPr>
            <a:normAutofit/>
          </a:bodyPr>
          <a:lstStyle/>
          <a:p>
            <a:pPr marL="0" marR="12700" lvl="0" indent="0" algn="ctr" rtl="0">
              <a:spcBef>
                <a:spcPts val="0"/>
              </a:spcBef>
              <a:spcAft>
                <a:spcPts val="0"/>
              </a:spcAft>
              <a:buClr>
                <a:schemeClr val="dk1"/>
              </a:buClr>
              <a:buSzPts val="1100"/>
              <a:buFont typeface="Arial"/>
              <a:buNone/>
            </a:pPr>
            <a:r>
              <a:rPr lang="en-US" sz="1600" b="1" dirty="0">
                <a:solidFill>
                  <a:schemeClr val="dk1"/>
                </a:solidFill>
                <a:latin typeface="Cambria"/>
                <a:ea typeface="Cambria"/>
                <a:cs typeface="Cambria"/>
                <a:sym typeface="Cambria"/>
              </a:rPr>
              <a:t>Submitted by</a:t>
            </a:r>
          </a:p>
          <a:p>
            <a:pPr marL="0" lvl="0" indent="0" algn="ctr" rtl="0">
              <a:lnSpc>
                <a:spcPct val="150000"/>
              </a:lnSpc>
              <a:spcBef>
                <a:spcPts val="0"/>
              </a:spcBef>
              <a:spcAft>
                <a:spcPts val="0"/>
              </a:spcAft>
              <a:buClr>
                <a:schemeClr val="dk1"/>
              </a:buClr>
              <a:buSzPts val="1100"/>
              <a:buFont typeface="Arial"/>
              <a:buNone/>
            </a:pPr>
            <a:r>
              <a:rPr lang="en-US" sz="1600" dirty="0">
                <a:solidFill>
                  <a:schemeClr val="dk1"/>
                </a:solidFill>
                <a:latin typeface="Cambria"/>
                <a:ea typeface="Cambria"/>
                <a:cs typeface="Cambria"/>
                <a:sym typeface="Cambria"/>
              </a:rPr>
              <a:t>SUYASH SHARMA (Enroll No. 18021140099 )</a:t>
            </a:r>
          </a:p>
          <a:p>
            <a:pPr marL="0" lvl="0" indent="0" algn="ctr" rtl="0">
              <a:lnSpc>
                <a:spcPct val="150000"/>
              </a:lnSpc>
              <a:spcBef>
                <a:spcPts val="0"/>
              </a:spcBef>
              <a:spcAft>
                <a:spcPts val="0"/>
              </a:spcAft>
              <a:buClr>
                <a:schemeClr val="dk1"/>
              </a:buClr>
              <a:buSzPts val="1100"/>
              <a:buFont typeface="Arial"/>
              <a:buNone/>
            </a:pPr>
            <a:r>
              <a:rPr lang="en-US" sz="1600" dirty="0">
                <a:solidFill>
                  <a:schemeClr val="dk1"/>
                </a:solidFill>
                <a:latin typeface="Cambria"/>
                <a:ea typeface="Cambria"/>
                <a:cs typeface="Cambria"/>
                <a:sym typeface="Cambria"/>
              </a:rPr>
              <a:t>KASHIF AHAMAD (Enroll. No. 19021180103)</a:t>
            </a:r>
          </a:p>
          <a:p>
            <a:pPr marL="0" lvl="0" indent="0" algn="ctr" rtl="0">
              <a:lnSpc>
                <a:spcPct val="150000"/>
              </a:lnSpc>
              <a:spcBef>
                <a:spcPts val="0"/>
              </a:spcBef>
              <a:spcAft>
                <a:spcPts val="0"/>
              </a:spcAft>
              <a:buClr>
                <a:schemeClr val="dk1"/>
              </a:buClr>
              <a:buSzPts val="1100"/>
              <a:buFont typeface="Arial"/>
              <a:buNone/>
            </a:pPr>
            <a:r>
              <a:rPr lang="en-US" sz="1600" dirty="0">
                <a:solidFill>
                  <a:schemeClr val="dk1"/>
                </a:solidFill>
                <a:latin typeface="Cambria"/>
                <a:ea typeface="Cambria"/>
                <a:cs typeface="Cambria"/>
                <a:sym typeface="Cambria"/>
              </a:rPr>
              <a:t>VARUNDEEP SINGH (Enroll. No. 18021140089 )</a:t>
            </a:r>
          </a:p>
          <a:p>
            <a:pPr marL="0" lvl="0" indent="0" algn="ctr" rtl="0">
              <a:lnSpc>
                <a:spcPct val="150000"/>
              </a:lnSpc>
              <a:spcBef>
                <a:spcPts val="0"/>
              </a:spcBef>
              <a:spcAft>
                <a:spcPts val="0"/>
              </a:spcAft>
              <a:buClr>
                <a:schemeClr val="dk1"/>
              </a:buClr>
              <a:buSzPts val="1100"/>
              <a:buFont typeface="Arial"/>
              <a:buNone/>
            </a:pPr>
            <a:endParaRPr lang="en-US" sz="1600" dirty="0">
              <a:solidFill>
                <a:schemeClr val="dk1"/>
              </a:solidFill>
              <a:latin typeface="Cambria"/>
              <a:ea typeface="Cambria"/>
              <a:cs typeface="Cambria"/>
              <a:sym typeface="Cambria"/>
            </a:endParaRPr>
          </a:p>
          <a:p>
            <a:pPr marL="0" marR="12700" lvl="0" indent="0" algn="ctr" rtl="0">
              <a:spcBef>
                <a:spcPts val="0"/>
              </a:spcBef>
              <a:spcAft>
                <a:spcPts val="0"/>
              </a:spcAft>
              <a:buClr>
                <a:schemeClr val="dk1"/>
              </a:buClr>
              <a:buSzPts val="1100"/>
              <a:buFont typeface="Arial"/>
              <a:buNone/>
            </a:pPr>
            <a:r>
              <a:rPr lang="en-US" sz="1600" b="1" dirty="0">
                <a:solidFill>
                  <a:schemeClr val="dk1"/>
                </a:solidFill>
                <a:latin typeface="Cambria"/>
                <a:ea typeface="Cambria"/>
                <a:cs typeface="Cambria"/>
                <a:sym typeface="Cambria"/>
              </a:rPr>
              <a:t>Under the guidance of</a:t>
            </a:r>
          </a:p>
          <a:p>
            <a:pPr marL="0" marR="12700" lvl="0" indent="0" algn="ctr" rtl="0">
              <a:spcBef>
                <a:spcPts val="0"/>
              </a:spcBef>
              <a:spcAft>
                <a:spcPts val="0"/>
              </a:spcAft>
              <a:buClr>
                <a:schemeClr val="dk1"/>
              </a:buClr>
              <a:buSzPts val="1100"/>
              <a:buFont typeface="Arial"/>
              <a:buNone/>
            </a:pPr>
            <a:r>
              <a:rPr lang="en-US" sz="1600" dirty="0">
                <a:solidFill>
                  <a:schemeClr val="dk1"/>
                </a:solidFill>
                <a:latin typeface="Cambria"/>
                <a:ea typeface="Cambria"/>
                <a:cs typeface="Cambria"/>
                <a:sym typeface="Cambria"/>
              </a:rPr>
              <a:t>Dr. Manoj Kumar, Assistant Professor</a:t>
            </a:r>
            <a:endParaRPr lang="en-US" sz="1600" dirty="0"/>
          </a:p>
        </p:txBody>
      </p:sp>
      <p:pic>
        <p:nvPicPr>
          <p:cNvPr id="4" name="Picture 3">
            <a:extLst>
              <a:ext uri="{FF2B5EF4-FFF2-40B4-BE49-F238E27FC236}">
                <a16:creationId xmlns:a16="http://schemas.microsoft.com/office/drawing/2014/main" id="{17BBCB51-5D31-43AC-B975-3912C18F58B2}"/>
              </a:ext>
            </a:extLst>
          </p:cNvPr>
          <p:cNvPicPr/>
          <p:nvPr/>
        </p:nvPicPr>
        <p:blipFill>
          <a:blip r:embed="rId2" cstate="print"/>
          <a:stretch>
            <a:fillRect/>
          </a:stretch>
        </p:blipFill>
        <p:spPr>
          <a:xfrm>
            <a:off x="5076507" y="452299"/>
            <a:ext cx="2038985" cy="1416257"/>
          </a:xfrm>
          <a:prstGeom prst="rect">
            <a:avLst/>
          </a:prstGeom>
        </p:spPr>
      </p:pic>
    </p:spTree>
    <p:extLst>
      <p:ext uri="{BB962C8B-B14F-4D97-AF65-F5344CB8AC3E}">
        <p14:creationId xmlns:p14="http://schemas.microsoft.com/office/powerpoint/2010/main" val="1082790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8;g61d114d824_0_57">
            <a:extLst>
              <a:ext uri="{FF2B5EF4-FFF2-40B4-BE49-F238E27FC236}">
                <a16:creationId xmlns:a16="http://schemas.microsoft.com/office/drawing/2014/main" id="{889ED518-483D-44FE-A086-C0D32D6CCFBF}"/>
              </a:ext>
            </a:extLst>
          </p:cNvPr>
          <p:cNvSpPr txBox="1">
            <a:spLocks noGrp="1"/>
          </p:cNvSpPr>
          <p:nvPr>
            <p:ph type="title"/>
          </p:nvPr>
        </p:nvSpPr>
        <p:spPr>
          <a:xfrm>
            <a:off x="794575" y="133839"/>
            <a:ext cx="109728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Cambria"/>
                <a:ea typeface="Cambria"/>
                <a:cs typeface="Cambria"/>
                <a:sym typeface="Cambria"/>
              </a:rPr>
              <a:t>References</a:t>
            </a:r>
            <a:endParaRPr b="1" dirty="0">
              <a:latin typeface="Cambria"/>
              <a:ea typeface="Cambria"/>
              <a:cs typeface="Cambria"/>
              <a:sym typeface="Cambria"/>
            </a:endParaRPr>
          </a:p>
        </p:txBody>
      </p:sp>
      <p:sp>
        <p:nvSpPr>
          <p:cNvPr id="5" name="Google Shape;139;g61d114d824_0_57">
            <a:extLst>
              <a:ext uri="{FF2B5EF4-FFF2-40B4-BE49-F238E27FC236}">
                <a16:creationId xmlns:a16="http://schemas.microsoft.com/office/drawing/2014/main" id="{BD718253-DE1E-4F94-BC0F-40FF9D0C55CD}"/>
              </a:ext>
            </a:extLst>
          </p:cNvPr>
          <p:cNvSpPr txBox="1">
            <a:spLocks/>
          </p:cNvSpPr>
          <p:nvPr/>
        </p:nvSpPr>
        <p:spPr>
          <a:xfrm>
            <a:off x="244350" y="1570050"/>
            <a:ext cx="11696100" cy="5010900"/>
          </a:xfrm>
          <a:prstGeom prst="rect">
            <a:avLst/>
          </a:prstGeom>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lgn="just">
              <a:lnSpc>
                <a:spcPct val="150000"/>
              </a:lnSpc>
              <a:spcBef>
                <a:spcPts val="0"/>
              </a:spcBef>
              <a:buClr>
                <a:srgbClr val="000000"/>
              </a:buClr>
              <a:buSzPts val="1800"/>
              <a:buFont typeface="Cambria"/>
              <a:buChar char="•"/>
            </a:pPr>
            <a:r>
              <a:rPr lang="en-US" sz="1800">
                <a:solidFill>
                  <a:srgbClr val="000000"/>
                </a:solidFill>
                <a:latin typeface="Cambria"/>
                <a:ea typeface="Cambria"/>
                <a:cs typeface="Cambria"/>
                <a:sym typeface="Cambria"/>
              </a:rPr>
              <a:t>[1] Auffarth, B. (July 18–23, 2010). </a:t>
            </a:r>
            <a:r>
              <a:rPr lang="en-US" sz="1800" u="sng">
                <a:solidFill>
                  <a:srgbClr val="000000"/>
                </a:solidFill>
                <a:latin typeface="Cambria"/>
                <a:ea typeface="Cambria"/>
                <a:cs typeface="Cambria"/>
                <a:sym typeface="Cambria"/>
                <a:hlinkClick r:id="rId2"/>
              </a:rPr>
              <a:t>"Clustering by a Genetic Algorithm with Biased Mutation Operator"</a:t>
            </a:r>
            <a:r>
              <a:rPr lang="en-US" sz="1800">
                <a:solidFill>
                  <a:srgbClr val="000000"/>
                </a:solidFill>
                <a:latin typeface="Cambria"/>
                <a:ea typeface="Cambria"/>
                <a:cs typeface="Cambria"/>
                <a:sym typeface="Cambria"/>
              </a:rPr>
              <a:t>. Wcci Cec. IEEE.</a:t>
            </a:r>
          </a:p>
          <a:p>
            <a:pPr marL="457200" indent="-342900" algn="just">
              <a:lnSpc>
                <a:spcPct val="150000"/>
              </a:lnSpc>
              <a:spcBef>
                <a:spcPts val="0"/>
              </a:spcBef>
              <a:buClr>
                <a:srgbClr val="000000"/>
              </a:buClr>
              <a:buSzPts val="1800"/>
              <a:buFont typeface="Cambria"/>
              <a:buChar char="•"/>
            </a:pPr>
            <a:r>
              <a:rPr lang="en-US" sz="1800">
                <a:solidFill>
                  <a:srgbClr val="000000"/>
                </a:solidFill>
                <a:latin typeface="Cambria"/>
                <a:ea typeface="Cambria"/>
                <a:cs typeface="Cambria"/>
                <a:sym typeface="Cambria"/>
              </a:rPr>
              <a:t>[2]  Zubin, Joseph</a:t>
            </a:r>
            <a:r>
              <a:rPr lang="en-US" sz="1800" i="1">
                <a:solidFill>
                  <a:srgbClr val="000000"/>
                </a:solidFill>
                <a:latin typeface="Cambria"/>
                <a:ea typeface="Cambria"/>
                <a:cs typeface="Cambria"/>
                <a:sym typeface="Cambria"/>
              </a:rPr>
              <a:t> (1938). </a:t>
            </a:r>
            <a:r>
              <a:rPr lang="en-US" sz="1800">
                <a:solidFill>
                  <a:srgbClr val="000000"/>
                </a:solidFill>
                <a:latin typeface="Cambria"/>
                <a:ea typeface="Cambria"/>
                <a:cs typeface="Cambria"/>
                <a:sym typeface="Cambria"/>
              </a:rPr>
              <a:t>"A technique for measuring like-mindedness". The Journal of Abnormal and Social Psychology</a:t>
            </a:r>
            <a:r>
              <a:rPr lang="en-US" sz="1800" i="1">
                <a:solidFill>
                  <a:srgbClr val="000000"/>
                </a:solidFill>
                <a:latin typeface="Cambria"/>
                <a:ea typeface="Cambria"/>
                <a:cs typeface="Cambria"/>
                <a:sym typeface="Cambria"/>
              </a:rPr>
              <a:t>. 33 (4) </a:t>
            </a:r>
            <a:r>
              <a:rPr lang="en-US" sz="1800" u="sng">
                <a:solidFill>
                  <a:srgbClr val="000000"/>
                </a:solidFill>
                <a:latin typeface="Cambria"/>
                <a:ea typeface="Cambria"/>
                <a:cs typeface="Cambria"/>
                <a:sym typeface="Cambria"/>
                <a:hlinkClick r:id="rId3"/>
              </a:rPr>
              <a:t>doi</a:t>
            </a:r>
            <a:r>
              <a:rPr lang="en-US" sz="1800" i="1">
                <a:solidFill>
                  <a:srgbClr val="000000"/>
                </a:solidFill>
                <a:latin typeface="Cambria"/>
                <a:ea typeface="Cambria"/>
                <a:cs typeface="Cambria"/>
                <a:sym typeface="Cambria"/>
              </a:rPr>
              <a:t>:</a:t>
            </a:r>
            <a:r>
              <a:rPr lang="en-US" sz="1800" u="sng">
                <a:solidFill>
                  <a:srgbClr val="000000"/>
                </a:solidFill>
                <a:latin typeface="Cambria"/>
                <a:ea typeface="Cambria"/>
                <a:cs typeface="Cambria"/>
                <a:sym typeface="Cambria"/>
                <a:hlinkClick r:id="rId4"/>
              </a:rPr>
              <a:t>10.1037/h0055441</a:t>
            </a:r>
            <a:r>
              <a:rPr lang="en-US" sz="1800" i="1">
                <a:solidFill>
                  <a:srgbClr val="000000"/>
                </a:solidFill>
                <a:latin typeface="Cambria"/>
                <a:ea typeface="Cambria"/>
                <a:cs typeface="Cambria"/>
                <a:sym typeface="Cambria"/>
              </a:rPr>
              <a:t>. </a:t>
            </a:r>
            <a:r>
              <a:rPr lang="en-US" sz="1800" u="sng">
                <a:solidFill>
                  <a:srgbClr val="000000"/>
                </a:solidFill>
                <a:latin typeface="Cambria"/>
                <a:ea typeface="Cambria"/>
                <a:cs typeface="Cambria"/>
                <a:sym typeface="Cambria"/>
                <a:hlinkClick r:id="rId5"/>
              </a:rPr>
              <a:t>ISSN</a:t>
            </a:r>
            <a:r>
              <a:rPr lang="en-US" sz="1800" i="1">
                <a:solidFill>
                  <a:srgbClr val="000000"/>
                </a:solidFill>
                <a:latin typeface="Cambria"/>
                <a:ea typeface="Cambria"/>
                <a:cs typeface="Cambria"/>
                <a:sym typeface="Cambria"/>
              </a:rPr>
              <a:t> </a:t>
            </a:r>
            <a:r>
              <a:rPr lang="en-US" sz="1800" u="sng">
                <a:solidFill>
                  <a:srgbClr val="000000"/>
                </a:solidFill>
                <a:latin typeface="Cambria"/>
                <a:ea typeface="Cambria"/>
                <a:cs typeface="Cambria"/>
                <a:sym typeface="Cambria"/>
                <a:hlinkClick r:id="rId6"/>
              </a:rPr>
              <a:t>0096-851X</a:t>
            </a:r>
            <a:r>
              <a:rPr lang="en-US" sz="1800" i="1">
                <a:solidFill>
                  <a:srgbClr val="000000"/>
                </a:solidFill>
                <a:latin typeface="Cambria"/>
                <a:ea typeface="Cambria"/>
                <a:cs typeface="Cambria"/>
                <a:sym typeface="Cambria"/>
              </a:rPr>
              <a:t>.</a:t>
            </a:r>
            <a:endParaRPr lang="en-US" sz="1800">
              <a:solidFill>
                <a:srgbClr val="000000"/>
              </a:solidFill>
              <a:latin typeface="Cambria"/>
              <a:ea typeface="Cambria"/>
              <a:cs typeface="Cambria"/>
              <a:sym typeface="Cambria"/>
            </a:endParaRPr>
          </a:p>
          <a:p>
            <a:pPr marL="457200" indent="-342900" algn="just">
              <a:lnSpc>
                <a:spcPct val="150000"/>
              </a:lnSpc>
              <a:spcBef>
                <a:spcPts val="0"/>
              </a:spcBef>
              <a:buClr>
                <a:srgbClr val="000000"/>
              </a:buClr>
              <a:buSzPts val="1800"/>
              <a:buFont typeface="Cambria"/>
              <a:buChar char="•"/>
            </a:pPr>
            <a:r>
              <a:rPr lang="en-US" sz="1800">
                <a:solidFill>
                  <a:srgbClr val="000000"/>
                </a:solidFill>
                <a:latin typeface="Cambria"/>
                <a:ea typeface="Cambria"/>
                <a:cs typeface="Cambria"/>
                <a:sym typeface="Cambria"/>
              </a:rPr>
              <a:t>[3] Huang, Z. (1998). "Extensions to the k-means algorithm for clustering large data sets with categorical values". Data Mining and Knowledge Discovery. 2 (3) </a:t>
            </a:r>
            <a:r>
              <a:rPr lang="en-US" sz="1800" u="sng">
                <a:solidFill>
                  <a:srgbClr val="000000"/>
                </a:solidFill>
                <a:latin typeface="Cambria"/>
                <a:ea typeface="Cambria"/>
                <a:cs typeface="Cambria"/>
                <a:sym typeface="Cambria"/>
                <a:hlinkClick r:id="rId3"/>
              </a:rPr>
              <a:t>doi</a:t>
            </a:r>
            <a:r>
              <a:rPr lang="en-US" sz="1800">
                <a:solidFill>
                  <a:srgbClr val="000000"/>
                </a:solidFill>
                <a:latin typeface="Cambria"/>
                <a:ea typeface="Cambria"/>
                <a:cs typeface="Cambria"/>
                <a:sym typeface="Cambria"/>
              </a:rPr>
              <a:t>:</a:t>
            </a:r>
            <a:r>
              <a:rPr lang="en-US" sz="1800" u="sng">
                <a:solidFill>
                  <a:srgbClr val="000000"/>
                </a:solidFill>
                <a:latin typeface="Cambria"/>
                <a:ea typeface="Cambria"/>
                <a:cs typeface="Cambria"/>
                <a:sym typeface="Cambria"/>
                <a:hlinkClick r:id="rId7"/>
              </a:rPr>
              <a:t>10.1023/A:1009769707641</a:t>
            </a:r>
            <a:r>
              <a:rPr lang="en-US" sz="1800">
                <a:solidFill>
                  <a:srgbClr val="000000"/>
                </a:solidFill>
                <a:latin typeface="Cambria"/>
                <a:ea typeface="Cambria"/>
                <a:cs typeface="Cambria"/>
                <a:sym typeface="Cambria"/>
              </a:rPr>
              <a:t>.</a:t>
            </a:r>
          </a:p>
          <a:p>
            <a:pPr marL="457200" indent="-342900" algn="just">
              <a:lnSpc>
                <a:spcPct val="150000"/>
              </a:lnSpc>
              <a:spcBef>
                <a:spcPts val="0"/>
              </a:spcBef>
              <a:buClr>
                <a:srgbClr val="000000"/>
              </a:buClr>
              <a:buSzPts val="1800"/>
              <a:buFont typeface="Cambria"/>
              <a:buChar char="•"/>
            </a:pPr>
            <a:r>
              <a:rPr lang="en-US" sz="1800">
                <a:solidFill>
                  <a:srgbClr val="000000"/>
                </a:solidFill>
                <a:latin typeface="Cambria"/>
                <a:ea typeface="Cambria"/>
                <a:cs typeface="Cambria"/>
                <a:sym typeface="Cambria"/>
              </a:rPr>
              <a:t>[4] Tian Zhang, Raghu Ramakrishnan, Miron Livny. "An Efficient Data Clustering Method for Very Large Databases." In: Proc. Int'l Conf. on Management of Data, ACM SIGMOD</a:t>
            </a:r>
          </a:p>
          <a:p>
            <a:pPr marL="457200" indent="-342900" algn="just">
              <a:lnSpc>
                <a:spcPct val="150000"/>
              </a:lnSpc>
              <a:spcBef>
                <a:spcPts val="0"/>
              </a:spcBef>
              <a:buClr>
                <a:srgbClr val="000000"/>
              </a:buClr>
              <a:buSzPts val="1800"/>
              <a:buFont typeface="Cambria"/>
              <a:buChar char="•"/>
            </a:pPr>
            <a:r>
              <a:rPr lang="en-US" sz="1800">
                <a:solidFill>
                  <a:srgbClr val="000000"/>
                </a:solidFill>
                <a:latin typeface="Cambria"/>
                <a:ea typeface="Cambria"/>
                <a:cs typeface="Cambria"/>
                <a:sym typeface="Cambria"/>
              </a:rPr>
              <a:t>[5] Pfitzner, Darius; Leibbrandt, Richard; Powers, David (2009). "Characterization and evaluation of similarity measures for pairs of clusterings". Knowledge and Information Systems. Springer. 19 (3):  </a:t>
            </a:r>
            <a:r>
              <a:rPr lang="en-US" sz="1800" u="sng">
                <a:solidFill>
                  <a:srgbClr val="000000"/>
                </a:solidFill>
                <a:latin typeface="Cambria"/>
                <a:ea typeface="Cambria"/>
                <a:cs typeface="Cambria"/>
                <a:sym typeface="Cambria"/>
                <a:hlinkClick r:id="rId3"/>
              </a:rPr>
              <a:t>doi</a:t>
            </a:r>
            <a:r>
              <a:rPr lang="en-US" sz="1800">
                <a:solidFill>
                  <a:srgbClr val="000000"/>
                </a:solidFill>
                <a:latin typeface="Cambria"/>
                <a:ea typeface="Cambria"/>
                <a:cs typeface="Cambria"/>
                <a:sym typeface="Cambria"/>
              </a:rPr>
              <a:t>:</a:t>
            </a:r>
            <a:r>
              <a:rPr lang="en-US" sz="1800" u="sng">
                <a:solidFill>
                  <a:srgbClr val="000000"/>
                </a:solidFill>
                <a:latin typeface="Cambria"/>
                <a:ea typeface="Cambria"/>
                <a:cs typeface="Cambria"/>
                <a:sym typeface="Cambria"/>
                <a:hlinkClick r:id="rId8"/>
              </a:rPr>
              <a:t>10.1007/s10115-008-0150-6</a:t>
            </a:r>
            <a:r>
              <a:rPr lang="en-US" sz="1800">
                <a:solidFill>
                  <a:srgbClr val="000000"/>
                </a:solidFill>
                <a:latin typeface="Cambria"/>
                <a:ea typeface="Cambria"/>
                <a:cs typeface="Cambria"/>
                <a:sym typeface="Cambria"/>
              </a:rPr>
              <a:t>.</a:t>
            </a:r>
            <a:endParaRPr lang="en-US" sz="1800" dirty="0">
              <a:solidFill>
                <a:srgbClr val="000000"/>
              </a:solidFill>
              <a:latin typeface="Cambria"/>
              <a:ea typeface="Cambria"/>
              <a:cs typeface="Cambria"/>
              <a:sym typeface="Cambria"/>
            </a:endParaRPr>
          </a:p>
        </p:txBody>
      </p:sp>
    </p:spTree>
    <p:extLst>
      <p:ext uri="{BB962C8B-B14F-4D97-AF65-F5344CB8AC3E}">
        <p14:creationId xmlns:p14="http://schemas.microsoft.com/office/powerpoint/2010/main" val="347082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CA8A-F1CF-4A25-A67D-E97E77D8E67F}"/>
              </a:ext>
            </a:extLst>
          </p:cNvPr>
          <p:cNvSpPr>
            <a:spLocks noGrp="1"/>
          </p:cNvSpPr>
          <p:nvPr>
            <p:ph type="title"/>
          </p:nvPr>
        </p:nvSpPr>
        <p:spPr/>
        <p:txBody>
          <a:bodyPr/>
          <a:lstStyle/>
          <a:p>
            <a:pPr algn="ctr"/>
            <a:r>
              <a:rPr lang="en-US" b="1" dirty="0">
                <a:latin typeface="Cambria"/>
                <a:ea typeface="Cambria"/>
                <a:cs typeface="Cambria"/>
                <a:sym typeface="Cambria"/>
              </a:rPr>
              <a:t>Abstract</a:t>
            </a:r>
            <a:endParaRPr lang="en-US" dirty="0"/>
          </a:p>
        </p:txBody>
      </p:sp>
      <p:sp>
        <p:nvSpPr>
          <p:cNvPr id="3" name="Content Placeholder 2">
            <a:extLst>
              <a:ext uri="{FF2B5EF4-FFF2-40B4-BE49-F238E27FC236}">
                <a16:creationId xmlns:a16="http://schemas.microsoft.com/office/drawing/2014/main" id="{A17D8619-B80E-40C7-827E-255546BF7300}"/>
              </a:ext>
            </a:extLst>
          </p:cNvPr>
          <p:cNvSpPr>
            <a:spLocks noGrp="1"/>
          </p:cNvSpPr>
          <p:nvPr>
            <p:ph idx="1"/>
          </p:nvPr>
        </p:nvSpPr>
        <p:spPr/>
        <p:txBody>
          <a:bodyPr>
            <a:normAutofit fontScale="70000" lnSpcReduction="20000"/>
          </a:bodyPr>
          <a:lstStyle/>
          <a:p>
            <a:pPr marL="457200" lvl="0" indent="-355600" algn="just" rtl="0">
              <a:lnSpc>
                <a:spcPct val="150000"/>
              </a:lnSpc>
              <a:spcBef>
                <a:spcPts val="0"/>
              </a:spcBef>
              <a:spcAft>
                <a:spcPts val="0"/>
              </a:spcAft>
              <a:buSzPts val="2000"/>
              <a:buFont typeface="Cambria"/>
              <a:buChar char="•"/>
            </a:pPr>
            <a:r>
              <a:rPr lang="en-US" sz="2800" dirty="0">
                <a:latin typeface="Cambria"/>
                <a:ea typeface="Cambria"/>
                <a:cs typeface="Cambria"/>
                <a:sym typeface="Cambria"/>
              </a:rPr>
              <a:t>The project aims to implement clustering algorithms in C to offer business insights. </a:t>
            </a:r>
          </a:p>
          <a:p>
            <a:pPr marL="457200" lvl="0" indent="0" algn="just" rtl="0">
              <a:lnSpc>
                <a:spcPct val="150000"/>
              </a:lnSpc>
              <a:spcBef>
                <a:spcPts val="0"/>
              </a:spcBef>
              <a:spcAft>
                <a:spcPts val="0"/>
              </a:spcAft>
              <a:buNone/>
            </a:pPr>
            <a:endParaRPr lang="en-US" sz="2800" dirty="0">
              <a:latin typeface="Cambria"/>
              <a:ea typeface="Cambria"/>
              <a:cs typeface="Cambria"/>
              <a:sym typeface="Cambria"/>
            </a:endParaRPr>
          </a:p>
          <a:p>
            <a:pPr marL="457200" lvl="0" indent="-355600" algn="just" rtl="0">
              <a:lnSpc>
                <a:spcPct val="150000"/>
              </a:lnSpc>
              <a:spcBef>
                <a:spcPts val="0"/>
              </a:spcBef>
              <a:spcAft>
                <a:spcPts val="0"/>
              </a:spcAft>
              <a:buSzPts val="2000"/>
              <a:buFont typeface="Cambria"/>
              <a:buChar char="•"/>
            </a:pPr>
            <a:r>
              <a:rPr lang="en-US" sz="2800" dirty="0">
                <a:latin typeface="Cambria"/>
                <a:ea typeface="Cambria"/>
                <a:cs typeface="Cambria"/>
                <a:sym typeface="Cambria"/>
              </a:rPr>
              <a:t>Clustering is the process of organizing objects into groups whose members are similar in some way. It aims to segregate groups with similar traits and assign them into clusters. </a:t>
            </a:r>
          </a:p>
          <a:p>
            <a:pPr marL="457200" lvl="0" indent="0" algn="just" rtl="0">
              <a:lnSpc>
                <a:spcPct val="150000"/>
              </a:lnSpc>
              <a:spcBef>
                <a:spcPts val="0"/>
              </a:spcBef>
              <a:spcAft>
                <a:spcPts val="0"/>
              </a:spcAft>
              <a:buNone/>
            </a:pPr>
            <a:endParaRPr lang="en-US" sz="2800" dirty="0">
              <a:latin typeface="Cambria"/>
              <a:ea typeface="Cambria"/>
              <a:cs typeface="Cambria"/>
              <a:sym typeface="Cambria"/>
            </a:endParaRPr>
          </a:p>
          <a:p>
            <a:pPr marL="457200" lvl="0" indent="-355600" algn="just" rtl="0">
              <a:lnSpc>
                <a:spcPct val="150000"/>
              </a:lnSpc>
              <a:spcBef>
                <a:spcPts val="0"/>
              </a:spcBef>
              <a:spcAft>
                <a:spcPts val="0"/>
              </a:spcAft>
              <a:buSzPts val="2000"/>
              <a:buFont typeface="Cambria"/>
              <a:buChar char="•"/>
            </a:pPr>
            <a:r>
              <a:rPr lang="en-US" sz="2800" dirty="0">
                <a:latin typeface="Cambria"/>
                <a:ea typeface="Cambria"/>
                <a:cs typeface="Cambria"/>
                <a:sym typeface="Cambria"/>
              </a:rPr>
              <a:t>Clustering helps businesses to manage their data better – For example customer segmentation, market segmentation and information retrieval.. For retail businesses, data clustering helps with customer shopping behavior, sales campaigns and customer retention.</a:t>
            </a:r>
            <a:endParaRPr lang="en-US" dirty="0"/>
          </a:p>
        </p:txBody>
      </p:sp>
    </p:spTree>
    <p:extLst>
      <p:ext uri="{BB962C8B-B14F-4D97-AF65-F5344CB8AC3E}">
        <p14:creationId xmlns:p14="http://schemas.microsoft.com/office/powerpoint/2010/main" val="1949420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B3C6-8293-41F0-9079-3A7AFBCDA510}"/>
              </a:ext>
            </a:extLst>
          </p:cNvPr>
          <p:cNvSpPr>
            <a:spLocks noGrp="1"/>
          </p:cNvSpPr>
          <p:nvPr>
            <p:ph type="title"/>
          </p:nvPr>
        </p:nvSpPr>
        <p:spPr/>
        <p:txBody>
          <a:bodyPr>
            <a:normAutofit/>
          </a:bodyPr>
          <a:lstStyle/>
          <a:p>
            <a:pPr algn="ctr"/>
            <a:r>
              <a:rPr lang="en-US" sz="4000" b="1" dirty="0">
                <a:latin typeface="Cambria"/>
                <a:ea typeface="Cambria"/>
                <a:cs typeface="Cambria"/>
                <a:sym typeface="Cambria"/>
              </a:rPr>
              <a:t>Introduction: Clustering</a:t>
            </a:r>
            <a:endParaRPr lang="en-US" sz="4000" dirty="0"/>
          </a:p>
        </p:txBody>
      </p:sp>
      <p:sp>
        <p:nvSpPr>
          <p:cNvPr id="3" name="Content Placeholder 2">
            <a:extLst>
              <a:ext uri="{FF2B5EF4-FFF2-40B4-BE49-F238E27FC236}">
                <a16:creationId xmlns:a16="http://schemas.microsoft.com/office/drawing/2014/main" id="{DED8B639-5C49-40F9-A3B2-000C7C2E2924}"/>
              </a:ext>
            </a:extLst>
          </p:cNvPr>
          <p:cNvSpPr>
            <a:spLocks noGrp="1"/>
          </p:cNvSpPr>
          <p:nvPr>
            <p:ph idx="1"/>
          </p:nvPr>
        </p:nvSpPr>
        <p:spPr>
          <a:xfrm>
            <a:off x="308113" y="1441312"/>
            <a:ext cx="10515600" cy="745297"/>
          </a:xfrm>
        </p:spPr>
        <p:txBody>
          <a:bodyPr>
            <a:normAutofit fontScale="92500"/>
          </a:bodyPr>
          <a:lstStyle/>
          <a:p>
            <a:r>
              <a:rPr lang="en-US" sz="1800" dirty="0">
                <a:latin typeface="Cambria"/>
                <a:ea typeface="Cambria"/>
                <a:cs typeface="Cambria"/>
                <a:sym typeface="Cambria"/>
              </a:rPr>
              <a:t>Clustering is an unsupervised machine learning approach,</a:t>
            </a:r>
            <a:r>
              <a:rPr lang="en-US" sz="1800" dirty="0">
                <a:highlight>
                  <a:srgbClr val="FFFFFF"/>
                </a:highlight>
                <a:latin typeface="Cambria"/>
                <a:ea typeface="Cambria"/>
                <a:cs typeface="Cambria"/>
                <a:sym typeface="Cambria"/>
              </a:rPr>
              <a:t> that involves the grouping of data points. Given a set of data points, we can use a clustering algorithm to classify each data point into a specific group.</a:t>
            </a:r>
            <a:endParaRPr lang="en-US" sz="1800" dirty="0">
              <a:latin typeface="Cambria"/>
              <a:ea typeface="Cambria"/>
              <a:cs typeface="Cambria"/>
              <a:sym typeface="Cambria"/>
            </a:endParaRPr>
          </a:p>
          <a:p>
            <a:endParaRPr lang="en-US" dirty="0"/>
          </a:p>
        </p:txBody>
      </p:sp>
      <p:pic>
        <p:nvPicPr>
          <p:cNvPr id="5" name="Google Shape;65;g61d114d824_0_15" descr="Clustering">
            <a:extLst>
              <a:ext uri="{FF2B5EF4-FFF2-40B4-BE49-F238E27FC236}">
                <a16:creationId xmlns:a16="http://schemas.microsoft.com/office/drawing/2014/main" id="{6919E86A-2771-4065-94EA-7113D507D072}"/>
              </a:ext>
            </a:extLst>
          </p:cNvPr>
          <p:cNvPicPr preferRelativeResize="0"/>
          <p:nvPr/>
        </p:nvPicPr>
        <p:blipFill rotWithShape="1">
          <a:blip r:embed="rId2">
            <a:alphaModFix/>
          </a:blip>
          <a:srcRect t="8332"/>
          <a:stretch/>
        </p:blipFill>
        <p:spPr>
          <a:xfrm>
            <a:off x="827475" y="2288875"/>
            <a:ext cx="5060575" cy="4360325"/>
          </a:xfrm>
          <a:prstGeom prst="rect">
            <a:avLst/>
          </a:prstGeom>
          <a:noFill/>
          <a:ln>
            <a:noFill/>
          </a:ln>
        </p:spPr>
      </p:pic>
      <p:sp>
        <p:nvSpPr>
          <p:cNvPr id="7" name="Google Shape;64;g61d114d824_0_15">
            <a:extLst>
              <a:ext uri="{FF2B5EF4-FFF2-40B4-BE49-F238E27FC236}">
                <a16:creationId xmlns:a16="http://schemas.microsoft.com/office/drawing/2014/main" id="{B93E5A1E-2432-4CC4-A791-1663F444E30B}"/>
              </a:ext>
            </a:extLst>
          </p:cNvPr>
          <p:cNvSpPr txBox="1"/>
          <p:nvPr/>
        </p:nvSpPr>
        <p:spPr>
          <a:xfrm>
            <a:off x="6434500" y="2868825"/>
            <a:ext cx="4945500" cy="27732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600" b="1" dirty="0">
                <a:solidFill>
                  <a:schemeClr val="dk1"/>
                </a:solidFill>
                <a:latin typeface="Times New Roman"/>
                <a:ea typeface="Times New Roman"/>
                <a:cs typeface="Times New Roman"/>
                <a:sym typeface="Times New Roman"/>
              </a:rPr>
              <a:t>Different types of methods of Clustering used:</a:t>
            </a:r>
            <a:endParaRPr sz="1600" b="1" dirty="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Centroid Based Clustering K-means Clustering</a:t>
            </a:r>
            <a:endParaRPr sz="1600" dirty="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Connectivity Based Clustering Hierarchical Clustering</a:t>
            </a:r>
            <a:endParaRPr sz="1600" dirty="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Density Based Clustering DBSCAN (Density Based Spatial Clustering of Applications with Noise)</a:t>
            </a:r>
            <a:endParaRPr sz="1600" dirty="0">
              <a:latin typeface="Calibri"/>
              <a:ea typeface="Calibri"/>
              <a:cs typeface="Calibri"/>
              <a:sym typeface="Calibri"/>
            </a:endParaRPr>
          </a:p>
        </p:txBody>
      </p:sp>
    </p:spTree>
    <p:extLst>
      <p:ext uri="{BB962C8B-B14F-4D97-AF65-F5344CB8AC3E}">
        <p14:creationId xmlns:p14="http://schemas.microsoft.com/office/powerpoint/2010/main" val="54340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920E-5590-465E-BFB7-5A86A0B534DE}"/>
              </a:ext>
            </a:extLst>
          </p:cNvPr>
          <p:cNvSpPr>
            <a:spLocks noGrp="1"/>
          </p:cNvSpPr>
          <p:nvPr>
            <p:ph type="title"/>
          </p:nvPr>
        </p:nvSpPr>
        <p:spPr/>
        <p:txBody>
          <a:bodyPr>
            <a:normAutofit/>
          </a:bodyPr>
          <a:lstStyle/>
          <a:p>
            <a:pPr algn="ctr"/>
            <a:r>
              <a:rPr lang="en-US" sz="3600" b="1" dirty="0">
                <a:latin typeface="Cambria"/>
                <a:ea typeface="Cambria"/>
                <a:cs typeface="Cambria"/>
                <a:sym typeface="Cambria"/>
              </a:rPr>
              <a:t>Problem Statement</a:t>
            </a:r>
            <a:endParaRPr lang="en-US" sz="3600" dirty="0"/>
          </a:p>
        </p:txBody>
      </p:sp>
      <p:sp>
        <p:nvSpPr>
          <p:cNvPr id="8" name="Content Placeholder 7">
            <a:extLst>
              <a:ext uri="{FF2B5EF4-FFF2-40B4-BE49-F238E27FC236}">
                <a16:creationId xmlns:a16="http://schemas.microsoft.com/office/drawing/2014/main" id="{6788E594-7D64-43B4-A048-F057D45B6528}"/>
              </a:ext>
            </a:extLst>
          </p:cNvPr>
          <p:cNvSpPr>
            <a:spLocks noGrp="1"/>
          </p:cNvSpPr>
          <p:nvPr>
            <p:ph idx="1"/>
          </p:nvPr>
        </p:nvSpPr>
        <p:spPr/>
        <p:txBody>
          <a:bodyPr>
            <a:normAutofit fontScale="47500" lnSpcReduction="20000"/>
          </a:bodyPr>
          <a:lstStyle/>
          <a:p>
            <a:pPr marL="457200" lvl="0" indent="-368300" algn="just" rtl="0">
              <a:lnSpc>
                <a:spcPct val="150000"/>
              </a:lnSpc>
              <a:spcBef>
                <a:spcPts val="0"/>
              </a:spcBef>
              <a:spcAft>
                <a:spcPts val="0"/>
              </a:spcAft>
              <a:buSzPts val="2200"/>
              <a:buFont typeface="Cambria"/>
              <a:buChar char="•"/>
            </a:pPr>
            <a:r>
              <a:rPr lang="en-US" sz="4400" dirty="0">
                <a:latin typeface="Cambria"/>
                <a:ea typeface="Cambria"/>
                <a:cs typeface="Cambria"/>
                <a:sym typeface="Cambria"/>
              </a:rPr>
              <a:t>One of the biggest problems with marketing is customer segmentation.</a:t>
            </a:r>
          </a:p>
          <a:p>
            <a:pPr marL="457200" lvl="0" indent="0" algn="just" rtl="0">
              <a:lnSpc>
                <a:spcPct val="150000"/>
              </a:lnSpc>
              <a:spcBef>
                <a:spcPts val="0"/>
              </a:spcBef>
              <a:spcAft>
                <a:spcPts val="0"/>
              </a:spcAft>
              <a:buNone/>
            </a:pPr>
            <a:r>
              <a:rPr lang="en-US" sz="4400" dirty="0">
                <a:latin typeface="Cambria"/>
                <a:ea typeface="Cambria"/>
                <a:cs typeface="Cambria"/>
                <a:sym typeface="Cambria"/>
              </a:rPr>
              <a:t>Customer Segmentation is forming clusters of customers on the basis of their </a:t>
            </a:r>
            <a:r>
              <a:rPr lang="en-US" sz="4400" dirty="0" err="1">
                <a:latin typeface="Cambria"/>
                <a:ea typeface="Cambria"/>
                <a:cs typeface="Cambria"/>
                <a:sym typeface="Cambria"/>
              </a:rPr>
              <a:t>behaviour</a:t>
            </a:r>
            <a:r>
              <a:rPr lang="en-US" sz="4400" dirty="0">
                <a:latin typeface="Cambria"/>
                <a:ea typeface="Cambria"/>
                <a:cs typeface="Cambria"/>
                <a:sym typeface="Cambria"/>
              </a:rPr>
              <a:t>.</a:t>
            </a:r>
          </a:p>
          <a:p>
            <a:pPr marL="0" lvl="0" indent="0" algn="just" rtl="0">
              <a:lnSpc>
                <a:spcPct val="150000"/>
              </a:lnSpc>
              <a:spcBef>
                <a:spcPts val="0"/>
              </a:spcBef>
              <a:spcAft>
                <a:spcPts val="0"/>
              </a:spcAft>
              <a:buNone/>
            </a:pPr>
            <a:endParaRPr lang="en-US" sz="4400" dirty="0">
              <a:latin typeface="Cambria"/>
              <a:ea typeface="Cambria"/>
              <a:cs typeface="Cambria"/>
              <a:sym typeface="Cambria"/>
            </a:endParaRPr>
          </a:p>
          <a:p>
            <a:pPr marL="457200" lvl="0" indent="-368300" algn="just" rtl="0">
              <a:lnSpc>
                <a:spcPct val="150000"/>
              </a:lnSpc>
              <a:spcBef>
                <a:spcPts val="0"/>
              </a:spcBef>
              <a:spcAft>
                <a:spcPts val="0"/>
              </a:spcAft>
              <a:buSzPts val="2200"/>
              <a:buFont typeface="Cambria"/>
              <a:buChar char="•"/>
            </a:pPr>
            <a:r>
              <a:rPr lang="en-US" sz="4400" dirty="0">
                <a:latin typeface="Cambria"/>
                <a:ea typeface="Cambria"/>
                <a:cs typeface="Cambria"/>
                <a:sym typeface="Cambria"/>
              </a:rPr>
              <a:t>Businesses develop huge amount of sales data and are clueless as to what to do with it. </a:t>
            </a:r>
          </a:p>
          <a:p>
            <a:pPr marL="0" lvl="0" indent="0" algn="just" rtl="0">
              <a:lnSpc>
                <a:spcPct val="150000"/>
              </a:lnSpc>
              <a:spcBef>
                <a:spcPts val="0"/>
              </a:spcBef>
              <a:spcAft>
                <a:spcPts val="0"/>
              </a:spcAft>
              <a:buNone/>
            </a:pPr>
            <a:endParaRPr lang="en-US" sz="4400" dirty="0">
              <a:latin typeface="Cambria"/>
              <a:ea typeface="Cambria"/>
              <a:cs typeface="Cambria"/>
              <a:sym typeface="Cambria"/>
            </a:endParaRPr>
          </a:p>
          <a:p>
            <a:pPr marL="457200" lvl="0" indent="-368300" algn="just" rtl="0">
              <a:lnSpc>
                <a:spcPct val="150000"/>
              </a:lnSpc>
              <a:spcBef>
                <a:spcPts val="0"/>
              </a:spcBef>
              <a:spcAft>
                <a:spcPts val="0"/>
              </a:spcAft>
              <a:buSzPts val="2200"/>
              <a:buFont typeface="Cambria"/>
              <a:buChar char="•"/>
            </a:pPr>
            <a:r>
              <a:rPr lang="en-US" sz="4400" dirty="0">
                <a:latin typeface="Cambria"/>
                <a:ea typeface="Cambria"/>
                <a:cs typeface="Cambria"/>
                <a:sym typeface="Cambria"/>
              </a:rPr>
              <a:t>Businesses need to organize the huge amounts of available data into meaningful structures or break a large heterogeneous population into smaller homogeneous groups. </a:t>
            </a:r>
          </a:p>
          <a:p>
            <a:endParaRPr lang="en-US" dirty="0"/>
          </a:p>
        </p:txBody>
      </p:sp>
    </p:spTree>
    <p:extLst>
      <p:ext uri="{BB962C8B-B14F-4D97-AF65-F5344CB8AC3E}">
        <p14:creationId xmlns:p14="http://schemas.microsoft.com/office/powerpoint/2010/main" val="249433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1ED0-156E-485F-9A30-3CF6365D8A5B}"/>
              </a:ext>
            </a:extLst>
          </p:cNvPr>
          <p:cNvSpPr>
            <a:spLocks noGrp="1"/>
          </p:cNvSpPr>
          <p:nvPr>
            <p:ph type="title"/>
          </p:nvPr>
        </p:nvSpPr>
        <p:spPr>
          <a:xfrm>
            <a:off x="838200" y="365126"/>
            <a:ext cx="10515600" cy="907084"/>
          </a:xfrm>
        </p:spPr>
        <p:txBody>
          <a:bodyPr>
            <a:normAutofit/>
          </a:bodyPr>
          <a:lstStyle/>
          <a:p>
            <a:pPr algn="ctr"/>
            <a:r>
              <a:rPr lang="en-US" sz="4000" b="1" dirty="0">
                <a:latin typeface="Cambria"/>
                <a:ea typeface="Cambria"/>
                <a:cs typeface="Cambria"/>
                <a:sym typeface="Cambria"/>
              </a:rPr>
              <a:t>Literature Review</a:t>
            </a:r>
            <a:endParaRPr lang="en-US" sz="4000" dirty="0"/>
          </a:p>
        </p:txBody>
      </p:sp>
      <p:sp>
        <p:nvSpPr>
          <p:cNvPr id="3" name="Content Placeholder 2">
            <a:extLst>
              <a:ext uri="{FF2B5EF4-FFF2-40B4-BE49-F238E27FC236}">
                <a16:creationId xmlns:a16="http://schemas.microsoft.com/office/drawing/2014/main" id="{F0190DD1-90E2-49CB-83D6-50B8D717B6B3}"/>
              </a:ext>
            </a:extLst>
          </p:cNvPr>
          <p:cNvSpPr>
            <a:spLocks noGrp="1"/>
          </p:cNvSpPr>
          <p:nvPr>
            <p:ph idx="1"/>
          </p:nvPr>
        </p:nvSpPr>
        <p:spPr>
          <a:xfrm>
            <a:off x="838200" y="1272210"/>
            <a:ext cx="10515600" cy="4904753"/>
          </a:xfrm>
        </p:spPr>
        <p:txBody>
          <a:bodyPr>
            <a:normAutofit/>
          </a:bodyPr>
          <a:lstStyle/>
          <a:p>
            <a:pPr marL="457200" lvl="0" indent="-342900" algn="just" rtl="0">
              <a:lnSpc>
                <a:spcPct val="150000"/>
              </a:lnSpc>
              <a:spcBef>
                <a:spcPts val="0"/>
              </a:spcBef>
              <a:spcAft>
                <a:spcPts val="0"/>
              </a:spcAft>
              <a:buSzPts val="1800"/>
              <a:buFont typeface="Cambria"/>
              <a:buChar char="•"/>
            </a:pPr>
            <a:r>
              <a:rPr lang="en-US" sz="1800" dirty="0">
                <a:latin typeface="Cambria"/>
                <a:ea typeface="Cambria"/>
                <a:cs typeface="Cambria"/>
                <a:sym typeface="Cambria"/>
              </a:rPr>
              <a:t>Cluster analysis partitions points of a data set into groups, so that data points within a group are more similar to each other than to points in different groups. [1]</a:t>
            </a:r>
          </a:p>
          <a:p>
            <a:pPr marL="457200" lvl="0" indent="-342900" algn="just" rtl="0">
              <a:lnSpc>
                <a:spcPct val="150000"/>
              </a:lnSpc>
              <a:spcBef>
                <a:spcPts val="0"/>
              </a:spcBef>
              <a:spcAft>
                <a:spcPts val="0"/>
              </a:spcAft>
              <a:buSzPts val="1800"/>
              <a:buFont typeface="Cambria"/>
              <a:buChar char="•"/>
            </a:pPr>
            <a:r>
              <a:rPr lang="en-US" sz="1800" dirty="0">
                <a:latin typeface="Cambria"/>
                <a:ea typeface="Cambria"/>
                <a:cs typeface="Cambria"/>
                <a:sym typeface="Cambria"/>
              </a:rPr>
              <a:t>This technique subdivides a group into subdivisions, which consists of three steps: obtaining of agreement scores of each individual; division of the group on the basis of these agreement scores; determination of pattern that produces the agreements. [2]</a:t>
            </a:r>
          </a:p>
          <a:p>
            <a:pPr marL="457200" lvl="0" indent="-342900" algn="just" rtl="0">
              <a:lnSpc>
                <a:spcPct val="150000"/>
              </a:lnSpc>
              <a:spcBef>
                <a:spcPts val="0"/>
              </a:spcBef>
              <a:spcAft>
                <a:spcPts val="0"/>
              </a:spcAft>
              <a:buSzPts val="1800"/>
              <a:buFont typeface="Cambria"/>
              <a:buChar char="•"/>
            </a:pPr>
            <a:r>
              <a:rPr lang="en-US" sz="1800" dirty="0">
                <a:latin typeface="Cambria"/>
                <a:ea typeface="Cambria"/>
                <a:cs typeface="Cambria"/>
                <a:sym typeface="Cambria"/>
              </a:rPr>
              <a:t>The k-means algorithm is efficient in clustering large data sets. However, working only on numeric values prohibits it from being used to cluster real world data containing categorical values. [3]</a:t>
            </a:r>
          </a:p>
          <a:p>
            <a:pPr marL="457200" lvl="0" indent="-342900" algn="just" rtl="0">
              <a:lnSpc>
                <a:spcPct val="150000"/>
              </a:lnSpc>
              <a:spcBef>
                <a:spcPts val="0"/>
              </a:spcBef>
              <a:spcAft>
                <a:spcPts val="0"/>
              </a:spcAft>
              <a:buSzPts val="1800"/>
              <a:buFont typeface="Cambria"/>
              <a:buChar char="•"/>
            </a:pPr>
            <a:r>
              <a:rPr lang="en-US" sz="1800" dirty="0">
                <a:latin typeface="Cambria"/>
                <a:ea typeface="Cambria"/>
                <a:cs typeface="Cambria"/>
                <a:sym typeface="Cambria"/>
              </a:rPr>
              <a:t>Identification of clusters is the most widely studied problem in this area. [4] </a:t>
            </a:r>
          </a:p>
          <a:p>
            <a:pPr marL="457200" lvl="0" indent="-342900" algn="just" rtl="0">
              <a:lnSpc>
                <a:spcPct val="150000"/>
              </a:lnSpc>
              <a:spcBef>
                <a:spcPts val="0"/>
              </a:spcBef>
              <a:spcAft>
                <a:spcPts val="0"/>
              </a:spcAft>
              <a:buSzPts val="1800"/>
              <a:buFont typeface="Cambria"/>
              <a:buChar char="•"/>
            </a:pPr>
            <a:r>
              <a:rPr lang="en-US" sz="1800" dirty="0">
                <a:latin typeface="Cambria"/>
                <a:ea typeface="Cambria"/>
                <a:cs typeface="Cambria"/>
                <a:sym typeface="Cambria"/>
              </a:rPr>
              <a:t>On evaluating the results of cluster analysis, we need to make use of a number of fixed heuristics rather than to compare a data clustering directly against an empirically derived standard. [5]</a:t>
            </a:r>
          </a:p>
          <a:p>
            <a:pPr marL="0" indent="0">
              <a:buNone/>
            </a:pPr>
            <a:endParaRPr lang="en-US" sz="1800" dirty="0"/>
          </a:p>
        </p:txBody>
      </p:sp>
    </p:spTree>
    <p:extLst>
      <p:ext uri="{BB962C8B-B14F-4D97-AF65-F5344CB8AC3E}">
        <p14:creationId xmlns:p14="http://schemas.microsoft.com/office/powerpoint/2010/main" val="4178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3038-C10F-430A-82F3-D932DEA545AA}"/>
              </a:ext>
            </a:extLst>
          </p:cNvPr>
          <p:cNvSpPr>
            <a:spLocks noGrp="1"/>
          </p:cNvSpPr>
          <p:nvPr>
            <p:ph type="title"/>
          </p:nvPr>
        </p:nvSpPr>
        <p:spPr>
          <a:xfrm>
            <a:off x="838200" y="365126"/>
            <a:ext cx="10515600" cy="907084"/>
          </a:xfrm>
        </p:spPr>
        <p:txBody>
          <a:bodyPr>
            <a:normAutofit/>
          </a:bodyPr>
          <a:lstStyle/>
          <a:p>
            <a:pPr algn="ctr"/>
            <a:r>
              <a:rPr lang="en-US" sz="4000" b="1" dirty="0">
                <a:latin typeface="Cambria"/>
                <a:ea typeface="Cambria"/>
                <a:cs typeface="Cambria"/>
                <a:sym typeface="Cambria"/>
              </a:rPr>
              <a:t>Objective</a:t>
            </a:r>
            <a:endParaRPr lang="en-US" sz="4000" dirty="0"/>
          </a:p>
        </p:txBody>
      </p:sp>
      <p:sp>
        <p:nvSpPr>
          <p:cNvPr id="3" name="Content Placeholder 2">
            <a:extLst>
              <a:ext uri="{FF2B5EF4-FFF2-40B4-BE49-F238E27FC236}">
                <a16:creationId xmlns:a16="http://schemas.microsoft.com/office/drawing/2014/main" id="{D4C67797-50A0-4204-93EA-401F2FBDF348}"/>
              </a:ext>
            </a:extLst>
          </p:cNvPr>
          <p:cNvSpPr>
            <a:spLocks noGrp="1"/>
          </p:cNvSpPr>
          <p:nvPr>
            <p:ph idx="1"/>
          </p:nvPr>
        </p:nvSpPr>
        <p:spPr>
          <a:xfrm>
            <a:off x="838200" y="1789043"/>
            <a:ext cx="10515600" cy="4387920"/>
          </a:xfrm>
        </p:spPr>
        <p:txBody>
          <a:bodyPr>
            <a:normAutofit/>
          </a:bodyPr>
          <a:lstStyle/>
          <a:p>
            <a:pPr marL="0" lvl="0" indent="0" algn="just" rtl="0">
              <a:lnSpc>
                <a:spcPct val="150000"/>
              </a:lnSpc>
              <a:spcBef>
                <a:spcPts val="0"/>
              </a:spcBef>
              <a:spcAft>
                <a:spcPts val="0"/>
              </a:spcAft>
              <a:buNone/>
            </a:pPr>
            <a:r>
              <a:rPr lang="en-US" sz="2000" dirty="0">
                <a:latin typeface="Cambria"/>
                <a:ea typeface="Cambria"/>
                <a:cs typeface="Cambria"/>
                <a:sym typeface="Cambria"/>
              </a:rPr>
              <a:t>Our main objective of this project is to form meaningful clusters from the set of data point given to the algorithms, which would later be reviewed or analyses to offer business insights.</a:t>
            </a:r>
          </a:p>
          <a:p>
            <a:pPr marL="0" lvl="0" indent="0" algn="just" rtl="0">
              <a:lnSpc>
                <a:spcPct val="150000"/>
              </a:lnSpc>
              <a:spcBef>
                <a:spcPts val="0"/>
              </a:spcBef>
              <a:spcAft>
                <a:spcPts val="0"/>
              </a:spcAft>
              <a:buClr>
                <a:schemeClr val="dk1"/>
              </a:buClr>
              <a:buSzPts val="1100"/>
              <a:buFont typeface="Arial"/>
              <a:buNone/>
            </a:pPr>
            <a:endParaRPr lang="en-US" sz="2000" dirty="0">
              <a:latin typeface="Cambria"/>
              <a:ea typeface="Cambria"/>
              <a:cs typeface="Cambria"/>
              <a:sym typeface="Cambria"/>
            </a:endParaRPr>
          </a:p>
          <a:p>
            <a:pPr marL="500380" lvl="0" indent="-355600" algn="just" rtl="0">
              <a:lnSpc>
                <a:spcPct val="150000"/>
              </a:lnSpc>
              <a:spcBef>
                <a:spcPts val="0"/>
              </a:spcBef>
              <a:spcAft>
                <a:spcPts val="0"/>
              </a:spcAft>
              <a:buSzPts val="2000"/>
              <a:buFont typeface="Cambria"/>
              <a:buChar char="●"/>
            </a:pPr>
            <a:r>
              <a:rPr lang="en-US" sz="2000" dirty="0">
                <a:latin typeface="Cambria"/>
                <a:ea typeface="Cambria"/>
                <a:cs typeface="Cambria"/>
                <a:sym typeface="Cambria"/>
              </a:rPr>
              <a:t>The software should be able to perform on demo data sets given to it as well as new data sets provided at any instance of time. </a:t>
            </a:r>
          </a:p>
          <a:p>
            <a:pPr marL="0" lvl="0" indent="0" algn="just" rtl="0">
              <a:lnSpc>
                <a:spcPct val="150000"/>
              </a:lnSpc>
              <a:spcBef>
                <a:spcPts val="0"/>
              </a:spcBef>
              <a:spcAft>
                <a:spcPts val="0"/>
              </a:spcAft>
              <a:buNone/>
            </a:pPr>
            <a:endParaRPr lang="en-US" sz="2000" dirty="0">
              <a:latin typeface="Cambria"/>
              <a:ea typeface="Cambria"/>
              <a:cs typeface="Cambria"/>
              <a:sym typeface="Cambria"/>
            </a:endParaRPr>
          </a:p>
          <a:p>
            <a:pPr marL="500380" lvl="0" indent="-355600" algn="just" rtl="0">
              <a:lnSpc>
                <a:spcPct val="150000"/>
              </a:lnSpc>
              <a:spcBef>
                <a:spcPts val="0"/>
              </a:spcBef>
              <a:spcAft>
                <a:spcPts val="0"/>
              </a:spcAft>
              <a:buSzPts val="2000"/>
              <a:buFont typeface="Cambria"/>
              <a:buChar char="●"/>
            </a:pPr>
            <a:r>
              <a:rPr lang="en-US" sz="2000" dirty="0">
                <a:latin typeface="Cambria"/>
                <a:ea typeface="Cambria"/>
                <a:cs typeface="Cambria"/>
                <a:sym typeface="Cambria"/>
              </a:rPr>
              <a:t>Once clusters are segregated, tests can be run on each group with different cases that will help businesses better target their marketing goals.</a:t>
            </a:r>
          </a:p>
          <a:p>
            <a:endParaRPr lang="en-US" sz="2000" dirty="0"/>
          </a:p>
        </p:txBody>
      </p:sp>
    </p:spTree>
    <p:extLst>
      <p:ext uri="{BB962C8B-B14F-4D97-AF65-F5344CB8AC3E}">
        <p14:creationId xmlns:p14="http://schemas.microsoft.com/office/powerpoint/2010/main" val="27632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8361-F976-4FCA-B9BB-16F33A191AF9}"/>
              </a:ext>
            </a:extLst>
          </p:cNvPr>
          <p:cNvSpPr>
            <a:spLocks noGrp="1"/>
          </p:cNvSpPr>
          <p:nvPr>
            <p:ph type="title"/>
          </p:nvPr>
        </p:nvSpPr>
        <p:spPr>
          <a:xfrm>
            <a:off x="838200" y="365126"/>
            <a:ext cx="10515600" cy="602283"/>
          </a:xfrm>
        </p:spPr>
        <p:txBody>
          <a:bodyPr>
            <a:normAutofit fontScale="90000"/>
          </a:bodyPr>
          <a:lstStyle/>
          <a:p>
            <a:pPr algn="ctr"/>
            <a:r>
              <a:rPr lang="en-US" sz="4000" b="1" dirty="0">
                <a:latin typeface="Cambria"/>
                <a:ea typeface="Cambria"/>
                <a:cs typeface="Cambria"/>
                <a:sym typeface="Cambria"/>
              </a:rPr>
              <a:t>Methodology</a:t>
            </a:r>
            <a:endParaRPr lang="en-US" sz="4000" dirty="0"/>
          </a:p>
        </p:txBody>
      </p:sp>
      <p:sp>
        <p:nvSpPr>
          <p:cNvPr id="3" name="Content Placeholder 2">
            <a:extLst>
              <a:ext uri="{FF2B5EF4-FFF2-40B4-BE49-F238E27FC236}">
                <a16:creationId xmlns:a16="http://schemas.microsoft.com/office/drawing/2014/main" id="{2B09435F-052F-4B99-B4EC-606B70442504}"/>
              </a:ext>
            </a:extLst>
          </p:cNvPr>
          <p:cNvSpPr>
            <a:spLocks noGrp="1"/>
          </p:cNvSpPr>
          <p:nvPr>
            <p:ph idx="1"/>
          </p:nvPr>
        </p:nvSpPr>
        <p:spPr>
          <a:xfrm>
            <a:off x="546652" y="1338470"/>
            <a:ext cx="10515600" cy="4439478"/>
          </a:xfrm>
        </p:spPr>
        <p:txBody>
          <a:bodyPr>
            <a:normAutofit/>
          </a:bodyPr>
          <a:lstStyle/>
          <a:p>
            <a:pPr marL="0" lvl="0" indent="0" algn="just" rtl="0">
              <a:lnSpc>
                <a:spcPct val="150000"/>
              </a:lnSpc>
              <a:spcBef>
                <a:spcPts val="1200"/>
              </a:spcBef>
              <a:spcAft>
                <a:spcPts val="0"/>
              </a:spcAft>
              <a:buNone/>
            </a:pPr>
            <a:r>
              <a:rPr lang="en-US" sz="1800" dirty="0">
                <a:latin typeface="Cambria"/>
                <a:ea typeface="Cambria"/>
                <a:cs typeface="Cambria"/>
                <a:sym typeface="Cambria"/>
              </a:rPr>
              <a:t>Steps:</a:t>
            </a:r>
          </a:p>
          <a:p>
            <a:pPr marL="457200" lvl="0" indent="-349250" algn="just" rtl="0">
              <a:lnSpc>
                <a:spcPct val="150000"/>
              </a:lnSpc>
              <a:spcBef>
                <a:spcPts val="1200"/>
              </a:spcBef>
              <a:spcAft>
                <a:spcPts val="0"/>
              </a:spcAft>
              <a:buSzPts val="1900"/>
              <a:buFont typeface="Cambria"/>
              <a:buAutoNum type="arabicPeriod"/>
            </a:pPr>
            <a:r>
              <a:rPr lang="en-US" sz="1800" dirty="0">
                <a:latin typeface="Cambria"/>
                <a:ea typeface="Cambria"/>
                <a:cs typeface="Cambria"/>
                <a:sym typeface="Cambria"/>
              </a:rPr>
              <a:t> Acquisition of sales and products data set in desired format.</a:t>
            </a:r>
          </a:p>
          <a:p>
            <a:pPr marL="457200" lvl="0" indent="-349250" algn="just" rtl="0">
              <a:lnSpc>
                <a:spcPct val="150000"/>
              </a:lnSpc>
              <a:spcBef>
                <a:spcPts val="0"/>
              </a:spcBef>
              <a:spcAft>
                <a:spcPts val="0"/>
              </a:spcAft>
              <a:buSzPts val="1900"/>
              <a:buFont typeface="Cambria"/>
              <a:buAutoNum type="arabicPeriod"/>
            </a:pPr>
            <a:r>
              <a:rPr lang="en-US" sz="1800" dirty="0">
                <a:latin typeface="Cambria"/>
                <a:ea typeface="Cambria"/>
                <a:cs typeface="Cambria"/>
                <a:sym typeface="Cambria"/>
              </a:rPr>
              <a:t>Preprocessing of the document is done. Entries with missing values could either be dropped or filled with a method like average value of the field or most frequent value.</a:t>
            </a:r>
          </a:p>
          <a:p>
            <a:pPr marL="457200" lvl="0" indent="-349250" algn="just" rtl="0">
              <a:lnSpc>
                <a:spcPct val="150000"/>
              </a:lnSpc>
              <a:spcBef>
                <a:spcPts val="0"/>
              </a:spcBef>
              <a:spcAft>
                <a:spcPts val="0"/>
              </a:spcAft>
              <a:buSzPts val="1900"/>
              <a:buFont typeface="Cambria"/>
              <a:buAutoNum type="arabicPeriod"/>
            </a:pPr>
            <a:r>
              <a:rPr lang="en-US" sz="1800" dirty="0">
                <a:latin typeface="Cambria"/>
                <a:ea typeface="Cambria"/>
                <a:cs typeface="Cambria"/>
                <a:sym typeface="Cambria"/>
              </a:rPr>
              <a:t>Data points will be clustered using three different algorithms.</a:t>
            </a:r>
          </a:p>
          <a:p>
            <a:pPr marL="457200" lvl="0" indent="-349250" algn="just" rtl="0">
              <a:lnSpc>
                <a:spcPct val="150000"/>
              </a:lnSpc>
              <a:spcBef>
                <a:spcPts val="0"/>
              </a:spcBef>
              <a:spcAft>
                <a:spcPts val="0"/>
              </a:spcAft>
              <a:buSzPts val="1900"/>
              <a:buFont typeface="Cambria"/>
              <a:buAutoNum type="arabicPeriod"/>
            </a:pPr>
            <a:r>
              <a:rPr lang="en-US" sz="1800" dirty="0">
                <a:latin typeface="Cambria"/>
                <a:ea typeface="Cambria"/>
                <a:cs typeface="Cambria"/>
                <a:sym typeface="Cambria"/>
              </a:rPr>
              <a:t>These clusters will allow to perform customer segmentation, on the basis of which marketing strategies could be developed.</a:t>
            </a:r>
          </a:p>
          <a:p>
            <a:pPr marL="457200" lvl="0" indent="-349250" algn="just" rtl="0">
              <a:lnSpc>
                <a:spcPct val="150000"/>
              </a:lnSpc>
              <a:spcBef>
                <a:spcPts val="0"/>
              </a:spcBef>
              <a:spcAft>
                <a:spcPts val="0"/>
              </a:spcAft>
              <a:buSzPts val="1900"/>
              <a:buFont typeface="Cambria"/>
              <a:buAutoNum type="arabicPeriod"/>
            </a:pPr>
            <a:r>
              <a:rPr lang="en-US" sz="1800" dirty="0">
                <a:latin typeface="Cambria"/>
                <a:ea typeface="Cambria"/>
                <a:cs typeface="Cambria"/>
                <a:sym typeface="Cambria"/>
              </a:rPr>
              <a:t>Testing would be done by making use cases for each module and each of these algorithms.</a:t>
            </a:r>
          </a:p>
          <a:p>
            <a:pPr marL="457200" lvl="0" indent="-349250" algn="just" rtl="0">
              <a:lnSpc>
                <a:spcPct val="150000"/>
              </a:lnSpc>
              <a:spcBef>
                <a:spcPts val="0"/>
              </a:spcBef>
              <a:spcAft>
                <a:spcPts val="0"/>
              </a:spcAft>
              <a:buSzPts val="1900"/>
              <a:buFont typeface="Cambria"/>
              <a:buAutoNum type="arabicPeriod"/>
            </a:pPr>
            <a:r>
              <a:rPr lang="en-US" sz="1800" dirty="0">
                <a:latin typeface="Cambria"/>
                <a:ea typeface="Cambria"/>
                <a:cs typeface="Cambria"/>
                <a:sym typeface="Cambria"/>
              </a:rPr>
              <a:t>Octave is used to show a demo of this algorithm being run on a large data set, also used in initial prototyping and testing.</a:t>
            </a:r>
          </a:p>
        </p:txBody>
      </p:sp>
    </p:spTree>
    <p:extLst>
      <p:ext uri="{BB962C8B-B14F-4D97-AF65-F5344CB8AC3E}">
        <p14:creationId xmlns:p14="http://schemas.microsoft.com/office/powerpoint/2010/main" val="23402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A333-6F48-42F1-8A8A-1B40CBF77319}"/>
              </a:ext>
            </a:extLst>
          </p:cNvPr>
          <p:cNvSpPr>
            <a:spLocks noGrp="1"/>
          </p:cNvSpPr>
          <p:nvPr>
            <p:ph type="title"/>
          </p:nvPr>
        </p:nvSpPr>
        <p:spPr>
          <a:xfrm>
            <a:off x="838200" y="365126"/>
            <a:ext cx="10515600" cy="748058"/>
          </a:xfrm>
        </p:spPr>
        <p:txBody>
          <a:bodyPr>
            <a:normAutofit/>
          </a:bodyPr>
          <a:lstStyle/>
          <a:p>
            <a:pPr algn="ctr"/>
            <a:r>
              <a:rPr lang="en-US" sz="4000" b="1" dirty="0">
                <a:latin typeface="Cambria"/>
                <a:ea typeface="Cambria"/>
                <a:cs typeface="Cambria"/>
                <a:sym typeface="Cambria"/>
              </a:rPr>
              <a:t>Algorithm(Flowchart)</a:t>
            </a:r>
            <a:endParaRPr lang="en-US" sz="4000" dirty="0"/>
          </a:p>
        </p:txBody>
      </p:sp>
      <p:pic>
        <p:nvPicPr>
          <p:cNvPr id="5" name="Google Shape;102;g639fe52608_0_0">
            <a:extLst>
              <a:ext uri="{FF2B5EF4-FFF2-40B4-BE49-F238E27FC236}">
                <a16:creationId xmlns:a16="http://schemas.microsoft.com/office/drawing/2014/main" id="{0E233C23-2939-4CC6-98AF-53779D2308EC}"/>
              </a:ext>
            </a:extLst>
          </p:cNvPr>
          <p:cNvPicPr preferRelativeResize="0"/>
          <p:nvPr/>
        </p:nvPicPr>
        <p:blipFill rotWithShape="1">
          <a:blip r:embed="rId2">
            <a:alphaModFix/>
          </a:blip>
          <a:srcRect l="29475" t="15702" r="44289" b="18181"/>
          <a:stretch/>
        </p:blipFill>
        <p:spPr>
          <a:xfrm>
            <a:off x="792975" y="1577009"/>
            <a:ext cx="4229599" cy="5069791"/>
          </a:xfrm>
          <a:prstGeom prst="rect">
            <a:avLst/>
          </a:prstGeom>
          <a:noFill/>
          <a:ln>
            <a:noFill/>
          </a:ln>
        </p:spPr>
      </p:pic>
      <p:sp>
        <p:nvSpPr>
          <p:cNvPr id="6" name="Google Shape;100;g639fe52608_0_0">
            <a:extLst>
              <a:ext uri="{FF2B5EF4-FFF2-40B4-BE49-F238E27FC236}">
                <a16:creationId xmlns:a16="http://schemas.microsoft.com/office/drawing/2014/main" id="{08A6E866-D4A3-4062-A040-0E3D2A7583AE}"/>
              </a:ext>
            </a:extLst>
          </p:cNvPr>
          <p:cNvSpPr txBox="1">
            <a:spLocks/>
          </p:cNvSpPr>
          <p:nvPr/>
        </p:nvSpPr>
        <p:spPr>
          <a:xfrm>
            <a:off x="0" y="1020417"/>
            <a:ext cx="5433391" cy="437322"/>
          </a:xfrm>
          <a:prstGeom prst="rect">
            <a:avLst/>
          </a:prstGeom>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640"/>
              </a:spcBef>
              <a:buFont typeface="Arial" panose="020B0604020202020204" pitchFamily="34" charset="0"/>
              <a:buNone/>
            </a:pPr>
            <a:r>
              <a:rPr lang="en-US" sz="2200">
                <a:latin typeface="Cambria"/>
                <a:ea typeface="Cambria"/>
                <a:cs typeface="Cambria"/>
                <a:sym typeface="Cambria"/>
              </a:rPr>
              <a:t>Flowchart of kmeans algorithm</a:t>
            </a:r>
            <a:endParaRPr lang="en-US" sz="2200" dirty="0">
              <a:latin typeface="Cambria"/>
              <a:ea typeface="Cambria"/>
              <a:cs typeface="Cambria"/>
              <a:sym typeface="Cambria"/>
            </a:endParaRPr>
          </a:p>
        </p:txBody>
      </p:sp>
      <p:pic>
        <p:nvPicPr>
          <p:cNvPr id="8" name="Google Shape;103;g639fe52608_0_0">
            <a:extLst>
              <a:ext uri="{FF2B5EF4-FFF2-40B4-BE49-F238E27FC236}">
                <a16:creationId xmlns:a16="http://schemas.microsoft.com/office/drawing/2014/main" id="{2C7B16FA-7CEE-47AC-8C6D-FE592F6E4FF7}"/>
              </a:ext>
            </a:extLst>
          </p:cNvPr>
          <p:cNvPicPr preferRelativeResize="0"/>
          <p:nvPr/>
        </p:nvPicPr>
        <p:blipFill rotWithShape="1">
          <a:blip r:embed="rId3">
            <a:alphaModFix/>
          </a:blip>
          <a:srcRect l="5678" t="8761" r="2434" b="5172"/>
          <a:stretch/>
        </p:blipFill>
        <p:spPr>
          <a:xfrm>
            <a:off x="6336725" y="1577009"/>
            <a:ext cx="4886925" cy="5069791"/>
          </a:xfrm>
          <a:prstGeom prst="rect">
            <a:avLst/>
          </a:prstGeom>
          <a:noFill/>
          <a:ln>
            <a:noFill/>
          </a:ln>
        </p:spPr>
      </p:pic>
      <p:sp>
        <p:nvSpPr>
          <p:cNvPr id="12" name="Google Shape;101;g639fe52608_0_0">
            <a:extLst>
              <a:ext uri="{FF2B5EF4-FFF2-40B4-BE49-F238E27FC236}">
                <a16:creationId xmlns:a16="http://schemas.microsoft.com/office/drawing/2014/main" id="{4E2C751B-74B5-4CBD-8703-65013ACA187E}"/>
              </a:ext>
            </a:extLst>
          </p:cNvPr>
          <p:cNvSpPr txBox="1"/>
          <p:nvPr/>
        </p:nvSpPr>
        <p:spPr>
          <a:xfrm>
            <a:off x="6557348" y="1011059"/>
            <a:ext cx="5375700" cy="43732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latin typeface="Cambria"/>
                <a:ea typeface="Cambria"/>
                <a:cs typeface="Cambria"/>
                <a:sym typeface="Cambria"/>
              </a:rPr>
              <a:t>Flowchart of DBSCAN</a:t>
            </a:r>
            <a:endParaRPr sz="2200" dirty="0">
              <a:latin typeface="Cambria"/>
              <a:ea typeface="Cambria"/>
              <a:cs typeface="Cambria"/>
              <a:sym typeface="Cambria"/>
            </a:endParaRPr>
          </a:p>
        </p:txBody>
      </p:sp>
    </p:spTree>
    <p:extLst>
      <p:ext uri="{BB962C8B-B14F-4D97-AF65-F5344CB8AC3E}">
        <p14:creationId xmlns:p14="http://schemas.microsoft.com/office/powerpoint/2010/main" val="166478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g61d114d824_0_51">
            <a:extLst>
              <a:ext uri="{FF2B5EF4-FFF2-40B4-BE49-F238E27FC236}">
                <a16:creationId xmlns:a16="http://schemas.microsoft.com/office/drawing/2014/main" id="{D7EE53EE-876D-47EB-8263-E25F02CEA1CD}"/>
              </a:ext>
            </a:extLst>
          </p:cNvPr>
          <p:cNvSpPr txBox="1">
            <a:spLocks noGrp="1"/>
          </p:cNvSpPr>
          <p:nvPr>
            <p:ph type="title"/>
          </p:nvPr>
        </p:nvSpPr>
        <p:spPr>
          <a:xfrm>
            <a:off x="703725" y="117514"/>
            <a:ext cx="109728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Cambria"/>
                <a:ea typeface="Cambria"/>
                <a:cs typeface="Cambria"/>
                <a:sym typeface="Cambria"/>
              </a:rPr>
              <a:t>Schedule</a:t>
            </a:r>
            <a:endParaRPr b="1" dirty="0">
              <a:latin typeface="Cambria"/>
              <a:ea typeface="Cambria"/>
              <a:cs typeface="Cambria"/>
              <a:sym typeface="Cambria"/>
            </a:endParaRPr>
          </a:p>
        </p:txBody>
      </p:sp>
      <p:sp>
        <p:nvSpPr>
          <p:cNvPr id="6" name="Google Shape;120;g61d114d824_0_51">
            <a:extLst>
              <a:ext uri="{FF2B5EF4-FFF2-40B4-BE49-F238E27FC236}">
                <a16:creationId xmlns:a16="http://schemas.microsoft.com/office/drawing/2014/main" id="{6C413FE4-5A51-4001-91D6-E3A8AA78A808}"/>
              </a:ext>
            </a:extLst>
          </p:cNvPr>
          <p:cNvSpPr txBox="1"/>
          <p:nvPr/>
        </p:nvSpPr>
        <p:spPr>
          <a:xfrm>
            <a:off x="547550" y="1146500"/>
            <a:ext cx="5392200" cy="9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Cambria"/>
                <a:ea typeface="Cambria"/>
                <a:cs typeface="Cambria"/>
                <a:sym typeface="Cambria"/>
              </a:rPr>
              <a:t>Iterative Waterfall  Model has been selected for the execution of this project.</a:t>
            </a:r>
            <a:endParaRPr sz="1800" dirty="0">
              <a:latin typeface="Cambria"/>
              <a:ea typeface="Cambria"/>
              <a:cs typeface="Cambria"/>
              <a:sym typeface="Cambria"/>
            </a:endParaRPr>
          </a:p>
        </p:txBody>
      </p:sp>
      <p:pic>
        <p:nvPicPr>
          <p:cNvPr id="8" name="Google Shape;121;g61d114d824_0_51">
            <a:extLst>
              <a:ext uri="{FF2B5EF4-FFF2-40B4-BE49-F238E27FC236}">
                <a16:creationId xmlns:a16="http://schemas.microsoft.com/office/drawing/2014/main" id="{2FAE604F-52ED-4F7B-AC9E-BF173AC6CF26}"/>
              </a:ext>
            </a:extLst>
          </p:cNvPr>
          <p:cNvPicPr preferRelativeResize="0"/>
          <p:nvPr/>
        </p:nvPicPr>
        <p:blipFill rotWithShape="1">
          <a:blip r:embed="rId2">
            <a:alphaModFix/>
          </a:blip>
          <a:srcRect l="7099" t="55489" r="9864" b="15767"/>
          <a:stretch/>
        </p:blipFill>
        <p:spPr>
          <a:xfrm>
            <a:off x="629675" y="2094350"/>
            <a:ext cx="4859474" cy="4307526"/>
          </a:xfrm>
          <a:prstGeom prst="rect">
            <a:avLst/>
          </a:prstGeom>
          <a:noFill/>
          <a:ln>
            <a:noFill/>
          </a:ln>
        </p:spPr>
      </p:pic>
      <p:sp>
        <p:nvSpPr>
          <p:cNvPr id="9" name="Google Shape;118;g61d114d824_0_51">
            <a:extLst>
              <a:ext uri="{FF2B5EF4-FFF2-40B4-BE49-F238E27FC236}">
                <a16:creationId xmlns:a16="http://schemas.microsoft.com/office/drawing/2014/main" id="{8321B286-433D-4CEC-8FF3-B51BD31A27D8}"/>
              </a:ext>
            </a:extLst>
          </p:cNvPr>
          <p:cNvSpPr txBox="1">
            <a:spLocks/>
          </p:cNvSpPr>
          <p:nvPr/>
        </p:nvSpPr>
        <p:spPr>
          <a:xfrm>
            <a:off x="6310450" y="1146500"/>
            <a:ext cx="5392200" cy="1467900"/>
          </a:xfrm>
          <a:prstGeom prst="rect">
            <a:avLst/>
          </a:prstGeom>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Clr>
                <a:schemeClr val="dk1"/>
              </a:buClr>
              <a:buSzPts val="1100"/>
              <a:buFont typeface="Arial"/>
              <a:buNone/>
            </a:pPr>
            <a:r>
              <a:rPr lang="en-US" sz="1800" dirty="0">
                <a:latin typeface="Times New Roman"/>
                <a:ea typeface="Times New Roman"/>
                <a:cs typeface="Times New Roman"/>
                <a:sym typeface="Times New Roman"/>
              </a:rPr>
              <a:t>PERT Chart for work division is shown in the chart below along with the work flow, modules, and time assigned to each module. </a:t>
            </a:r>
            <a:endParaRPr lang="en-US" sz="1800" dirty="0"/>
          </a:p>
        </p:txBody>
      </p:sp>
      <p:pic>
        <p:nvPicPr>
          <p:cNvPr id="11" name="Google Shape;119;g61d114d824_0_51" descr="C:\Users\digitallibrary.UPESDDN\Pictures\Screenshots\Screenshot (21).png">
            <a:extLst>
              <a:ext uri="{FF2B5EF4-FFF2-40B4-BE49-F238E27FC236}">
                <a16:creationId xmlns:a16="http://schemas.microsoft.com/office/drawing/2014/main" id="{DA4B1858-BD24-4AEF-9AA6-F985C964A961}"/>
              </a:ext>
            </a:extLst>
          </p:cNvPr>
          <p:cNvPicPr preferRelativeResize="0"/>
          <p:nvPr/>
        </p:nvPicPr>
        <p:blipFill rotWithShape="1">
          <a:blip r:embed="rId3">
            <a:alphaModFix/>
          </a:blip>
          <a:srcRect l="22852" t="24818" r="23765" b="11430"/>
          <a:stretch/>
        </p:blipFill>
        <p:spPr>
          <a:xfrm>
            <a:off x="6096000" y="2614399"/>
            <a:ext cx="5670600" cy="3787475"/>
          </a:xfrm>
          <a:prstGeom prst="rect">
            <a:avLst/>
          </a:prstGeom>
          <a:noFill/>
          <a:ln>
            <a:noFill/>
          </a:ln>
        </p:spPr>
      </p:pic>
    </p:spTree>
    <p:extLst>
      <p:ext uri="{BB962C8B-B14F-4D97-AF65-F5344CB8AC3E}">
        <p14:creationId xmlns:p14="http://schemas.microsoft.com/office/powerpoint/2010/main" val="2247709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894</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vt:lpstr>
      <vt:lpstr>Times New Roman</vt:lpstr>
      <vt:lpstr>Office Theme</vt:lpstr>
      <vt:lpstr>Implementation of Clustering Algorithms in C to offer Business Insights</vt:lpstr>
      <vt:lpstr>Abstract</vt:lpstr>
      <vt:lpstr>Introduction: Clustering</vt:lpstr>
      <vt:lpstr>Problem Statement</vt:lpstr>
      <vt:lpstr>Literature Review</vt:lpstr>
      <vt:lpstr>Objective</vt:lpstr>
      <vt:lpstr>Methodology</vt:lpstr>
      <vt:lpstr>Algorithm(Flowchart)</vt:lpstr>
      <vt:lpstr>Schedule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Clustering Algorithms in C to offer Business Insights</dc:title>
  <dc:creator>SUYASH SHARMA -18SCSE1140053</dc:creator>
  <cp:lastModifiedBy>SUYASH SHARMA -18SCSE1140053</cp:lastModifiedBy>
  <cp:revision>5</cp:revision>
  <dcterms:created xsi:type="dcterms:W3CDTF">2020-09-04T09:16:09Z</dcterms:created>
  <dcterms:modified xsi:type="dcterms:W3CDTF">2020-09-04T12:40:46Z</dcterms:modified>
</cp:coreProperties>
</file>