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0"/>
    <p:sldId id="257" r:id="rId41"/>
    <p:sldId id="258" r:id="rId42"/>
    <p:sldId id="259" r:id="rId43"/>
    <p:sldId id="260" r:id="rId44"/>
    <p:sldId id="261" r:id="rId45"/>
    <p:sldId id="262" r:id="rId46"/>
    <p:sldId id="263" r:id="rId47"/>
    <p:sldId id="264" r:id="rId48"/>
    <p:sldId id="265" r:id="rId49"/>
    <p:sldId id="266" r:id="rId50"/>
    <p:sldId id="267" r:id="rId51"/>
    <p:sldId id="268" r:id="rId52"/>
    <p:sldId id="269" r:id="rId53"/>
    <p:sldId id="270" r:id="rId54"/>
    <p:sldId id="271" r:id="rId5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TT Rounds Condensed" charset="1" panose="02000506030000020003"/>
      <p:regular r:id="rId14"/>
    </p:embeddedFont>
    <p:embeddedFont>
      <p:font typeface="TT Rounds Condensed Bold" charset="1" panose="02000806030000020003"/>
      <p:regular r:id="rId15"/>
    </p:embeddedFont>
    <p:embeddedFont>
      <p:font typeface="TT Rounds Condensed Italics" charset="1" panose="02000506030000090003"/>
      <p:regular r:id="rId16"/>
    </p:embeddedFont>
    <p:embeddedFont>
      <p:font typeface="TT Rounds Condensed Bold Italics" charset="1" panose="02000806030000090003"/>
      <p:regular r:id="rId17"/>
    </p:embeddedFont>
    <p:embeddedFont>
      <p:font typeface="TT Rounds Condensed Thin" charset="1" panose="02000503020000020003"/>
      <p:regular r:id="rId18"/>
    </p:embeddedFont>
    <p:embeddedFont>
      <p:font typeface="TT Rounds Condensed Thin Italics" charset="1" panose="02000503020000090003"/>
      <p:regular r:id="rId19"/>
    </p:embeddedFont>
    <p:embeddedFont>
      <p:font typeface="TT Rounds Condensed Heavy" charset="1" panose="02000506030000020003"/>
      <p:regular r:id="rId20"/>
    </p:embeddedFont>
    <p:embeddedFont>
      <p:font typeface="TT Rounds Condensed Heavy Italics" charset="1" panose="02000506000000090003"/>
      <p:regular r:id="rId21"/>
    </p:embeddedFont>
    <p:embeddedFont>
      <p:font typeface="Libre Franklin" charset="1" panose="00000500000000000000"/>
      <p:regular r:id="rId22"/>
    </p:embeddedFont>
    <p:embeddedFont>
      <p:font typeface="Libre Franklin Bold" charset="1" panose="00000800000000000000"/>
      <p:regular r:id="rId23"/>
    </p:embeddedFont>
    <p:embeddedFont>
      <p:font typeface="Libre Franklin Italics" charset="1" panose="00000500000000000000"/>
      <p:regular r:id="rId24"/>
    </p:embeddedFont>
    <p:embeddedFont>
      <p:font typeface="Libre Franklin Bold Italics" charset="1" panose="00000800000000000000"/>
      <p:regular r:id="rId25"/>
    </p:embeddedFont>
    <p:embeddedFont>
      <p:font typeface="Libre Franklin Thin" charset="1" panose="00000300000000000000"/>
      <p:regular r:id="rId26"/>
    </p:embeddedFont>
    <p:embeddedFont>
      <p:font typeface="Libre Franklin Thin Italics" charset="1" panose="00000300000000000000"/>
      <p:regular r:id="rId27"/>
    </p:embeddedFont>
    <p:embeddedFont>
      <p:font typeface="Libre Franklin Extra-Light" charset="1" panose="00000300000000000000"/>
      <p:regular r:id="rId28"/>
    </p:embeddedFont>
    <p:embeddedFont>
      <p:font typeface="Libre Franklin Extra-Light Italics" charset="1" panose="00000300000000000000"/>
      <p:regular r:id="rId29"/>
    </p:embeddedFont>
    <p:embeddedFont>
      <p:font typeface="Libre Franklin Light" charset="1" panose="00000400000000000000"/>
      <p:regular r:id="rId30"/>
    </p:embeddedFont>
    <p:embeddedFont>
      <p:font typeface="Libre Franklin Light Italics" charset="1" panose="00000400000000000000"/>
      <p:regular r:id="rId31"/>
    </p:embeddedFont>
    <p:embeddedFont>
      <p:font typeface="Libre Franklin Medium" charset="1" panose="00000600000000000000"/>
      <p:regular r:id="rId32"/>
    </p:embeddedFont>
    <p:embeddedFont>
      <p:font typeface="Libre Franklin Medium Italics" charset="1" panose="00000600000000000000"/>
      <p:regular r:id="rId33"/>
    </p:embeddedFont>
    <p:embeddedFont>
      <p:font typeface="Libre Franklin Semi-Bold" charset="1" panose="00000700000000000000"/>
      <p:regular r:id="rId34"/>
    </p:embeddedFont>
    <p:embeddedFont>
      <p:font typeface="Libre Franklin Semi-Bold Italics" charset="1" panose="00000700000000000000"/>
      <p:regular r:id="rId35"/>
    </p:embeddedFont>
    <p:embeddedFont>
      <p:font typeface="Libre Franklin Ultra-Bold" charset="1" panose="00000900000000000000"/>
      <p:regular r:id="rId36"/>
    </p:embeddedFont>
    <p:embeddedFont>
      <p:font typeface="Libre Franklin Ultra-Bold Italics" charset="1" panose="00000900000000000000"/>
      <p:regular r:id="rId37"/>
    </p:embeddedFont>
    <p:embeddedFont>
      <p:font typeface="Libre Franklin Heavy" charset="1" panose="00000A00000000000000"/>
      <p:regular r:id="rId38"/>
    </p:embeddedFont>
    <p:embeddedFont>
      <p:font typeface="Libre Franklin Heavy Italics" charset="1" panose="00000A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slides/slide1.xml" Type="http://schemas.openxmlformats.org/officeDocument/2006/relationships/slide"/><Relationship Id="rId41" Target="slides/slide2.xml" Type="http://schemas.openxmlformats.org/officeDocument/2006/relationships/slide"/><Relationship Id="rId42" Target="slides/slide3.xml" Type="http://schemas.openxmlformats.org/officeDocument/2006/relationships/slide"/><Relationship Id="rId43" Target="slides/slide4.xml" Type="http://schemas.openxmlformats.org/officeDocument/2006/relationships/slide"/><Relationship Id="rId44" Target="slides/slide5.xml" Type="http://schemas.openxmlformats.org/officeDocument/2006/relationships/slide"/><Relationship Id="rId45" Target="slides/slide6.xml" Type="http://schemas.openxmlformats.org/officeDocument/2006/relationships/slide"/><Relationship Id="rId46" Target="slides/slide7.xml" Type="http://schemas.openxmlformats.org/officeDocument/2006/relationships/slide"/><Relationship Id="rId47" Target="slides/slide8.xml" Type="http://schemas.openxmlformats.org/officeDocument/2006/relationships/slide"/><Relationship Id="rId48" Target="slides/slide9.xml" Type="http://schemas.openxmlformats.org/officeDocument/2006/relationships/slide"/><Relationship Id="rId49" Target="slides/slide10.xml" Type="http://schemas.openxmlformats.org/officeDocument/2006/relationships/slide"/><Relationship Id="rId5" Target="tableStyles.xml" Type="http://schemas.openxmlformats.org/officeDocument/2006/relationships/tableStyles"/><Relationship Id="rId50" Target="slides/slide11.xml" Type="http://schemas.openxmlformats.org/officeDocument/2006/relationships/slide"/><Relationship Id="rId51" Target="slides/slide12.xml" Type="http://schemas.openxmlformats.org/officeDocument/2006/relationships/slide"/><Relationship Id="rId52" Target="slides/slide13.xml" Type="http://schemas.openxmlformats.org/officeDocument/2006/relationships/slide"/><Relationship Id="rId53" Target="slides/slide14.xml" Type="http://schemas.openxmlformats.org/officeDocument/2006/relationships/slide"/><Relationship Id="rId54" Target="slides/slide15.xml" Type="http://schemas.openxmlformats.org/officeDocument/2006/relationships/slide"/><Relationship Id="rId55" Target="slides/slide16.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grpSp>
        <p:nvGrpSpPr>
          <p:cNvPr name="Group 9" id="9"/>
          <p:cNvGrpSpPr/>
          <p:nvPr/>
        </p:nvGrpSpPr>
        <p:grpSpPr>
          <a:xfrm rot="0">
            <a:off x="669801" y="4628646"/>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sp>
        <p:nvSpPr>
          <p:cNvPr name="TextBox 11" id="11"/>
          <p:cNvSpPr txBox="true"/>
          <p:nvPr/>
        </p:nvSpPr>
        <p:spPr>
          <a:xfrm rot="0">
            <a:off x="2130087" y="2673377"/>
            <a:ext cx="13533150" cy="1480042"/>
          </a:xfrm>
          <a:prstGeom prst="rect">
            <a:avLst/>
          </a:prstGeom>
        </p:spPr>
        <p:txBody>
          <a:bodyPr anchor="t" rtlCol="false" tIns="0" lIns="0" bIns="0" rIns="0">
            <a:spAutoFit/>
          </a:bodyPr>
          <a:lstStyle/>
          <a:p>
            <a:pPr algn="ctr">
              <a:lnSpc>
                <a:spcPts val="6480"/>
              </a:lnSpc>
            </a:pPr>
            <a:r>
              <a:rPr lang="en-US" sz="5400">
                <a:solidFill>
                  <a:srgbClr val="1CADE4"/>
                </a:solidFill>
                <a:latin typeface="Arial Bold"/>
              </a:rPr>
              <a:t>KEYLOGGER</a:t>
            </a:r>
          </a:p>
        </p:txBody>
      </p:sp>
      <p:sp>
        <p:nvSpPr>
          <p:cNvPr name="TextBox 12" id="12"/>
          <p:cNvSpPr txBox="true"/>
          <p:nvPr/>
        </p:nvSpPr>
        <p:spPr>
          <a:xfrm rot="0">
            <a:off x="-403248" y="1501931"/>
            <a:ext cx="18907122" cy="881012"/>
          </a:xfrm>
          <a:prstGeom prst="rect">
            <a:avLst/>
          </a:prstGeom>
        </p:spPr>
        <p:txBody>
          <a:bodyPr anchor="t" rtlCol="false" tIns="0" lIns="0" bIns="0" rIns="0">
            <a:spAutoFit/>
          </a:bodyPr>
          <a:lstStyle/>
          <a:p>
            <a:pPr algn="ctr">
              <a:lnSpc>
                <a:spcPts val="5759"/>
              </a:lnSpc>
            </a:pPr>
            <a:r>
              <a:rPr lang="en-US" sz="4800">
                <a:solidFill>
                  <a:srgbClr val="1482AB"/>
                </a:solidFill>
                <a:latin typeface="Arial Bold"/>
              </a:rPr>
              <a:t>CAPSTONE PROJECT</a:t>
            </a:r>
          </a:p>
        </p:txBody>
      </p:sp>
      <p:sp>
        <p:nvSpPr>
          <p:cNvPr name="TextBox 13" id="13"/>
          <p:cNvSpPr txBox="true"/>
          <p:nvPr/>
        </p:nvSpPr>
        <p:spPr>
          <a:xfrm rot="0">
            <a:off x="4767718" y="6858573"/>
            <a:ext cx="11787600" cy="1895475"/>
          </a:xfrm>
          <a:prstGeom prst="rect">
            <a:avLst/>
          </a:prstGeom>
        </p:spPr>
        <p:txBody>
          <a:bodyPr anchor="t" rtlCol="false" tIns="0" lIns="0" bIns="0" rIns="0">
            <a:spAutoFit/>
          </a:bodyPr>
          <a:lstStyle/>
          <a:p>
            <a:pPr algn="l">
              <a:lnSpc>
                <a:spcPts val="3600"/>
              </a:lnSpc>
            </a:pPr>
            <a:r>
              <a:rPr lang="en-US" sz="3000">
                <a:solidFill>
                  <a:srgbClr val="1482AB"/>
                </a:solidFill>
                <a:latin typeface="Arial Bold"/>
              </a:rPr>
              <a:t>Presented By:</a:t>
            </a:r>
          </a:p>
          <a:p>
            <a:pPr algn="l">
              <a:lnSpc>
                <a:spcPts val="3600"/>
              </a:lnSpc>
            </a:pPr>
            <a:r>
              <a:rPr lang="en-US" sz="3000">
                <a:solidFill>
                  <a:srgbClr val="1482AB"/>
                </a:solidFill>
                <a:latin typeface="Arial Bold"/>
              </a:rPr>
              <a:t>1. SRIDHARAN</a:t>
            </a:r>
          </a:p>
          <a:p>
            <a:pPr algn="l">
              <a:lnSpc>
                <a:spcPts val="3600"/>
              </a:lnSpc>
            </a:pPr>
            <a:r>
              <a:rPr lang="en-US" sz="3000">
                <a:solidFill>
                  <a:srgbClr val="1482AB"/>
                </a:solidFill>
                <a:latin typeface="Arial Bold"/>
              </a:rPr>
              <a:t>2. KINGS ENGINEERING COLLEGE </a:t>
            </a:r>
          </a:p>
          <a:p>
            <a:pPr algn="l">
              <a:lnSpc>
                <a:spcPts val="3600"/>
              </a:lnSpc>
            </a:pPr>
            <a:r>
              <a:rPr lang="en-US" sz="3000">
                <a:solidFill>
                  <a:srgbClr val="1482AB"/>
                </a:solidFill>
                <a:latin typeface="Arial Bold"/>
              </a:rPr>
              <a:t>3. B.Tech (IT)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963213" y="1079884"/>
            <a:ext cx="16361400" cy="723250"/>
          </a:xfrm>
          <a:prstGeom prst="rect">
            <a:avLst/>
          </a:prstGeom>
        </p:spPr>
        <p:txBody>
          <a:bodyPr anchor="t" rtlCol="false" tIns="0" lIns="0" bIns="0" rIns="0">
            <a:spAutoFit/>
          </a:bodyPr>
          <a:lstStyle/>
          <a:p>
            <a:pPr algn="l">
              <a:lnSpc>
                <a:spcPts val="5040"/>
              </a:lnSpc>
            </a:pPr>
            <a:r>
              <a:rPr lang="en-US" sz="4200">
                <a:solidFill>
                  <a:srgbClr val="1CADE4"/>
                </a:solidFill>
                <a:latin typeface="Arimo Bold"/>
              </a:rPr>
              <a:t>OUTPUT :</a:t>
            </a:r>
          </a:p>
        </p:txBody>
      </p:sp>
      <p:sp>
        <p:nvSpPr>
          <p:cNvPr name="TextBox 10" id="10"/>
          <p:cNvSpPr txBox="true"/>
          <p:nvPr/>
        </p:nvSpPr>
        <p:spPr>
          <a:xfrm rot="0">
            <a:off x="963213" y="1970164"/>
            <a:ext cx="16361400" cy="6947275"/>
          </a:xfrm>
          <a:prstGeom prst="rect">
            <a:avLst/>
          </a:prstGeom>
        </p:spPr>
        <p:txBody>
          <a:bodyPr anchor="t" rtlCol="false" tIns="0" lIns="0" bIns="0" rIns="0">
            <a:spAutoFit/>
          </a:bodyPr>
          <a:lstStyle/>
          <a:p>
            <a:pPr algn="l">
              <a:lnSpc>
                <a:spcPts val="3366"/>
              </a:lnSpc>
            </a:pPr>
          </a:p>
          <a:p>
            <a:pPr algn="l">
              <a:lnSpc>
                <a:spcPts val="2970"/>
              </a:lnSpc>
            </a:pPr>
            <a:r>
              <a:rPr lang="en-US" sz="2250">
                <a:solidFill>
                  <a:srgbClr val="3F3F3F"/>
                </a:solidFill>
                <a:latin typeface="Libre Franklin Bold"/>
              </a:rPr>
              <a:t>Key_log.json :</a:t>
            </a:r>
          </a:p>
          <a:p>
            <a:pPr algn="l">
              <a:lnSpc>
                <a:spcPts val="3366"/>
              </a:lnSpc>
            </a:pPr>
          </a:p>
          <a:p>
            <a:pPr algn="l">
              <a:lnSpc>
                <a:spcPts val="3366"/>
              </a:lnSpc>
            </a:pPr>
          </a:p>
          <a:p>
            <a:pPr algn="l">
              <a:lnSpc>
                <a:spcPts val="2772"/>
              </a:lnSpc>
            </a:pPr>
            <a:r>
              <a:rPr lang="en-US" sz="2100">
                <a:solidFill>
                  <a:srgbClr val="3F3F3F"/>
                </a:solidFill>
                <a:latin typeface="Libre Franklin"/>
              </a:rPr>
              <a:t>[{"Pressed": "Key.f11"}, {"Held": "Key.f11"}, {"Released": "Key.f11"}, {"Pressed": "Key.cmd"}, {"Held": "Key.cmd"}, {"Held": "Key.shift"}, {"Held": "'S'"}, {"Released": "'S'"}, {"Released": "Key.shift"}, {"Released": "Key.cmd"}, {"Pressed": "Key.backspace"},  </a:t>
            </a:r>
          </a:p>
          <a:p>
            <a:pPr algn="l">
              <a:lnSpc>
                <a:spcPts val="2772"/>
              </a:lnSpc>
            </a:pPr>
            <a:r>
              <a:rPr lang="en-US" sz="2100">
                <a:solidFill>
                  <a:srgbClr val="3F3F3F"/>
                </a:solidFill>
                <a:latin typeface="Libre Franklin"/>
              </a:rPr>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p>
          <a:p>
            <a:pPr algn="l">
              <a:lnSpc>
                <a:spcPts val="2772"/>
              </a:lnSpc>
            </a:pPr>
            <a:r>
              <a:rPr lang="en-US" sz="2100">
                <a:solidFill>
                  <a:srgbClr val="3F3F3F"/>
                </a:solidFill>
                <a:latin typeface="Libre Franklin"/>
              </a:rPr>
              <a:t> {"Released": "'t'"}]</a:t>
            </a:r>
          </a:p>
          <a:p>
            <a:pPr algn="l">
              <a:lnSpc>
                <a:spcPts val="3366"/>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963213" y="1079884"/>
            <a:ext cx="16361400" cy="723250"/>
          </a:xfrm>
          <a:prstGeom prst="rect">
            <a:avLst/>
          </a:prstGeom>
        </p:spPr>
        <p:txBody>
          <a:bodyPr anchor="t" rtlCol="false" tIns="0" lIns="0" bIns="0" rIns="0">
            <a:spAutoFit/>
          </a:bodyPr>
          <a:lstStyle/>
          <a:p>
            <a:pPr algn="l">
              <a:lnSpc>
                <a:spcPts val="5040"/>
              </a:lnSpc>
            </a:pPr>
            <a:r>
              <a:rPr lang="en-US" sz="4200">
                <a:solidFill>
                  <a:srgbClr val="1CADE4"/>
                </a:solidFill>
                <a:latin typeface="Arimo Bold"/>
              </a:rPr>
              <a:t>OUTPUT :</a:t>
            </a:r>
          </a:p>
        </p:txBody>
      </p:sp>
      <p:sp>
        <p:nvSpPr>
          <p:cNvPr name="TextBox 10" id="10"/>
          <p:cNvSpPr txBox="true"/>
          <p:nvPr/>
        </p:nvSpPr>
        <p:spPr>
          <a:xfrm rot="0">
            <a:off x="963213" y="1970164"/>
            <a:ext cx="16361400" cy="6947275"/>
          </a:xfrm>
          <a:prstGeom prst="rect">
            <a:avLst/>
          </a:prstGeom>
        </p:spPr>
        <p:txBody>
          <a:bodyPr anchor="t" rtlCol="false" tIns="0" lIns="0" bIns="0" rIns="0">
            <a:spAutoFit/>
          </a:bodyPr>
          <a:lstStyle/>
          <a:p>
            <a:pPr algn="l">
              <a:lnSpc>
                <a:spcPts val="3366"/>
              </a:lnSpc>
            </a:pPr>
            <a:r>
              <a:rPr lang="en-US" sz="2550">
                <a:solidFill>
                  <a:srgbClr val="3F3F3F"/>
                </a:solidFill>
                <a:latin typeface="Libre Franklin Bold"/>
              </a:rPr>
              <a:t>Key_log.txt :</a:t>
            </a:r>
          </a:p>
          <a:p>
            <a:pPr algn="l">
              <a:lnSpc>
                <a:spcPts val="3366"/>
              </a:lnSpc>
            </a:pPr>
          </a:p>
          <a:p>
            <a:pPr algn="l">
              <a:lnSpc>
                <a:spcPts val="3366"/>
              </a:lnSpc>
            </a:pPr>
            <a:r>
              <a:rPr lang="en-US" sz="2550">
                <a:solidFill>
                  <a:srgbClr val="3F3F3F"/>
                </a:solidFill>
                <a:latin typeface="Libre Franklin"/>
              </a:rPr>
              <a:t>Key.f11'S'Key.shiftKey.cmdKey.backspace'k''e''y''l''o''g''g''e''r'Key.space'o''u''t''p''u''t'</a:t>
            </a:r>
          </a:p>
          <a:p>
            <a:pPr algn="l">
              <a:lnSpc>
                <a:spcPts val="3366"/>
              </a:lnSpc>
            </a:pPr>
          </a:p>
          <a:p>
            <a:pPr algn="l">
              <a:lnSpc>
                <a:spcPts val="3366"/>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963213" y="984634"/>
            <a:ext cx="16361574" cy="81834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RESULT</a:t>
            </a:r>
          </a:p>
        </p:txBody>
      </p:sp>
      <p:sp>
        <p:nvSpPr>
          <p:cNvPr name="TextBox 10" id="10"/>
          <p:cNvSpPr txBox="true"/>
          <p:nvPr/>
        </p:nvSpPr>
        <p:spPr>
          <a:xfrm rot="0">
            <a:off x="963213" y="1846751"/>
            <a:ext cx="16361400" cy="6966325"/>
          </a:xfrm>
          <a:prstGeom prst="rect">
            <a:avLst/>
          </a:prstGeom>
        </p:spPr>
        <p:txBody>
          <a:bodyPr anchor="t" rtlCol="false" tIns="0" lIns="0" bIns="0" rIns="0">
            <a:spAutoFit/>
          </a:bodyPr>
          <a:lstStyle/>
          <a:p>
            <a:pPr algn="l">
              <a:lnSpc>
                <a:spcPts val="3519"/>
              </a:lnSpc>
            </a:pPr>
          </a:p>
          <a:p>
            <a:pPr algn="l">
              <a:lnSpc>
                <a:spcPts val="5174"/>
              </a:lnSpc>
            </a:pPr>
            <a:r>
              <a:rPr lang="en-US" sz="3750" spc="35">
                <a:solidFill>
                  <a:srgbClr val="000000"/>
                </a:solidFill>
                <a:latin typeface="TT Rounds Condensed"/>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p>
          <a:p>
            <a:pPr algn="l">
              <a:lnSpc>
                <a:spcPts val="3366"/>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963213" y="984634"/>
            <a:ext cx="16361574" cy="81834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CONCLUSION</a:t>
            </a:r>
          </a:p>
        </p:txBody>
      </p:sp>
      <p:sp>
        <p:nvSpPr>
          <p:cNvPr name="TextBox 10" id="10"/>
          <p:cNvSpPr txBox="true"/>
          <p:nvPr/>
        </p:nvSpPr>
        <p:spPr>
          <a:xfrm rot="0">
            <a:off x="963213" y="1932064"/>
            <a:ext cx="16361572" cy="6985261"/>
          </a:xfrm>
          <a:prstGeom prst="rect">
            <a:avLst/>
          </a:prstGeom>
        </p:spPr>
        <p:txBody>
          <a:bodyPr anchor="t" rtlCol="false" tIns="0" lIns="0" bIns="0" rIns="0">
            <a:spAutoFit/>
          </a:bodyPr>
          <a:lstStyle/>
          <a:p>
            <a:pPr algn="l">
              <a:lnSpc>
                <a:spcPts val="5174"/>
              </a:lnSpc>
            </a:pPr>
            <a:r>
              <a:rPr lang="en-US" sz="3750" spc="35">
                <a:solidFill>
                  <a:srgbClr val="000000"/>
                </a:solidFill>
                <a:latin typeface="TT Rounds Condensed"/>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963225" y="2027313"/>
            <a:ext cx="16361400" cy="7059775"/>
          </a:xfrm>
          <a:prstGeom prst="rect">
            <a:avLst/>
          </a:prstGeom>
        </p:spPr>
        <p:txBody>
          <a:bodyPr anchor="t" rtlCol="false" tIns="0" lIns="0" bIns="0" rIns="0">
            <a:spAutoFit/>
          </a:bodyPr>
          <a:lstStyle/>
          <a:p>
            <a:pPr algn="l">
              <a:lnSpc>
                <a:spcPts val="2288"/>
              </a:lnSpc>
            </a:pPr>
          </a:p>
          <a:p>
            <a:pPr algn="l">
              <a:lnSpc>
                <a:spcPts val="2392"/>
              </a:lnSpc>
            </a:pPr>
          </a:p>
          <a:p>
            <a:pPr algn="l">
              <a:lnSpc>
                <a:spcPts val="3378"/>
              </a:lnSpc>
            </a:pPr>
            <a:r>
              <a:rPr lang="en-US" sz="3060" spc="28">
                <a:solidFill>
                  <a:srgbClr val="000000"/>
                </a:solidFill>
                <a:latin typeface="TT Rounds Condensed"/>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p>
          <a:p>
            <a:pPr algn="l">
              <a:lnSpc>
                <a:spcPts val="2392"/>
              </a:lnSpc>
            </a:pPr>
          </a:p>
          <a:p>
            <a:pPr algn="l">
              <a:lnSpc>
                <a:spcPts val="3378"/>
              </a:lnSpc>
            </a:pPr>
            <a:r>
              <a:rPr lang="en-US" sz="3060" spc="28">
                <a:solidFill>
                  <a:srgbClr val="000000"/>
                </a:solidFill>
                <a:latin typeface="TT Rounds Condensed"/>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p>
          <a:p>
            <a:pPr algn="l">
              <a:lnSpc>
                <a:spcPts val="2288"/>
              </a:lnSpc>
            </a:pPr>
          </a:p>
          <a:p>
            <a:pPr algn="l">
              <a:lnSpc>
                <a:spcPts val="2288"/>
              </a:lnSpc>
            </a:pPr>
          </a:p>
        </p:txBody>
      </p:sp>
      <p:sp>
        <p:nvSpPr>
          <p:cNvPr name="TextBox 10" id="10"/>
          <p:cNvSpPr txBox="true"/>
          <p:nvPr/>
        </p:nvSpPr>
        <p:spPr>
          <a:xfrm rot="0">
            <a:off x="894930" y="1322213"/>
            <a:ext cx="16361574" cy="694519"/>
          </a:xfrm>
          <a:prstGeom prst="rect">
            <a:avLst/>
          </a:prstGeom>
        </p:spPr>
        <p:txBody>
          <a:bodyPr anchor="t" rtlCol="false" tIns="0" lIns="0" bIns="0" rIns="0">
            <a:spAutoFit/>
          </a:bodyPr>
          <a:lstStyle/>
          <a:p>
            <a:pPr algn="l">
              <a:lnSpc>
                <a:spcPts val="4752"/>
              </a:lnSpc>
            </a:pPr>
            <a:r>
              <a:rPr lang="en-US" sz="4950">
                <a:solidFill>
                  <a:srgbClr val="1CADE4"/>
                </a:solidFill>
                <a:latin typeface="Arial Bold"/>
              </a:rPr>
              <a:t>FUTURE SCOPE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963213" y="984634"/>
            <a:ext cx="16361574" cy="81834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REFERENCES</a:t>
            </a:r>
          </a:p>
        </p:txBody>
      </p:sp>
      <p:sp>
        <p:nvSpPr>
          <p:cNvPr name="TextBox 10" id="10"/>
          <p:cNvSpPr txBox="true"/>
          <p:nvPr/>
        </p:nvSpPr>
        <p:spPr>
          <a:xfrm rot="0">
            <a:off x="963225" y="1951113"/>
            <a:ext cx="16361400" cy="7525225"/>
          </a:xfrm>
          <a:prstGeom prst="rect">
            <a:avLst/>
          </a:prstGeom>
        </p:spPr>
        <p:txBody>
          <a:bodyPr anchor="t" rtlCol="false" tIns="0" lIns="0" bIns="0" rIns="0">
            <a:spAutoFit/>
          </a:bodyPr>
          <a:lstStyle/>
          <a:p>
            <a:pPr algn="l">
              <a:lnSpc>
                <a:spcPts val="3519"/>
              </a:lnSpc>
            </a:pPr>
          </a:p>
          <a:p>
            <a:pPr algn="l">
              <a:lnSpc>
                <a:spcPts val="3726"/>
              </a:lnSpc>
            </a:pPr>
            <a:r>
              <a:rPr lang="en-US" sz="2700" spc="25">
                <a:solidFill>
                  <a:srgbClr val="000000"/>
                </a:solidFill>
                <a:latin typeface="TT Rounds Condensed"/>
              </a:rPr>
              <a:t>1. Christodorescu, Mihai, et al. </a:t>
            </a:r>
            <a:r>
              <a:rPr lang="en-US" sz="2700" spc="25">
                <a:solidFill>
                  <a:srgbClr val="000000"/>
                </a:solidFill>
                <a:latin typeface="TT Rounds Condensed Bold"/>
              </a:rPr>
              <a:t>"Semantics-aware malware detection."</a:t>
            </a:r>
            <a:r>
              <a:rPr lang="en-US" sz="2700" spc="25">
                <a:solidFill>
                  <a:srgbClr val="000000"/>
                </a:solidFill>
                <a:latin typeface="TT Rounds Condensed"/>
              </a:rPr>
              <a:t> Proceedings of the 2005 ACM SIGPLAN conference on Programming language design and implementation. 2005.</a:t>
            </a:r>
          </a:p>
          <a:p>
            <a:pPr algn="l" marL="660082" indent="-330041" lvl="1">
              <a:lnSpc>
                <a:spcPts val="3726"/>
              </a:lnSpc>
              <a:buFont typeface="Arial"/>
              <a:buChar char="•"/>
            </a:pPr>
            <a:r>
              <a:rPr lang="en-US" sz="2700" spc="25">
                <a:solidFill>
                  <a:srgbClr val="000000"/>
                </a:solidFill>
                <a:latin typeface="TT Rounds Condensed"/>
              </a:rPr>
              <a:t> This paper discusses the importance of semantics-aware malware detection techniques, which can be applicable in detecting keyloggers.</a:t>
            </a:r>
          </a:p>
          <a:p>
            <a:pPr algn="l" marL="623411" indent="-311706" lvl="1">
              <a:lnSpc>
                <a:spcPts val="3519"/>
              </a:lnSpc>
            </a:pPr>
          </a:p>
          <a:p>
            <a:pPr algn="l" marL="660082" indent="-330041" lvl="1">
              <a:lnSpc>
                <a:spcPts val="3726"/>
              </a:lnSpc>
            </a:pPr>
            <a:r>
              <a:rPr lang="en-US" sz="2700" spc="25">
                <a:solidFill>
                  <a:srgbClr val="000000"/>
                </a:solidFill>
                <a:latin typeface="TT Rounds Condensed"/>
              </a:rPr>
              <a:t>2. Roesch, Martin. </a:t>
            </a:r>
            <a:r>
              <a:rPr lang="en-US" sz="2700" spc="25">
                <a:solidFill>
                  <a:srgbClr val="000000"/>
                </a:solidFill>
                <a:latin typeface="TT Rounds Condensed Bold"/>
              </a:rPr>
              <a:t>"Snort: Lightweight intrusion detection for networks."</a:t>
            </a:r>
            <a:r>
              <a:rPr lang="en-US" sz="2700" spc="25">
                <a:solidFill>
                  <a:srgbClr val="000000"/>
                </a:solidFill>
                <a:latin typeface="TT Rounds Condensed"/>
              </a:rPr>
              <a:t> Proceedings of the 13th USENIX conference on System administration. 1999.</a:t>
            </a:r>
          </a:p>
          <a:p>
            <a:pPr algn="l" marL="660082" indent="-330041" lvl="1">
              <a:lnSpc>
                <a:spcPts val="3726"/>
              </a:lnSpc>
              <a:buFont typeface="Arial"/>
              <a:buChar char="•"/>
            </a:pPr>
            <a:r>
              <a:rPr lang="en-US" sz="2700" spc="25">
                <a:solidFill>
                  <a:srgbClr val="000000"/>
                </a:solidFill>
                <a:latin typeface="TT Rounds Condensed"/>
              </a:rPr>
              <a:t>  Snort is a widely used open-source intrusion detection system (IDS) that can be instrumental in detecting keylogger activities on networks.</a:t>
            </a:r>
          </a:p>
          <a:p>
            <a:pPr algn="l" marL="623411" indent="-311706" lvl="1">
              <a:lnSpc>
                <a:spcPts val="3519"/>
              </a:lnSpc>
            </a:pPr>
          </a:p>
          <a:p>
            <a:pPr algn="l" marL="660082" indent="-330041" lvl="1">
              <a:lnSpc>
                <a:spcPts val="3726"/>
              </a:lnSpc>
            </a:pPr>
            <a:r>
              <a:rPr lang="en-US" sz="2700" spc="25">
                <a:solidFill>
                  <a:srgbClr val="000000"/>
                </a:solidFill>
                <a:latin typeface="TT Rounds Condensed"/>
              </a:rPr>
              <a:t>3. Ahmad, Rashid, et al. </a:t>
            </a:r>
            <a:r>
              <a:rPr lang="en-US" sz="2700" spc="25">
                <a:solidFill>
                  <a:srgbClr val="000000"/>
                </a:solidFill>
                <a:latin typeface="TT Rounds Condensed Bold"/>
              </a:rPr>
              <a:t>"Anomaly detection techniques in computer network security: A review."</a:t>
            </a:r>
            <a:r>
              <a:rPr lang="en-US" sz="2700" spc="25">
                <a:solidFill>
                  <a:srgbClr val="000000"/>
                </a:solidFill>
                <a:latin typeface="TT Rounds Condensed"/>
              </a:rPr>
              <a:t> International Journal of Computer Applications 69.22 (2013): 1-5.</a:t>
            </a:r>
          </a:p>
          <a:p>
            <a:pPr algn="l" marL="660082" indent="-330041" lvl="1">
              <a:lnSpc>
                <a:spcPts val="3726"/>
              </a:lnSpc>
              <a:buFont typeface="Arial"/>
              <a:buChar char="•"/>
            </a:pPr>
            <a:r>
              <a:rPr lang="en-US" sz="2700" spc="25">
                <a:solidFill>
                  <a:srgbClr val="000000"/>
                </a:solidFill>
                <a:latin typeface="TT Rounds Condensed"/>
              </a:rPr>
              <a:t>This review paper provides insights into various anomaly detection techniques, which can be valuable in detecting keylogger activities as anomalies in user behavior.</a:t>
            </a:r>
          </a:p>
          <a:p>
            <a:pPr algn="l" marL="623411" indent="-311706" lvl="1">
              <a:lnSpc>
                <a:spcPts val="3366"/>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2285986" y="4109302"/>
            <a:ext cx="13765266" cy="1982669"/>
          </a:xfrm>
          <a:prstGeom prst="rect">
            <a:avLst/>
          </a:prstGeom>
        </p:spPr>
        <p:txBody>
          <a:bodyPr anchor="t" rtlCol="false" tIns="0" lIns="0" bIns="0" rIns="0">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1365784" y="797677"/>
            <a:ext cx="15590550" cy="1982670"/>
          </a:xfrm>
          <a:prstGeom prst="rect">
            <a:avLst/>
          </a:prstGeom>
        </p:spPr>
        <p:txBody>
          <a:bodyPr anchor="t" rtlCol="false" tIns="0" lIns="0" bIns="0" rIns="0">
            <a:spAutoFit/>
          </a:bodyPr>
          <a:lstStyle/>
          <a:p>
            <a:pPr algn="l">
              <a:lnSpc>
                <a:spcPts val="5040"/>
              </a:lnSpc>
            </a:pPr>
            <a:r>
              <a:rPr lang="en-US" sz="4200">
                <a:solidFill>
                  <a:srgbClr val="002060"/>
                </a:solidFill>
                <a:latin typeface="Arial Bold"/>
              </a:rPr>
              <a:t>OUTLINE</a:t>
            </a:r>
          </a:p>
        </p:txBody>
      </p:sp>
      <p:sp>
        <p:nvSpPr>
          <p:cNvPr name="TextBox 10" id="10"/>
          <p:cNvSpPr txBox="true"/>
          <p:nvPr/>
        </p:nvSpPr>
        <p:spPr>
          <a:xfrm rot="0">
            <a:off x="1348725" y="2378857"/>
            <a:ext cx="16345680" cy="7862443"/>
          </a:xfrm>
          <a:prstGeom prst="rect">
            <a:avLst/>
          </a:prstGeom>
        </p:spPr>
        <p:txBody>
          <a:bodyPr anchor="t" rtlCol="false" tIns="0" lIns="0" bIns="0" rIns="0">
            <a:spAutoFit/>
          </a:bodyPr>
          <a:lstStyle/>
          <a:p>
            <a:pPr algn="l">
              <a:lnSpc>
                <a:spcPts val="3960"/>
              </a:lnSpc>
            </a:pPr>
            <a:r>
              <a:rPr lang="en-US" sz="3000">
                <a:solidFill>
                  <a:srgbClr val="3F3F3F"/>
                </a:solidFill>
                <a:latin typeface="Arial Bold"/>
              </a:rPr>
              <a:t>  </a:t>
            </a:r>
          </a:p>
          <a:p>
            <a:pPr algn="l" marL="542925" indent="-271462" lvl="1">
              <a:lnSpc>
                <a:spcPts val="3960"/>
              </a:lnSpc>
              <a:buFont typeface="Arial"/>
              <a:buChar char="•"/>
            </a:pPr>
            <a:r>
              <a:rPr lang="en-US" sz="3000">
                <a:solidFill>
                  <a:srgbClr val="3F3F3F"/>
                </a:solidFill>
                <a:latin typeface="Arial Bold"/>
              </a:rPr>
              <a:t>Problem Statement </a:t>
            </a:r>
          </a:p>
          <a:p>
            <a:pPr algn="l" marL="542925" indent="-271462" lvl="1">
              <a:lnSpc>
                <a:spcPts val="3960"/>
              </a:lnSpc>
              <a:buFont typeface="Arial"/>
              <a:buChar char="•"/>
            </a:pPr>
            <a:r>
              <a:rPr lang="en-US" sz="3000">
                <a:solidFill>
                  <a:srgbClr val="3F3F3F"/>
                </a:solidFill>
                <a:latin typeface="Arial Bold"/>
              </a:rPr>
              <a:t>Proposed System/Solution</a:t>
            </a:r>
          </a:p>
          <a:p>
            <a:pPr algn="l" marL="542925" indent="-271462" lvl="1">
              <a:lnSpc>
                <a:spcPts val="3960"/>
              </a:lnSpc>
              <a:buFont typeface="Arial"/>
              <a:buChar char="•"/>
            </a:pPr>
            <a:r>
              <a:rPr lang="en-US" sz="3000">
                <a:solidFill>
                  <a:srgbClr val="3F3F3F"/>
                </a:solidFill>
                <a:latin typeface="Arial Bold"/>
              </a:rPr>
              <a:t>System Development Approach </a:t>
            </a:r>
            <a:r>
              <a:rPr lang="en-US" sz="3000">
                <a:solidFill>
                  <a:srgbClr val="3F3F3F"/>
                </a:solidFill>
                <a:latin typeface="Arial"/>
              </a:rPr>
              <a:t> </a:t>
            </a:r>
          </a:p>
          <a:p>
            <a:pPr algn="l" marL="542925" indent="-271462" lvl="1">
              <a:lnSpc>
                <a:spcPts val="3960"/>
              </a:lnSpc>
              <a:buFont typeface="Arial"/>
              <a:buChar char="•"/>
            </a:pPr>
            <a:r>
              <a:rPr lang="en-US" sz="3000">
                <a:solidFill>
                  <a:srgbClr val="3F3F3F"/>
                </a:solidFill>
                <a:latin typeface="Arial Bold"/>
              </a:rPr>
              <a:t>Algorithm &amp; Deployment  </a:t>
            </a:r>
          </a:p>
          <a:p>
            <a:pPr algn="l" marL="542925" indent="-271462" lvl="1">
              <a:lnSpc>
                <a:spcPts val="3960"/>
              </a:lnSpc>
              <a:buFont typeface="Arial"/>
              <a:buChar char="•"/>
            </a:pPr>
            <a:r>
              <a:rPr lang="en-US" sz="3000">
                <a:solidFill>
                  <a:srgbClr val="3F3F3F"/>
                </a:solidFill>
                <a:latin typeface="Arial Bold"/>
              </a:rPr>
              <a:t>Result (Output Image)</a:t>
            </a:r>
          </a:p>
          <a:p>
            <a:pPr algn="l" marL="542925" indent="-271462" lvl="1">
              <a:lnSpc>
                <a:spcPts val="3960"/>
              </a:lnSpc>
              <a:buFont typeface="Arial"/>
              <a:buChar char="•"/>
            </a:pPr>
            <a:r>
              <a:rPr lang="en-US" sz="3000">
                <a:solidFill>
                  <a:srgbClr val="3F3F3F"/>
                </a:solidFill>
                <a:latin typeface="Arial Bold"/>
              </a:rPr>
              <a:t>Conclusion</a:t>
            </a:r>
          </a:p>
          <a:p>
            <a:pPr algn="l" marL="542925" indent="-271462" lvl="1">
              <a:lnSpc>
                <a:spcPts val="3960"/>
              </a:lnSpc>
              <a:buFont typeface="Arial"/>
              <a:buChar char="•"/>
            </a:pPr>
            <a:r>
              <a:rPr lang="en-US" sz="3000">
                <a:solidFill>
                  <a:srgbClr val="3F3F3F"/>
                </a:solidFill>
                <a:latin typeface="Arial Bold"/>
              </a:rPr>
              <a:t>Future Scope</a:t>
            </a:r>
          </a:p>
          <a:p>
            <a:pPr algn="l" marL="542925" indent="-271462" lvl="1">
              <a:lnSpc>
                <a:spcPts val="3960"/>
              </a:lnSpc>
              <a:buFont typeface="Arial"/>
              <a:buChar char="•"/>
            </a:pPr>
            <a:r>
              <a:rPr lang="en-US" sz="3000">
                <a:solidFill>
                  <a:srgbClr val="3F3F3F"/>
                </a:solidFill>
                <a:latin typeface="Arial Bold"/>
              </a:rPr>
              <a:t>References</a:t>
            </a:r>
          </a:p>
          <a:p>
            <a:pPr algn="l" marL="461486" indent="-230743" lvl="1">
              <a:lnSpc>
                <a:spcPts val="3366"/>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963213" y="984634"/>
            <a:ext cx="16361574" cy="81834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PROBLEM STATEMENT</a:t>
            </a:r>
          </a:p>
        </p:txBody>
      </p:sp>
      <p:sp>
        <p:nvSpPr>
          <p:cNvPr name="TextBox 10" id="10"/>
          <p:cNvSpPr txBox="true"/>
          <p:nvPr/>
        </p:nvSpPr>
        <p:spPr>
          <a:xfrm rot="0">
            <a:off x="843004" y="1846761"/>
            <a:ext cx="16361400" cy="6966325"/>
          </a:xfrm>
          <a:prstGeom prst="rect">
            <a:avLst/>
          </a:prstGeom>
        </p:spPr>
        <p:txBody>
          <a:bodyPr anchor="t" rtlCol="false" tIns="0" lIns="0" bIns="0" rIns="0">
            <a:spAutoFit/>
          </a:bodyPr>
          <a:lstStyle/>
          <a:p>
            <a:pPr algn="l">
              <a:lnSpc>
                <a:spcPts val="5148"/>
              </a:lnSpc>
            </a:pPr>
            <a:r>
              <a:rPr lang="en-US" sz="3900">
                <a:solidFill>
                  <a:srgbClr val="0F0F0F"/>
                </a:solidFill>
                <a:latin typeface="Libre Franklin"/>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963213" y="984634"/>
            <a:ext cx="16361574" cy="81834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PROPOSED SOLUTION</a:t>
            </a:r>
          </a:p>
        </p:txBody>
      </p:sp>
      <p:sp>
        <p:nvSpPr>
          <p:cNvPr name="TextBox 10" id="10"/>
          <p:cNvSpPr txBox="true"/>
          <p:nvPr/>
        </p:nvSpPr>
        <p:spPr>
          <a:xfrm rot="0">
            <a:off x="753931" y="1648192"/>
            <a:ext cx="17237378" cy="8283134"/>
          </a:xfrm>
          <a:prstGeom prst="rect">
            <a:avLst/>
          </a:prstGeom>
        </p:spPr>
        <p:txBody>
          <a:bodyPr anchor="t" rtlCol="false" tIns="0" lIns="0" bIns="0" rIns="0">
            <a:spAutoFit/>
          </a:bodyPr>
          <a:lstStyle/>
          <a:p>
            <a:pPr algn="l">
              <a:lnSpc>
                <a:spcPts val="3366"/>
              </a:lnSpc>
            </a:pPr>
          </a:p>
          <a:p>
            <a:pPr algn="l">
              <a:lnSpc>
                <a:spcPts val="3519"/>
              </a:lnSpc>
            </a:pPr>
          </a:p>
          <a:p>
            <a:pPr algn="l" marL="422053" indent="-211026" lvl="1">
              <a:lnSpc>
                <a:spcPts val="3104"/>
              </a:lnSpc>
              <a:buFont typeface="Arial"/>
              <a:buChar char="•"/>
            </a:pPr>
            <a:r>
              <a:rPr lang="en-US" sz="2250" spc="21">
                <a:solidFill>
                  <a:srgbClr val="000000"/>
                </a:solidFill>
                <a:latin typeface="TT Rounds Condensed Bold"/>
              </a:rPr>
              <a:t>1. Data Collection:</a:t>
            </a:r>
          </a:p>
          <a:p>
            <a:pPr algn="l" marL="422053" indent="-211026" lvl="1">
              <a:lnSpc>
                <a:spcPts val="3104"/>
              </a:lnSpc>
              <a:buFont typeface="Arial"/>
              <a:buChar char="•"/>
            </a:pPr>
            <a:r>
              <a:rPr lang="en-US" sz="2250" spc="21">
                <a:solidFill>
                  <a:srgbClr val="000000"/>
                </a:solidFill>
                <a:latin typeface="TT Rounds Condensed"/>
              </a:rPr>
              <a:t> "Efficiently gather diverse datasets encompassing keystroke dynamics and contextual information from users across various platforms and applications."</a:t>
            </a:r>
          </a:p>
          <a:p>
            <a:pPr algn="l" marL="422053" indent="-211026" lvl="1">
              <a:lnSpc>
                <a:spcPts val="3104"/>
              </a:lnSpc>
            </a:pPr>
            <a:r>
              <a:rPr lang="en-US" sz="2250" spc="21">
                <a:solidFill>
                  <a:srgbClr val="000000"/>
                </a:solidFill>
                <a:latin typeface="TT Rounds Condensed"/>
              </a:rPr>
              <a:t>   </a:t>
            </a:r>
          </a:p>
          <a:p>
            <a:pPr algn="l" marL="422053" indent="-211026" lvl="1">
              <a:lnSpc>
                <a:spcPts val="3104"/>
              </a:lnSpc>
              <a:buFont typeface="Arial"/>
              <a:buChar char="•"/>
            </a:pPr>
            <a:r>
              <a:rPr lang="en-US" sz="2250" spc="21">
                <a:solidFill>
                  <a:srgbClr val="000000"/>
                </a:solidFill>
                <a:latin typeface="TT Rounds Condensed Bold"/>
              </a:rPr>
              <a:t>2. Data Preprocessing:</a:t>
            </a:r>
          </a:p>
          <a:p>
            <a:pPr algn="l" marL="422053" indent="-211026" lvl="1">
              <a:lnSpc>
                <a:spcPts val="3104"/>
              </a:lnSpc>
              <a:buFont typeface="Arial"/>
              <a:buChar char="•"/>
            </a:pPr>
            <a:r>
              <a:rPr lang="en-US" sz="2250" spc="21">
                <a:solidFill>
                  <a:srgbClr val="000000"/>
                </a:solidFill>
                <a:latin typeface="TT Rounds Condensed"/>
              </a:rPr>
              <a:t> "Implement thorough data cleansing, normalization, and feature engineering techniques to prepare keystroke data for machine learning analysis, ensuring accuracy and reliability."</a:t>
            </a:r>
          </a:p>
          <a:p>
            <a:pPr algn="l" marL="422053" indent="-211026" lvl="1">
              <a:lnSpc>
                <a:spcPts val="3104"/>
              </a:lnSpc>
            </a:pPr>
            <a:r>
              <a:rPr lang="en-US" sz="2250" spc="21">
                <a:solidFill>
                  <a:srgbClr val="000000"/>
                </a:solidFill>
                <a:latin typeface="TT Rounds Condensed"/>
              </a:rPr>
              <a:t>   </a:t>
            </a:r>
          </a:p>
          <a:p>
            <a:pPr algn="l" marL="422053" indent="-211026" lvl="1">
              <a:lnSpc>
                <a:spcPts val="3104"/>
              </a:lnSpc>
              <a:buFont typeface="Arial"/>
              <a:buChar char="•"/>
            </a:pPr>
            <a:r>
              <a:rPr lang="en-US" sz="2250" spc="21">
                <a:solidFill>
                  <a:srgbClr val="000000"/>
                </a:solidFill>
                <a:latin typeface="TT Rounds Condensed Bold"/>
              </a:rPr>
              <a:t>3. Machine Learning Algorithm:</a:t>
            </a:r>
            <a:r>
              <a:rPr lang="en-US" sz="2250" spc="21">
                <a:solidFill>
                  <a:srgbClr val="000000"/>
                </a:solidFill>
                <a:latin typeface="TT Rounds Condensed"/>
              </a:rPr>
              <a:t> </a:t>
            </a:r>
          </a:p>
          <a:p>
            <a:pPr algn="l" marL="422053" indent="-211026" lvl="1">
              <a:lnSpc>
                <a:spcPts val="3104"/>
              </a:lnSpc>
              <a:buFont typeface="Arial"/>
              <a:buChar char="•"/>
            </a:pPr>
            <a:r>
              <a:rPr lang="en-US" sz="2250" spc="21">
                <a:solidFill>
                  <a:srgbClr val="000000"/>
                </a:solidFill>
                <a:latin typeface="TT Rounds Condensed"/>
              </a:rPr>
              <a:t>"Leverage advanced machine learning algorithms such as deep neural networks or ensemble methods to detect and classify keylogger behavior accurately while minimizing false positives."</a:t>
            </a:r>
          </a:p>
          <a:p>
            <a:pPr algn="l" marL="422053" indent="-211026" lvl="1">
              <a:lnSpc>
                <a:spcPts val="3104"/>
              </a:lnSpc>
            </a:pPr>
            <a:r>
              <a:rPr lang="en-US" sz="2250" spc="21">
                <a:solidFill>
                  <a:srgbClr val="000000"/>
                </a:solidFill>
                <a:latin typeface="TT Rounds Condensed"/>
              </a:rPr>
              <a:t>   </a:t>
            </a:r>
          </a:p>
          <a:p>
            <a:pPr algn="l" marL="422053" indent="-211026" lvl="1">
              <a:lnSpc>
                <a:spcPts val="3104"/>
              </a:lnSpc>
              <a:buFont typeface="Arial"/>
              <a:buChar char="•"/>
            </a:pPr>
            <a:r>
              <a:rPr lang="en-US" sz="2250" spc="21">
                <a:solidFill>
                  <a:srgbClr val="000000"/>
                </a:solidFill>
                <a:latin typeface="TT Rounds Condensed Bold"/>
              </a:rPr>
              <a:t>4. Deployment:</a:t>
            </a:r>
          </a:p>
          <a:p>
            <a:pPr algn="l" marL="422053" indent="-211026" lvl="1">
              <a:lnSpc>
                <a:spcPts val="3104"/>
              </a:lnSpc>
              <a:buFont typeface="Arial"/>
              <a:buChar char="•"/>
            </a:pPr>
            <a:r>
              <a:rPr lang="en-US" sz="2250" spc="21">
                <a:solidFill>
                  <a:srgbClr val="000000"/>
                </a:solidFill>
                <a:latin typeface="TT Rounds Condensed"/>
              </a:rPr>
              <a:t> "Deploy the trained model into production environments using scalable infrastructure and integration protocols, ensuring seamless operation across diverse systems and applications."</a:t>
            </a:r>
          </a:p>
          <a:p>
            <a:pPr algn="l" marL="478326" indent="-239163" lvl="1">
              <a:lnSpc>
                <a:spcPts val="3519"/>
              </a:lnSpc>
            </a:pPr>
          </a:p>
          <a:p>
            <a:pPr algn="l" marL="422053" indent="-211026" lvl="1">
              <a:lnSpc>
                <a:spcPts val="3104"/>
              </a:lnSpc>
              <a:buFont typeface="Arial"/>
              <a:buChar char="•"/>
            </a:pPr>
            <a:r>
              <a:rPr lang="en-US" sz="2250" spc="21">
                <a:solidFill>
                  <a:srgbClr val="000000"/>
                </a:solidFill>
                <a:latin typeface="TT Rounds Condensed Bold"/>
              </a:rPr>
              <a:t>5. Evaluation:</a:t>
            </a:r>
          </a:p>
          <a:p>
            <a:pPr algn="l" marL="422053" indent="-211026" lvl="1">
              <a:lnSpc>
                <a:spcPts val="3104"/>
              </a:lnSpc>
              <a:buFont typeface="Arial"/>
              <a:buChar char="•"/>
            </a:pPr>
            <a:r>
              <a:rPr lang="en-US" sz="2250" spc="21">
                <a:solidFill>
                  <a:srgbClr val="000000"/>
                </a:solidFill>
                <a:latin typeface="TT Rounds Condensed"/>
              </a:rPr>
              <a:t> "Conduct rigorous performance evaluation using metrics such as precision, recall, and F1-score to assess the model's effectiveness in detecting keyloggers while considering real-world usability and practicality."</a:t>
            </a:r>
          </a:p>
          <a:p>
            <a:pPr algn="l" marL="478326" indent="-239163" lvl="1">
              <a:lnSpc>
                <a:spcPts val="336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963213" y="925258"/>
            <a:ext cx="16361574" cy="81834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SYSTEM  APPROACH</a:t>
            </a:r>
          </a:p>
        </p:txBody>
      </p:sp>
      <p:sp>
        <p:nvSpPr>
          <p:cNvPr name="TextBox 10" id="10"/>
          <p:cNvSpPr txBox="true"/>
          <p:nvPr/>
        </p:nvSpPr>
        <p:spPr>
          <a:xfrm rot="0">
            <a:off x="963213" y="1951114"/>
            <a:ext cx="16361572" cy="6966211"/>
          </a:xfrm>
          <a:prstGeom prst="rect">
            <a:avLst/>
          </a:prstGeom>
        </p:spPr>
        <p:txBody>
          <a:bodyPr anchor="t" rtlCol="false" tIns="0" lIns="0" bIns="0" rIns="0">
            <a:spAutoFit/>
          </a:bodyPr>
          <a:lstStyle/>
          <a:p>
            <a:pPr algn="l">
              <a:lnSpc>
                <a:spcPts val="3519"/>
              </a:lnSpc>
            </a:pPr>
            <a:r>
              <a:rPr lang="en-US" sz="2550" spc="23">
                <a:solidFill>
                  <a:srgbClr val="000000"/>
                </a:solidFill>
                <a:latin typeface="TT Rounds Condensed Bold"/>
              </a:rPr>
              <a:t>System Approach for Keylogger Threat Mitigation:</a:t>
            </a:r>
          </a:p>
          <a:p>
            <a:pPr algn="l">
              <a:lnSpc>
                <a:spcPts val="3519"/>
              </a:lnSpc>
            </a:pPr>
          </a:p>
          <a:p>
            <a:pPr algn="l">
              <a:lnSpc>
                <a:spcPts val="3519"/>
              </a:lnSpc>
            </a:pPr>
            <a:r>
              <a:rPr lang="en-US" sz="2550" spc="23">
                <a:solidFill>
                  <a:srgbClr val="000000"/>
                </a:solidFill>
                <a:latin typeface="TT Rounds Condensed Bold"/>
              </a:rPr>
              <a:t>1. System Requirements:</a:t>
            </a:r>
          </a:p>
          <a:p>
            <a:pPr algn="l" marL="642461" indent="-321231" lvl="1">
              <a:lnSpc>
                <a:spcPts val="3519"/>
              </a:lnSpc>
              <a:buFont typeface="Arial"/>
              <a:buChar char="•"/>
            </a:pPr>
            <a:r>
              <a:rPr lang="en-US" sz="2550" spc="23">
                <a:solidFill>
                  <a:srgbClr val="000000"/>
                </a:solidFill>
                <a:latin typeface="TT Rounds Condensed"/>
              </a:rPr>
              <a:t>    Ensure compatibility with multiple operating systems.</a:t>
            </a:r>
          </a:p>
          <a:p>
            <a:pPr algn="l" marL="642461" indent="-321231" lvl="1">
              <a:lnSpc>
                <a:spcPts val="3519"/>
              </a:lnSpc>
              <a:buFont typeface="Arial"/>
              <a:buChar char="•"/>
            </a:pPr>
            <a:r>
              <a:rPr lang="en-US" sz="2550" spc="23">
                <a:solidFill>
                  <a:srgbClr val="000000"/>
                </a:solidFill>
                <a:latin typeface="TT Rounds Condensed"/>
              </a:rPr>
              <a:t>    Develop lightweight and efficient monitoring capabilities.</a:t>
            </a:r>
          </a:p>
          <a:p>
            <a:pPr algn="l" marL="642461" indent="-321231" lvl="1">
              <a:lnSpc>
                <a:spcPts val="3519"/>
              </a:lnSpc>
              <a:buFont typeface="Arial"/>
              <a:buChar char="•"/>
            </a:pPr>
            <a:r>
              <a:rPr lang="en-US" sz="2550" spc="23">
                <a:solidFill>
                  <a:srgbClr val="000000"/>
                </a:solidFill>
                <a:latin typeface="TT Rounds Condensed"/>
              </a:rPr>
              <a:t>    Enable real-time detection and response.</a:t>
            </a:r>
          </a:p>
          <a:p>
            <a:pPr algn="l" marL="642461" indent="-321231" lvl="1">
              <a:lnSpc>
                <a:spcPts val="3519"/>
              </a:lnSpc>
              <a:buFont typeface="Arial"/>
              <a:buChar char="•"/>
            </a:pPr>
            <a:r>
              <a:rPr lang="en-US" sz="2550" spc="23">
                <a:solidFill>
                  <a:srgbClr val="000000"/>
                </a:solidFill>
                <a:latin typeface="TT Rounds Condensed"/>
              </a:rPr>
              <a:t>    Design for scalability and integration flexibility.</a:t>
            </a:r>
          </a:p>
          <a:p>
            <a:pPr algn="l" marL="642461" indent="-321231" lvl="1">
              <a:lnSpc>
                <a:spcPts val="3519"/>
              </a:lnSpc>
            </a:pPr>
          </a:p>
          <a:p>
            <a:pPr algn="l" marL="642461" indent="-321231" lvl="1">
              <a:lnSpc>
                <a:spcPts val="3519"/>
              </a:lnSpc>
            </a:pPr>
            <a:r>
              <a:rPr lang="en-US" sz="2550" spc="23">
                <a:solidFill>
                  <a:srgbClr val="000000"/>
                </a:solidFill>
                <a:latin typeface="TT Rounds Condensed Bold"/>
              </a:rPr>
              <a:t>2. Libraries Required:</a:t>
            </a:r>
          </a:p>
          <a:p>
            <a:pPr algn="l" marL="642461" indent="-321231" lvl="1">
              <a:lnSpc>
                <a:spcPts val="3519"/>
              </a:lnSpc>
              <a:buFont typeface="Arial"/>
              <a:buChar char="•"/>
            </a:pPr>
            <a:r>
              <a:rPr lang="en-US" sz="2550" spc="23">
                <a:solidFill>
                  <a:srgbClr val="000000"/>
                </a:solidFill>
                <a:latin typeface="TT Rounds Condensed"/>
              </a:rPr>
              <a:t>    Python for machine learning development.</a:t>
            </a:r>
          </a:p>
          <a:p>
            <a:pPr algn="l" marL="642461" indent="-321231" lvl="1">
              <a:lnSpc>
                <a:spcPts val="3519"/>
              </a:lnSpc>
              <a:buFont typeface="Arial"/>
              <a:buChar char="•"/>
            </a:pPr>
            <a:r>
              <a:rPr lang="en-US" sz="2550" spc="23">
                <a:solidFill>
                  <a:srgbClr val="000000"/>
                </a:solidFill>
                <a:latin typeface="TT Rounds Condensed"/>
              </a:rPr>
              <a:t>    TensorFlow/Keras for deep learning models.</a:t>
            </a:r>
          </a:p>
          <a:p>
            <a:pPr algn="l" marL="642461" indent="-321231" lvl="1">
              <a:lnSpc>
                <a:spcPts val="3519"/>
              </a:lnSpc>
              <a:buFont typeface="Arial"/>
              <a:buChar char="•"/>
            </a:pPr>
            <a:r>
              <a:rPr lang="en-US" sz="2550" spc="23">
                <a:solidFill>
                  <a:srgbClr val="000000"/>
                </a:solidFill>
                <a:latin typeface="TT Rounds Condensed"/>
              </a:rPr>
              <a:t>    Scikit-learn for traditional machine learning algorithms.</a:t>
            </a:r>
          </a:p>
          <a:p>
            <a:pPr algn="l" marL="642461" indent="-321231" lvl="1">
              <a:lnSpc>
                <a:spcPts val="3519"/>
              </a:lnSpc>
              <a:buFont typeface="Arial"/>
              <a:buChar char="•"/>
            </a:pPr>
            <a:r>
              <a:rPr lang="en-US" sz="2550" spc="23">
                <a:solidFill>
                  <a:srgbClr val="000000"/>
                </a:solidFill>
                <a:latin typeface="TT Rounds Condensed"/>
              </a:rPr>
              <a:t>    Pandas/Numpy for data manipulation.</a:t>
            </a:r>
          </a:p>
          <a:p>
            <a:pPr algn="l" marL="642461" indent="-321231" lvl="1">
              <a:lnSpc>
                <a:spcPts val="3519"/>
              </a:lnSpc>
              <a:buFont typeface="Arial"/>
              <a:buChar char="•"/>
            </a:pPr>
            <a:r>
              <a:rPr lang="en-US" sz="2550" spc="23">
                <a:solidFill>
                  <a:srgbClr val="000000"/>
                </a:solidFill>
                <a:latin typeface="TT Rounds Condensed"/>
              </a:rPr>
              <a:t>    Matplotlib/Seaborn for visualization.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963213" y="984634"/>
            <a:ext cx="16361574" cy="81834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ALGORITHM &amp; DEPLOYMENT</a:t>
            </a:r>
          </a:p>
        </p:txBody>
      </p:sp>
      <p:sp>
        <p:nvSpPr>
          <p:cNvPr name="TextBox 10" id="10"/>
          <p:cNvSpPr txBox="true"/>
          <p:nvPr/>
        </p:nvSpPr>
        <p:spPr>
          <a:xfrm rot="0">
            <a:off x="963225" y="1960638"/>
            <a:ext cx="16361400" cy="7734400"/>
          </a:xfrm>
          <a:prstGeom prst="rect">
            <a:avLst/>
          </a:prstGeom>
        </p:spPr>
        <p:txBody>
          <a:bodyPr anchor="t" rtlCol="false" tIns="0" lIns="0" bIns="0" rIns="0">
            <a:spAutoFit/>
          </a:bodyPr>
          <a:lstStyle/>
          <a:p>
            <a:pPr algn="l">
              <a:lnSpc>
                <a:spcPts val="2815"/>
              </a:lnSpc>
            </a:pPr>
            <a:r>
              <a:rPr lang="en-US" sz="2039" spc="19">
                <a:solidFill>
                  <a:srgbClr val="000000"/>
                </a:solidFill>
                <a:latin typeface="TT Rounds Condensed Bold"/>
              </a:rPr>
              <a:t>1. Algorithm Selection:</a:t>
            </a:r>
          </a:p>
          <a:p>
            <a:pPr algn="l" marL="582549" indent="-291274" lvl="1">
              <a:lnSpc>
                <a:spcPts val="2815"/>
              </a:lnSpc>
              <a:buFont typeface="Arial"/>
              <a:buChar char="•"/>
            </a:pPr>
            <a:r>
              <a:rPr lang="en-US" sz="2039" spc="19">
                <a:solidFill>
                  <a:srgbClr val="000000"/>
                </a:solidFill>
                <a:latin typeface="TT Rounds Condensed"/>
              </a:rPr>
              <a:t>Choose machine learning algorithms capable of detecting patterns indicative of keylogger activity, such as anomaly detection algorithms, deep learning models, or ensemble methods.</a:t>
            </a:r>
          </a:p>
          <a:p>
            <a:pPr algn="l" marL="582549" indent="-291274" lvl="1">
              <a:lnSpc>
                <a:spcPts val="2815"/>
              </a:lnSpc>
              <a:buFont typeface="Arial"/>
              <a:buChar char="•"/>
            </a:pPr>
            <a:r>
              <a:rPr lang="en-US" sz="2039" spc="19">
                <a:solidFill>
                  <a:srgbClr val="000000"/>
                </a:solidFill>
                <a:latin typeface="TT Rounds Condensed"/>
              </a:rPr>
              <a:t>Prioritize algorithms with high accuracy, scalability, and efficiency to effectively identify and mitigate keylogger threats.</a:t>
            </a:r>
          </a:p>
          <a:p>
            <a:pPr algn="l" marL="618958" indent="-309479" lvl="1">
              <a:lnSpc>
                <a:spcPts val="2991"/>
              </a:lnSpc>
            </a:pPr>
          </a:p>
          <a:p>
            <a:pPr algn="l" marL="582549" indent="-291274" lvl="1">
              <a:lnSpc>
                <a:spcPts val="2815"/>
              </a:lnSpc>
            </a:pPr>
            <a:r>
              <a:rPr lang="en-US" sz="2039" spc="19">
                <a:solidFill>
                  <a:srgbClr val="000000"/>
                </a:solidFill>
                <a:latin typeface="TT Rounds Condensed Bold"/>
              </a:rPr>
              <a:t>2. Data Input:</a:t>
            </a:r>
          </a:p>
          <a:p>
            <a:pPr algn="l" marL="582549" indent="-291274" lvl="1">
              <a:lnSpc>
                <a:spcPts val="2815"/>
              </a:lnSpc>
              <a:buFont typeface="Arial"/>
              <a:buChar char="•"/>
            </a:pPr>
            <a:r>
              <a:rPr lang="en-US" sz="2039" spc="19">
                <a:solidFill>
                  <a:srgbClr val="000000"/>
                </a:solidFill>
                <a:latin typeface="TT Rounds Condensed"/>
              </a:rPr>
              <a:t>Collect diverse datasets containing keystroke dynamics and contextual information from users' systems, including timestamps, application usage, and user interactions.</a:t>
            </a:r>
          </a:p>
          <a:p>
            <a:pPr algn="l" marL="582549" indent="-291274" lvl="1">
              <a:lnSpc>
                <a:spcPts val="2815"/>
              </a:lnSpc>
              <a:buFont typeface="Arial"/>
              <a:buChar char="•"/>
            </a:pPr>
            <a:r>
              <a:rPr lang="en-US" sz="2039" spc="19">
                <a:solidFill>
                  <a:srgbClr val="000000"/>
                </a:solidFill>
                <a:latin typeface="TT Rounds Condensed"/>
              </a:rPr>
              <a:t> Ensure data input pipelines are robust and secure, protecting sensitive information from interception or tampering by potential keyloggers.</a:t>
            </a:r>
          </a:p>
          <a:p>
            <a:pPr algn="l" marL="618958" indent="-309479" lvl="1">
              <a:lnSpc>
                <a:spcPts val="2991"/>
              </a:lnSpc>
            </a:pPr>
          </a:p>
          <a:p>
            <a:pPr algn="l" marL="582549" indent="-291274" lvl="1">
              <a:lnSpc>
                <a:spcPts val="2815"/>
              </a:lnSpc>
            </a:pPr>
            <a:r>
              <a:rPr lang="en-US" sz="2039" spc="19">
                <a:solidFill>
                  <a:srgbClr val="000000"/>
                </a:solidFill>
                <a:latin typeface="TT Rounds Condensed Bold"/>
              </a:rPr>
              <a:t>3. Training Process:</a:t>
            </a:r>
          </a:p>
          <a:p>
            <a:pPr algn="l" marL="582549" indent="-291274" lvl="1">
              <a:lnSpc>
                <a:spcPts val="2815"/>
              </a:lnSpc>
              <a:buFont typeface="Arial"/>
              <a:buChar char="•"/>
            </a:pPr>
            <a:r>
              <a:rPr lang="en-US" sz="2039" spc="19">
                <a:solidFill>
                  <a:srgbClr val="000000"/>
                </a:solidFill>
                <a:latin typeface="TT Rounds Condensed"/>
              </a:rPr>
              <a:t>Preprocess input data using techniques such as normalization, feature extraction, and dimensionality reduction to enhance model performance.</a:t>
            </a:r>
          </a:p>
          <a:p>
            <a:pPr algn="l" marL="582549" indent="-291274" lvl="1">
              <a:lnSpc>
                <a:spcPts val="2815"/>
              </a:lnSpc>
              <a:buFont typeface="Arial"/>
              <a:buChar char="•"/>
            </a:pPr>
            <a:r>
              <a:rPr lang="en-US" sz="2039" spc="19">
                <a:solidFill>
                  <a:srgbClr val="000000"/>
                </a:solidFill>
                <a:latin typeface="TT Rounds Condensed"/>
              </a:rPr>
              <a:t>Train machine learning models using labeled datasets, emphasizing the importance of representative samples and balanced class distributions to improve detection accuracy.</a:t>
            </a:r>
          </a:p>
          <a:p>
            <a:pPr algn="l" marL="582549" indent="-291274" lvl="1">
              <a:lnSpc>
                <a:spcPts val="2815"/>
              </a:lnSpc>
              <a:buFont typeface="Arial"/>
              <a:buChar char="•"/>
            </a:pPr>
            <a:r>
              <a:rPr lang="en-US" sz="2039" spc="19">
                <a:solidFill>
                  <a:srgbClr val="000000"/>
                </a:solidFill>
                <a:latin typeface="TT Rounds Condensed"/>
              </a:rPr>
              <a:t>Validate models using cross-validation techniques to assess generalization performance and identify potential overfitting or underfitting issues.</a:t>
            </a:r>
          </a:p>
          <a:p>
            <a:pPr algn="l" marL="618958" indent="-309479" lvl="1">
              <a:lnSpc>
                <a:spcPts val="2991"/>
              </a:lnSpc>
            </a:pPr>
          </a:p>
          <a:p>
            <a:pPr algn="l" marL="582549" indent="-291274" lvl="1">
              <a:lnSpc>
                <a:spcPts val="2815"/>
              </a:lnSpc>
            </a:pPr>
            <a:r>
              <a:rPr lang="en-US" sz="2039" spc="19">
                <a:solidFill>
                  <a:srgbClr val="000000"/>
                </a:solidFill>
                <a:latin typeface="TT Rounds Condensed Bold"/>
              </a:rPr>
              <a:t>4. Prediction Process:</a:t>
            </a:r>
          </a:p>
          <a:p>
            <a:pPr algn="l" marL="582549" indent="-291274" lvl="1">
              <a:lnSpc>
                <a:spcPts val="2815"/>
              </a:lnSpc>
              <a:buFont typeface="Arial"/>
              <a:buChar char="•"/>
            </a:pPr>
            <a:r>
              <a:rPr lang="en-US" sz="2039" spc="19">
                <a:solidFill>
                  <a:srgbClr val="000000"/>
                </a:solidFill>
                <a:latin typeface="TT Rounds Condensed"/>
              </a:rPr>
              <a:t>Deploy trained models to continuously monitor user keystroke activities in real-time, leveraging efficient prediction algorithms to detect suspicious behavior indicative of keylogger activity.</a:t>
            </a:r>
          </a:p>
          <a:p>
            <a:pPr algn="l" marL="590646" indent="-295323" lvl="1">
              <a:lnSpc>
                <a:spcPts val="2815"/>
              </a:lnSpc>
              <a:buFont typeface="Arial"/>
              <a:buChar char="•"/>
            </a:pPr>
            <a:r>
              <a:rPr lang="en-US" sz="2039" spc="19">
                <a:solidFill>
                  <a:srgbClr val="000000"/>
                </a:solidFill>
                <a:latin typeface="TT Rounds Condensed"/>
              </a:rPr>
              <a:t>Implement mechanisms to trigger alerts or responses when keylogger threats are detected, enabling rapid mitigation actions to prevent data compromise and mitigate potential damages.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963213" y="1013209"/>
            <a:ext cx="16361400" cy="789925"/>
          </a:xfrm>
          <a:prstGeom prst="rect">
            <a:avLst/>
          </a:prstGeom>
        </p:spPr>
        <p:txBody>
          <a:bodyPr anchor="t" rtlCol="false" tIns="0" lIns="0" bIns="0" rIns="0">
            <a:spAutoFit/>
          </a:bodyPr>
          <a:lstStyle/>
          <a:p>
            <a:pPr algn="l">
              <a:lnSpc>
                <a:spcPts val="5040"/>
              </a:lnSpc>
            </a:pPr>
            <a:r>
              <a:rPr lang="en-US" sz="4200">
                <a:solidFill>
                  <a:srgbClr val="1CADE4"/>
                </a:solidFill>
                <a:latin typeface="Arial Bold"/>
              </a:rPr>
              <a:t>PROGRAM :</a:t>
            </a:r>
          </a:p>
        </p:txBody>
      </p:sp>
      <p:sp>
        <p:nvSpPr>
          <p:cNvPr name="Freeform 10" id="10"/>
          <p:cNvSpPr/>
          <p:nvPr/>
        </p:nvSpPr>
        <p:spPr>
          <a:xfrm flipH="false" flipV="false" rot="0">
            <a:off x="871800" y="1990425"/>
            <a:ext cx="7160136" cy="8011389"/>
          </a:xfrm>
          <a:custGeom>
            <a:avLst/>
            <a:gdLst/>
            <a:ahLst/>
            <a:cxnLst/>
            <a:rect r="r" b="b" t="t" l="l"/>
            <a:pathLst>
              <a:path h="8011389" w="7160136">
                <a:moveTo>
                  <a:pt x="0" y="0"/>
                </a:moveTo>
                <a:lnTo>
                  <a:pt x="7160136" y="0"/>
                </a:lnTo>
                <a:lnTo>
                  <a:pt x="7160136" y="8011389"/>
                </a:lnTo>
                <a:lnTo>
                  <a:pt x="0" y="8011389"/>
                </a:lnTo>
                <a:lnTo>
                  <a:pt x="0" y="0"/>
                </a:lnTo>
                <a:close/>
              </a:path>
            </a:pathLst>
          </a:custGeom>
          <a:blipFill>
            <a:blip r:embed="rId3"/>
            <a:stretch>
              <a:fillRect l="0" t="0" r="-25915" b="0"/>
            </a:stretch>
          </a:blipFill>
        </p:spPr>
      </p:sp>
      <p:sp>
        <p:nvSpPr>
          <p:cNvPr name="Freeform 11" id="11"/>
          <p:cNvSpPr/>
          <p:nvPr/>
        </p:nvSpPr>
        <p:spPr>
          <a:xfrm flipH="false" flipV="false" rot="0">
            <a:off x="8649638" y="2004450"/>
            <a:ext cx="7160139" cy="7639202"/>
          </a:xfrm>
          <a:custGeom>
            <a:avLst/>
            <a:gdLst/>
            <a:ahLst/>
            <a:cxnLst/>
            <a:rect r="r" b="b" t="t" l="l"/>
            <a:pathLst>
              <a:path h="7639202" w="7160139">
                <a:moveTo>
                  <a:pt x="0" y="0"/>
                </a:moveTo>
                <a:lnTo>
                  <a:pt x="7160138" y="0"/>
                </a:lnTo>
                <a:lnTo>
                  <a:pt x="7160138" y="7639202"/>
                </a:lnTo>
                <a:lnTo>
                  <a:pt x="0" y="7639202"/>
                </a:lnTo>
                <a:lnTo>
                  <a:pt x="0" y="0"/>
                </a:lnTo>
                <a:close/>
              </a:path>
            </a:pathLst>
          </a:custGeom>
          <a:blipFill>
            <a:blip r:embed="rId4"/>
            <a:stretch>
              <a:fillRect l="0" t="0" r="-19079"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963213" y="1013209"/>
            <a:ext cx="16361400" cy="789925"/>
          </a:xfrm>
          <a:prstGeom prst="rect">
            <a:avLst/>
          </a:prstGeom>
        </p:spPr>
        <p:txBody>
          <a:bodyPr anchor="t" rtlCol="false" tIns="0" lIns="0" bIns="0" rIns="0">
            <a:spAutoFit/>
          </a:bodyPr>
          <a:lstStyle/>
          <a:p>
            <a:pPr algn="l">
              <a:lnSpc>
                <a:spcPts val="5040"/>
              </a:lnSpc>
            </a:pPr>
            <a:r>
              <a:rPr lang="en-US" sz="4200">
                <a:solidFill>
                  <a:srgbClr val="1CADE4"/>
                </a:solidFill>
                <a:latin typeface="Arial Bold"/>
              </a:rPr>
              <a:t>PROGRAM :</a:t>
            </a:r>
          </a:p>
        </p:txBody>
      </p:sp>
      <p:sp>
        <p:nvSpPr>
          <p:cNvPr name="Freeform 10" id="10"/>
          <p:cNvSpPr/>
          <p:nvPr/>
        </p:nvSpPr>
        <p:spPr>
          <a:xfrm flipH="false" flipV="false" rot="0">
            <a:off x="1231312" y="2067338"/>
            <a:ext cx="7318652" cy="7344452"/>
          </a:xfrm>
          <a:custGeom>
            <a:avLst/>
            <a:gdLst/>
            <a:ahLst/>
            <a:cxnLst/>
            <a:rect r="r" b="b" t="t" l="l"/>
            <a:pathLst>
              <a:path h="7344452" w="7318652">
                <a:moveTo>
                  <a:pt x="0" y="0"/>
                </a:moveTo>
                <a:lnTo>
                  <a:pt x="7318652" y="0"/>
                </a:lnTo>
                <a:lnTo>
                  <a:pt x="7318652" y="7344451"/>
                </a:lnTo>
                <a:lnTo>
                  <a:pt x="0" y="7344451"/>
                </a:lnTo>
                <a:lnTo>
                  <a:pt x="0" y="0"/>
                </a:lnTo>
                <a:close/>
              </a:path>
            </a:pathLst>
          </a:custGeom>
          <a:blipFill>
            <a:blip r:embed="rId3"/>
            <a:stretch>
              <a:fillRect l="0" t="0" r="-12294" b="0"/>
            </a:stretch>
          </a:blipFill>
        </p:spPr>
      </p:sp>
      <p:sp>
        <p:nvSpPr>
          <p:cNvPr name="Freeform 11" id="11"/>
          <p:cNvSpPr/>
          <p:nvPr/>
        </p:nvSpPr>
        <p:spPr>
          <a:xfrm flipH="false" flipV="false" rot="0">
            <a:off x="8729926" y="4606622"/>
            <a:ext cx="9280836" cy="2839125"/>
          </a:xfrm>
          <a:custGeom>
            <a:avLst/>
            <a:gdLst/>
            <a:ahLst/>
            <a:cxnLst/>
            <a:rect r="r" b="b" t="t" l="l"/>
            <a:pathLst>
              <a:path h="2839125" w="9280836">
                <a:moveTo>
                  <a:pt x="0" y="0"/>
                </a:moveTo>
                <a:lnTo>
                  <a:pt x="9280836" y="0"/>
                </a:lnTo>
                <a:lnTo>
                  <a:pt x="9280836" y="2839125"/>
                </a:lnTo>
                <a:lnTo>
                  <a:pt x="0" y="2839125"/>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0" r="0" b="-283"/>
            </a:stretch>
          </a:blipFill>
        </p:spPr>
      </p:sp>
      <p:sp>
        <p:nvSpPr>
          <p:cNvPr name="TextBox 9" id="9"/>
          <p:cNvSpPr txBox="true"/>
          <p:nvPr/>
        </p:nvSpPr>
        <p:spPr>
          <a:xfrm rot="0">
            <a:off x="963213" y="1013209"/>
            <a:ext cx="16361400" cy="789925"/>
          </a:xfrm>
          <a:prstGeom prst="rect">
            <a:avLst/>
          </a:prstGeom>
        </p:spPr>
        <p:txBody>
          <a:bodyPr anchor="t" rtlCol="false" tIns="0" lIns="0" bIns="0" rIns="0">
            <a:spAutoFit/>
          </a:bodyPr>
          <a:lstStyle/>
          <a:p>
            <a:pPr algn="l">
              <a:lnSpc>
                <a:spcPts val="5040"/>
              </a:lnSpc>
            </a:pPr>
            <a:r>
              <a:rPr lang="en-US" sz="4200">
                <a:solidFill>
                  <a:srgbClr val="1CADE4"/>
                </a:solidFill>
                <a:latin typeface="Arial Bold"/>
              </a:rPr>
              <a:t>OUTPUT :</a:t>
            </a:r>
          </a:p>
        </p:txBody>
      </p:sp>
      <p:sp>
        <p:nvSpPr>
          <p:cNvPr name="Freeform 10" id="10"/>
          <p:cNvSpPr/>
          <p:nvPr/>
        </p:nvSpPr>
        <p:spPr>
          <a:xfrm flipH="false" flipV="false" rot="0">
            <a:off x="1814700" y="2043657"/>
            <a:ext cx="6115123" cy="7357087"/>
          </a:xfrm>
          <a:custGeom>
            <a:avLst/>
            <a:gdLst/>
            <a:ahLst/>
            <a:cxnLst/>
            <a:rect r="r" b="b" t="t" l="l"/>
            <a:pathLst>
              <a:path h="7357087" w="6115123">
                <a:moveTo>
                  <a:pt x="0" y="0"/>
                </a:moveTo>
                <a:lnTo>
                  <a:pt x="6115123" y="0"/>
                </a:lnTo>
                <a:lnTo>
                  <a:pt x="6115123" y="7357087"/>
                </a:lnTo>
                <a:lnTo>
                  <a:pt x="0" y="7357087"/>
                </a:lnTo>
                <a:lnTo>
                  <a:pt x="0" y="0"/>
                </a:lnTo>
                <a:close/>
              </a:path>
            </a:pathLst>
          </a:custGeom>
          <a:blipFill>
            <a:blip r:embed="rId3"/>
            <a:stretch>
              <a:fillRect l="0" t="0" r="-13948" b="0"/>
            </a:stretch>
          </a:blipFill>
        </p:spPr>
      </p:sp>
      <p:sp>
        <p:nvSpPr>
          <p:cNvPr name="Freeform 11" id="11"/>
          <p:cNvSpPr/>
          <p:nvPr/>
        </p:nvSpPr>
        <p:spPr>
          <a:xfrm flipH="false" flipV="false" rot="0">
            <a:off x="9223612" y="2100600"/>
            <a:ext cx="6298650" cy="7243200"/>
          </a:xfrm>
          <a:custGeom>
            <a:avLst/>
            <a:gdLst/>
            <a:ahLst/>
            <a:cxnLst/>
            <a:rect r="r" b="b" t="t" l="l"/>
            <a:pathLst>
              <a:path h="7243200" w="6298650">
                <a:moveTo>
                  <a:pt x="0" y="0"/>
                </a:moveTo>
                <a:lnTo>
                  <a:pt x="6298651" y="0"/>
                </a:lnTo>
                <a:lnTo>
                  <a:pt x="6298651" y="7243200"/>
                </a:lnTo>
                <a:lnTo>
                  <a:pt x="0" y="7243200"/>
                </a:lnTo>
                <a:lnTo>
                  <a:pt x="0" y="0"/>
                </a:lnTo>
                <a:close/>
              </a:path>
            </a:pathLst>
          </a:custGeom>
          <a:blipFill>
            <a:blip r:embed="rId4"/>
            <a:stretch>
              <a:fillRect l="0" t="0" r="-8405"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DAGDW-giD9A</dc:identifier>
  <dcterms:modified xsi:type="dcterms:W3CDTF">2011-08-01T06:04:30Z</dcterms:modified>
  <cp:revision>1</cp:revision>
  <dc:title>Presented By: 1. SRIDHARAN 2. KINGS ENGINEERING COLLEGE 3. B.Tech (IT)</dc:title>
</cp:coreProperties>
</file>