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6"/>
  </p:notesMasterIdLst>
  <p:handoutMasterIdLst>
    <p:handoutMasterId r:id="rId7"/>
  </p:handoutMasterIdLst>
  <p:sldIdLst>
    <p:sldId id="256"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0D27C1-AE07-49D9-8FE5-10FDA59037D4}" type="datetimeFigureOut">
              <a:rPr lang="en-US" smtClean="0"/>
              <a:t>1/7/2020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2B6EF2-5561-44D4-9905-D831E516926A}" type="slidenum">
              <a:rPr lang="en-US" smtClean="0"/>
              <a:t>‹#›</a:t>
            </a:fld>
            <a:endParaRPr lang="en-US"/>
          </a:p>
        </p:txBody>
      </p:sp>
    </p:spTree>
    <p:extLst>
      <p:ext uri="{BB962C8B-B14F-4D97-AF65-F5344CB8AC3E}">
        <p14:creationId xmlns:p14="http://schemas.microsoft.com/office/powerpoint/2010/main" val="3340569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A34E1-0AF3-4149-AD7E-295552FC143F}"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59D6E-D7CA-4E3D-9D00-500EA431BF89}" type="slidenum">
              <a:rPr lang="en-US" smtClean="0"/>
              <a:t>‹#›</a:t>
            </a:fld>
            <a:endParaRPr lang="en-US"/>
          </a:p>
        </p:txBody>
      </p:sp>
    </p:spTree>
    <p:extLst>
      <p:ext uri="{BB962C8B-B14F-4D97-AF65-F5344CB8AC3E}">
        <p14:creationId xmlns:p14="http://schemas.microsoft.com/office/powerpoint/2010/main" val="4934321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59D6E-D7CA-4E3D-9D00-500EA431BF89}" type="slidenum">
              <a:rPr lang="en-US" smtClean="0"/>
              <a:t>1</a:t>
            </a:fld>
            <a:endParaRPr lang="en-US"/>
          </a:p>
        </p:txBody>
      </p:sp>
    </p:spTree>
    <p:extLst>
      <p:ext uri="{BB962C8B-B14F-4D97-AF65-F5344CB8AC3E}">
        <p14:creationId xmlns:p14="http://schemas.microsoft.com/office/powerpoint/2010/main" val="89252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A59D6E-D7CA-4E3D-9D00-500EA431BF89}" type="slidenum">
              <a:rPr lang="en-US" smtClean="0"/>
              <a:t>2</a:t>
            </a:fld>
            <a:endParaRPr lang="en-US"/>
          </a:p>
        </p:txBody>
      </p:sp>
    </p:spTree>
    <p:extLst>
      <p:ext uri="{BB962C8B-B14F-4D97-AF65-F5344CB8AC3E}">
        <p14:creationId xmlns:p14="http://schemas.microsoft.com/office/powerpoint/2010/main" val="110832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4EA4F4-890F-4A41-BDD9-26126FB05218}"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1398965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EA4F4-890F-4A41-BDD9-26126FB05218}"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4288463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EA4F4-890F-4A41-BDD9-26126FB05218}"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130189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EA4F4-890F-4A41-BDD9-26126FB05218}"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244378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EA4F4-890F-4A41-BDD9-26126FB05218}"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295996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4EA4F4-890F-4A41-BDD9-26126FB05218}"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357454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4EA4F4-890F-4A41-BDD9-26126FB05218}"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291460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4EA4F4-890F-4A41-BDD9-26126FB05218}"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408223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EA4F4-890F-4A41-BDD9-26126FB05218}"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233127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EA4F4-890F-4A41-BDD9-26126FB05218}"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142887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4EA4F4-890F-4A41-BDD9-26126FB05218}"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E01ABE-5333-4DE4-A3E6-B1205FF82CB2}" type="slidenum">
              <a:rPr lang="en-US" smtClean="0"/>
              <a:t>‹#›</a:t>
            </a:fld>
            <a:endParaRPr lang="en-US"/>
          </a:p>
        </p:txBody>
      </p:sp>
    </p:spTree>
    <p:extLst>
      <p:ext uri="{BB962C8B-B14F-4D97-AF65-F5344CB8AC3E}">
        <p14:creationId xmlns:p14="http://schemas.microsoft.com/office/powerpoint/2010/main" val="1121114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EA4F4-890F-4A41-BDD9-26126FB05218}"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01ABE-5333-4DE4-A3E6-B1205FF82CB2}" type="slidenum">
              <a:rPr lang="en-US" smtClean="0"/>
              <a:t>‹#›</a:t>
            </a:fld>
            <a:endParaRPr lang="en-US"/>
          </a:p>
        </p:txBody>
      </p:sp>
    </p:spTree>
    <p:extLst>
      <p:ext uri="{BB962C8B-B14F-4D97-AF65-F5344CB8AC3E}">
        <p14:creationId xmlns:p14="http://schemas.microsoft.com/office/powerpoint/2010/main" val="170672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36004" y="174172"/>
            <a:ext cx="11072224" cy="5078313"/>
          </a:xfrm>
          <a:prstGeom prst="rect">
            <a:avLst/>
          </a:prstGeom>
          <a:noFill/>
        </p:spPr>
        <p:txBody>
          <a:bodyPr wrap="square" rtlCol="0">
            <a:spAutoFit/>
          </a:bodyPr>
          <a:lstStyle/>
          <a:p>
            <a:r>
              <a:rPr lang="en-US" dirty="0" smtClean="0"/>
              <a:t>Over all IT experience :  </a:t>
            </a:r>
            <a:r>
              <a:rPr lang="en-US" b="1" dirty="0" smtClean="0"/>
              <a:t>16</a:t>
            </a:r>
            <a:r>
              <a:rPr lang="en-US" dirty="0" smtClean="0"/>
              <a:t> years </a:t>
            </a:r>
            <a:r>
              <a:rPr lang="en-US" b="1" dirty="0" smtClean="0"/>
              <a:t>8</a:t>
            </a:r>
            <a:r>
              <a:rPr lang="en-US" dirty="0" smtClean="0"/>
              <a:t> months    Cognizant experience: </a:t>
            </a:r>
            <a:r>
              <a:rPr lang="en-US" b="1" dirty="0" smtClean="0"/>
              <a:t>11</a:t>
            </a:r>
            <a:r>
              <a:rPr lang="en-US" dirty="0" smtClean="0"/>
              <a:t> year </a:t>
            </a:r>
            <a:r>
              <a:rPr lang="en-US" b="1" dirty="0" smtClean="0"/>
              <a:t>10</a:t>
            </a:r>
            <a:r>
              <a:rPr lang="en-US" dirty="0" smtClean="0"/>
              <a:t> months</a:t>
            </a:r>
          </a:p>
          <a:p>
            <a:endParaRPr lang="en-US" dirty="0" smtClean="0"/>
          </a:p>
          <a:p>
            <a:r>
              <a:rPr lang="en-US" dirty="0" smtClean="0"/>
              <a:t>I am Vibranarayanan working for Cognizant Technology solutions, The Hartford Insurance is my client, and I am working from Hartford, Connecticut. My role is Project Manger. My core responsibility is manage people, project and revenue of projects assigned to me. </a:t>
            </a:r>
          </a:p>
          <a:p>
            <a:r>
              <a:rPr lang="en-US" dirty="0" smtClean="0"/>
              <a:t>20 people reporting to me, I am responsible to mange my subordinate’s delivery, on day to day basis I connect with them and track delivery status. review their performance and recommend them for promotion / salary revision. Based on  project need and budget I have authority to hire and fire resources. </a:t>
            </a:r>
          </a:p>
          <a:p>
            <a:r>
              <a:rPr lang="en-US" dirty="0" smtClean="0"/>
              <a:t>I am responsible for building a project/release plan based on estimate and review with stakeholders and execute it. conduct governance meeting to make sure timely and transparent status published. Mitigate any risk or roadblocks and resolve those conflicts. I am sole responsible for any delivery issues /escalation. Get frequent feedback from client and inspect and adopt required process changes.</a:t>
            </a:r>
          </a:p>
          <a:p>
            <a:r>
              <a:rPr lang="en-US" dirty="0" smtClean="0"/>
              <a:t>I need to Prepare and track monthly/quarterly forecast and submit billing and approve my subordinates billing on time. identify any new opportunities and deploy new resources to get potential revenue increase. Work with leadership team and compliance team and articulate service level agreement and take it to closer.</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974112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36004" y="174172"/>
            <a:ext cx="11072224" cy="6463308"/>
          </a:xfrm>
          <a:prstGeom prst="rect">
            <a:avLst/>
          </a:prstGeom>
          <a:noFill/>
        </p:spPr>
        <p:txBody>
          <a:bodyPr wrap="square" rtlCol="0">
            <a:spAutoFit/>
          </a:bodyPr>
          <a:lstStyle/>
          <a:p>
            <a:r>
              <a:rPr lang="en-US" dirty="0" smtClean="0"/>
              <a:t>Over all IT experience :  </a:t>
            </a:r>
            <a:r>
              <a:rPr lang="en-US" b="1" dirty="0" smtClean="0"/>
              <a:t>16</a:t>
            </a:r>
            <a:r>
              <a:rPr lang="en-US" dirty="0" smtClean="0"/>
              <a:t> years </a:t>
            </a:r>
            <a:r>
              <a:rPr lang="en-US" b="1" dirty="0" smtClean="0"/>
              <a:t>8</a:t>
            </a:r>
            <a:r>
              <a:rPr lang="en-US" dirty="0" smtClean="0"/>
              <a:t> months    Cognizant experience: </a:t>
            </a:r>
            <a:r>
              <a:rPr lang="en-US" b="1" dirty="0" smtClean="0"/>
              <a:t>11</a:t>
            </a:r>
            <a:r>
              <a:rPr lang="en-US" dirty="0" smtClean="0"/>
              <a:t> year </a:t>
            </a:r>
            <a:r>
              <a:rPr lang="en-US" b="1" dirty="0" smtClean="0"/>
              <a:t>10</a:t>
            </a:r>
            <a:r>
              <a:rPr lang="en-US" dirty="0" smtClean="0"/>
              <a:t> months</a:t>
            </a:r>
          </a:p>
          <a:p>
            <a:endParaRPr lang="en-US" dirty="0"/>
          </a:p>
          <a:p>
            <a:pPr marL="285750" indent="-285750">
              <a:buFont typeface="Arial" panose="020B0604020202020204" pitchFamily="34" charset="0"/>
              <a:buChar char="•"/>
            </a:pPr>
            <a:r>
              <a:rPr lang="en-US" dirty="0" smtClean="0"/>
              <a:t>Taking care of  multiple(4 individual) project teams and its delivery, </a:t>
            </a:r>
          </a:p>
          <a:p>
            <a:pPr marL="742950" lvl="1" indent="-285750">
              <a:buFont typeface="Arial" panose="020B0604020202020204" pitchFamily="34" charset="0"/>
              <a:buChar char="•"/>
            </a:pPr>
            <a:r>
              <a:rPr lang="en-US" dirty="0" smtClean="0"/>
              <a:t>Starting from getting requirements, estimating, Planning and execution.</a:t>
            </a:r>
          </a:p>
          <a:p>
            <a:pPr marL="285750" indent="-285750">
              <a:buFont typeface="Arial" panose="020B0604020202020204" pitchFamily="34" charset="0"/>
              <a:buChar char="•"/>
            </a:pPr>
            <a:r>
              <a:rPr lang="en-US" dirty="0" smtClean="0"/>
              <a:t>Sole responsible for delivery and single point of contact for any delivery escalation.</a:t>
            </a:r>
          </a:p>
          <a:p>
            <a:pPr marL="285750" indent="-285750">
              <a:buFont typeface="Arial" panose="020B0604020202020204" pitchFamily="34" charset="0"/>
              <a:buChar char="•"/>
            </a:pPr>
            <a:r>
              <a:rPr lang="en-US" dirty="0" smtClean="0"/>
              <a:t>Connect with team on daily basics and  monitor delivery progress towards release goals and budget.</a:t>
            </a:r>
          </a:p>
          <a:p>
            <a:pPr marL="285750" indent="-285750">
              <a:buFont typeface="Arial" panose="020B0604020202020204" pitchFamily="34" charset="0"/>
              <a:buChar char="•"/>
            </a:pPr>
            <a:r>
              <a:rPr lang="en-US" dirty="0" smtClean="0"/>
              <a:t>Remove Impediments/road blocks if any to make sure smoother delivery and team is loaded with available capacity.</a:t>
            </a:r>
          </a:p>
          <a:p>
            <a:pPr marL="285750" indent="-285750">
              <a:buFont typeface="Arial" panose="020B0604020202020204" pitchFamily="34" charset="0"/>
              <a:buChar char="•"/>
            </a:pPr>
            <a:r>
              <a:rPr lang="en-US" dirty="0" smtClean="0"/>
              <a:t>Conduct regular governance meeting with stakeholders  to provide timely and transparent status of delivery.</a:t>
            </a:r>
          </a:p>
          <a:p>
            <a:pPr marL="285750" indent="-285750">
              <a:buFont typeface="Arial" panose="020B0604020202020204" pitchFamily="34" charset="0"/>
              <a:buChar char="•"/>
            </a:pPr>
            <a:r>
              <a:rPr lang="en-US" dirty="0" smtClean="0"/>
              <a:t>Deploy appropriate resources for delivery execution. Hire\replace and fire resources based on project need.</a:t>
            </a:r>
          </a:p>
          <a:p>
            <a:pPr marL="285750" indent="-285750">
              <a:buFont typeface="Arial" panose="020B0604020202020204" pitchFamily="34" charset="0"/>
              <a:buChar char="•"/>
            </a:pPr>
            <a:r>
              <a:rPr lang="en-US" dirty="0" smtClean="0"/>
              <a:t>Identify new opportunities in the engagement and allocate resources to add potential review to the business unit.</a:t>
            </a:r>
          </a:p>
          <a:p>
            <a:pPr marL="285750" indent="-285750">
              <a:buFont typeface="Arial" panose="020B0604020202020204" pitchFamily="34" charset="0"/>
              <a:buChar char="•"/>
            </a:pPr>
            <a:r>
              <a:rPr lang="en-US" dirty="0" smtClean="0"/>
              <a:t>Work closely with client and understand pain areas and resolve them by providing required IT support. Help them achieving strategic goals of the product.</a:t>
            </a:r>
          </a:p>
          <a:p>
            <a:pPr marL="285750" indent="-285750">
              <a:buFont typeface="Arial" panose="020B0604020202020204" pitchFamily="34" charset="0"/>
              <a:buChar char="•"/>
            </a:pPr>
            <a:r>
              <a:rPr lang="en-US" dirty="0" smtClean="0"/>
              <a:t>Work on forecast and billing, Provide justification if there is any differences.</a:t>
            </a:r>
          </a:p>
          <a:p>
            <a:pPr marL="285750" indent="-285750">
              <a:buFont typeface="Arial" panose="020B0604020202020204" pitchFamily="34" charset="0"/>
              <a:buChar char="•"/>
            </a:pPr>
            <a:r>
              <a:rPr lang="en-US" dirty="0" smtClean="0"/>
              <a:t>Help team and set-up required training  based on project and their carrier aspiration and monitor their learnings.</a:t>
            </a:r>
          </a:p>
          <a:p>
            <a:pPr marL="285750" indent="-285750">
              <a:buFont typeface="Arial" panose="020B0604020202020204" pitchFamily="34" charset="0"/>
              <a:buChar char="•"/>
            </a:pPr>
            <a:r>
              <a:rPr lang="en-US" dirty="0" smtClean="0"/>
              <a:t>Participate in appraisal review for my direct subordinates and based on their performance recommend them for promotion/hikes applicable. Provide feedback for my indirect subordinates.</a:t>
            </a:r>
          </a:p>
          <a:p>
            <a:pPr marL="285750" indent="-285750">
              <a:buFont typeface="Arial" panose="020B0604020202020204" pitchFamily="34" charset="0"/>
              <a:buChar char="•"/>
            </a:pPr>
            <a:r>
              <a:rPr lang="en-US" dirty="0" smtClean="0"/>
              <a:t>Get frequent feedback from client about team  and retrospect/adopt required changes.</a:t>
            </a:r>
          </a:p>
          <a:p>
            <a:pPr marL="285750" indent="-285750">
              <a:buFont typeface="Arial" panose="020B0604020202020204" pitchFamily="34" charset="0"/>
              <a:buChar char="•"/>
            </a:pPr>
            <a:r>
              <a:rPr lang="en-US" dirty="0"/>
              <a:t>M</a:t>
            </a:r>
            <a:r>
              <a:rPr lang="en-US" dirty="0" smtClean="0"/>
              <a:t>ake sure incremental delivery reviews and demos provided to stakeholder to improve agility  of our teams and time to market, </a:t>
            </a:r>
          </a:p>
          <a:p>
            <a:pPr marL="285750" indent="-285750">
              <a:buFont typeface="Arial" panose="020B0604020202020204" pitchFamily="34" charset="0"/>
              <a:buChar char="•"/>
            </a:pPr>
            <a:r>
              <a:rPr lang="en-US" dirty="0" smtClean="0"/>
              <a:t>Coach team and adopt required process implementation/changes.</a:t>
            </a:r>
          </a:p>
          <a:p>
            <a:pPr marL="285750" indent="-285750">
              <a:buFont typeface="Arial" panose="020B0604020202020204" pitchFamily="34" charset="0"/>
              <a:buChar char="•"/>
            </a:pPr>
            <a:r>
              <a:rPr lang="en-US" dirty="0" smtClean="0"/>
              <a:t>Work with leadership team and compliance team on articulating service level agreement during contract renewal/ new proposals.</a:t>
            </a:r>
            <a:endParaRPr lang="en-US" dirty="0"/>
          </a:p>
        </p:txBody>
      </p:sp>
    </p:spTree>
    <p:extLst>
      <p:ext uri="{BB962C8B-B14F-4D97-AF65-F5344CB8AC3E}">
        <p14:creationId xmlns:p14="http://schemas.microsoft.com/office/powerpoint/2010/main" val="1842951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dlbmVyYWxidXNpbmVzcyIgdmFsdWU9IiIgeG1sbnM9Imh0dHA6Ly93d3cuYm9sZG9uamFtZXMuY29tLzIwMDgvMDEvc2llL2ludGVybmFsL2xhYmVsIiAvPjxlbGVtZW50IHVpZD0iOGRkMmEzMWQtYTlmNS00YzNiLTlkZmUtODk2OTU2MTgzNDZmIiB2YWx1ZT0iIiB4bWxucz0iaHR0cDovL3d3dy5ib2xkb25qYW1lcy5jb20vMjAwOC8wMS9zaWUvaW50ZXJuYWwvbGFiZWwiIC8+PC9zaXNsPjxVc2VyTmFtZT5BRDFcQ08yNTc0MTwvVXNlck5hbWU+PERhdGVUaW1lPjEvNy8yMDIwIDM6MjU6NTEgQU08L0RhdGVUaW1lPjxMYWJlbFN0cmluZz5Ob24tQ29uZmlkZW50aWFsPC9MYWJlbFN0cmluZz48L2l0ZW0+PC9sYWJlbEhpc3Rvcnk+</Value>
</WrappedLabelHistory>
</file>

<file path=customXml/item2.xml><?xml version="1.0" encoding="utf-8"?>
<sisl xmlns:xsi="http://www.w3.org/2001/XMLSchema-instance" xmlns:xsd="http://www.w3.org/2001/XMLSchema" xmlns="http://www.boldonjames.com/2008/01/sie/internal/label" sislVersion="0" policy="246de94c-8867-47b0-926e-310c120d49ea" origin="userSelected">
  <element uid="id_classification_generalbusiness" value=""/>
  <element uid="8dd2a31d-a9f5-4c3b-9dfe-89695618346f" value=""/>
</sisl>
</file>

<file path=customXml/itemProps1.xml><?xml version="1.0" encoding="utf-8"?>
<ds:datastoreItem xmlns:ds="http://schemas.openxmlformats.org/officeDocument/2006/customXml" ds:itemID="{27879745-269F-4785-A23B-48DD1591AB13}">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8629E823-BE38-4C6D-B13D-99A8C6B61440}">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124</TotalTime>
  <Words>517</Words>
  <Application>Microsoft Office PowerPoint</Application>
  <PresentationFormat>Widescreen</PresentationFormat>
  <Paragraphs>27</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The Hartford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Mohanapashyam, Vibranarayanan (Chief Data Office)</dc:creator>
  <cp:keywords>#1nt3rn@l# #H1d3-F00t3r#</cp:keywords>
  <cp:lastModifiedBy>Mohanapashyam, Vibranarayanan (Chief Data Office)</cp:lastModifiedBy>
  <cp:revision>23</cp:revision>
  <dcterms:created xsi:type="dcterms:W3CDTF">2020-01-07T02:53:38Z</dcterms:created>
  <dcterms:modified xsi:type="dcterms:W3CDTF">2020-01-07T20:59:01Z</dcterms:modified>
  <cp:category>Non-Confidential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3e8aba6d-ccb5-4813-8059-4a409bf155de</vt:lpwstr>
  </property>
  <property fmtid="{D5CDD505-2E9C-101B-9397-08002B2CF9AE}" pid="3" name="bjSaver">
    <vt:lpwstr>Fw12I4rbYdF8PovzFVEA+D0Lds8JsMIK</vt:lpwstr>
  </property>
  <property fmtid="{D5CDD505-2E9C-101B-9397-08002B2CF9AE}" pid="4" name="bjDocumentLabelXML">
    <vt:lpwstr>&lt;?xml version="1.0" encoding="us-ascii"?&gt;&lt;sisl xmlns:xsi="http://www.w3.org/2001/XMLSchema-instance" xmlns:xsd="http://www.w3.org/2001/XMLSchema" sislVersion="0" policy="246de94c-8867-47b0-926e-310c120d49ea" origin="userSelected" xmlns="http://www.boldonj</vt:lpwstr>
  </property>
  <property fmtid="{D5CDD505-2E9C-101B-9397-08002B2CF9AE}" pid="5" name="bjDocumentLabelXML-0">
    <vt:lpwstr>ames.com/2008/01/sie/internal/label"&gt;&lt;element uid="id_classification_generalbusiness" value="" /&gt;&lt;element uid="8dd2a31d-a9f5-4c3b-9dfe-89695618346f" value="" /&gt;&lt;/sisl&gt;</vt:lpwstr>
  </property>
  <property fmtid="{D5CDD505-2E9C-101B-9397-08002B2CF9AE}" pid="6" name="bjDocumentSecurityLabel">
    <vt:lpwstr>Non-Confidential</vt:lpwstr>
  </property>
  <property fmtid="{D5CDD505-2E9C-101B-9397-08002B2CF9AE}" pid="7" name="bjLabelHistoryID">
    <vt:lpwstr>{27879745-269F-4785-A23B-48DD1591AB13}</vt:lpwstr>
  </property>
</Properties>
</file>