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F189D-95AD-41F5-80C2-72779D019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Cfg</a:t>
            </a:r>
            <a:r>
              <a:rPr lang="zh-CN" altLang="en-US" dirty="0"/>
              <a:t>文件从</a:t>
            </a:r>
            <a:r>
              <a:rPr lang="en-US" altLang="zh-CN" dirty="0"/>
              <a:t>C++</a:t>
            </a:r>
            <a:r>
              <a:rPr lang="zh-CN" altLang="en-US" dirty="0"/>
              <a:t>到</a:t>
            </a:r>
            <a:r>
              <a:rPr lang="en-US" altLang="zh-CN" dirty="0"/>
              <a:t>C#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32F403-555C-43FE-96A2-6438AA9BB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540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9F5D4-0056-43A8-90AC-5B68A532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8A919D-5589-4E45-A315-F46ABED6C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lm.mdb</a:t>
            </a:r>
            <a:r>
              <a:rPr lang="zh-CN" altLang="en-US" dirty="0"/>
              <a:t>获取数据</a:t>
            </a:r>
            <a:r>
              <a:rPr lang="en-US" altLang="zh-CN" dirty="0"/>
              <a:t>-&gt; 70.mdb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天线信息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告警信息</a:t>
            </a:r>
            <a:endParaRPr lang="en-US" altLang="zh-CN" dirty="0"/>
          </a:p>
          <a:p>
            <a:r>
              <a:rPr lang="en-US" altLang="zh-CN" dirty="0"/>
              <a:t>4. RRU</a:t>
            </a:r>
            <a:r>
              <a:rPr lang="zh-CN" altLang="en-US" dirty="0"/>
              <a:t>信息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en-US" altLang="zh-CN" dirty="0" err="1"/>
              <a:t>reclist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自定义文件</a:t>
            </a:r>
            <a:r>
              <a:rPr lang="en-US" altLang="zh-CN" dirty="0"/>
              <a:t>(</a:t>
            </a:r>
            <a:r>
              <a:rPr lang="en-US" altLang="zh-CN" dirty="0" err="1"/>
              <a:t>init,patch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7. </a:t>
            </a:r>
            <a:r>
              <a:rPr lang="zh-CN" altLang="en-US" dirty="0"/>
              <a:t>做</a:t>
            </a:r>
            <a:r>
              <a:rPr lang="en-US" altLang="zh-CN" dirty="0" err="1"/>
              <a:t>init.cfg</a:t>
            </a:r>
            <a:r>
              <a:rPr lang="zh-CN" altLang="en-US" dirty="0"/>
              <a:t>和</a:t>
            </a:r>
            <a:r>
              <a:rPr lang="en-US" altLang="zh-CN" dirty="0" err="1"/>
              <a:t>patch_ex.cfg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0002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80E9D-D2C6-47C4-9760-819FF2D7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eNB</a:t>
            </a:r>
            <a:r>
              <a:rPr lang="zh-CN" altLang="en-US" dirty="0"/>
              <a:t>告警信息表</a:t>
            </a:r>
            <a:r>
              <a:rPr lang="en-US" altLang="zh-CN" dirty="0"/>
              <a:t>.</a:t>
            </a:r>
            <a:r>
              <a:rPr lang="en-US" altLang="zh-CN" dirty="0" err="1"/>
              <a:t>xls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71E454-2F86-4591-BB2F-62DEB1637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告警表 </a:t>
            </a:r>
            <a:r>
              <a:rPr lang="en-US" altLang="zh-CN" dirty="0"/>
              <a:t>MIB</a:t>
            </a:r>
          </a:p>
          <a:p>
            <a:r>
              <a:rPr lang="en-US" altLang="zh-CN" dirty="0"/>
              <a:t>"</a:t>
            </a:r>
            <a:r>
              <a:rPr lang="en-US" altLang="zh-CN" dirty="0" err="1"/>
              <a:t>alarmCauseEntry</a:t>
            </a:r>
            <a:r>
              <a:rPr lang="en-US" altLang="zh-CN" dirty="0"/>
              <a:t>"          : </a:t>
            </a:r>
          </a:p>
          <a:p>
            <a:r>
              <a:rPr lang="en-US" altLang="zh-CN" dirty="0"/>
              <a:t>"select  * from AlarmInform_5216"</a:t>
            </a:r>
          </a:p>
          <a:p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更新告警数据库 </a:t>
            </a:r>
            <a:r>
              <a:rPr lang="en-US" altLang="zh-CN" dirty="0"/>
              <a:t>TOOL</a:t>
            </a:r>
          </a:p>
          <a:p>
            <a:r>
              <a:rPr lang="en-US" altLang="zh-CN" dirty="0"/>
              <a:t> "AlarmExcelParser.exe“</a:t>
            </a:r>
          </a:p>
          <a:p>
            <a:r>
              <a:rPr lang="en-US" altLang="zh-CN" dirty="0" err="1"/>
              <a:t>CString</a:t>
            </a:r>
            <a:r>
              <a:rPr lang="en-US" altLang="zh-CN" dirty="0"/>
              <a:t> </a:t>
            </a:r>
            <a:r>
              <a:rPr lang="en-US" altLang="zh-CN" dirty="0" err="1"/>
              <a:t>strAlarmDatabasePath</a:t>
            </a:r>
            <a:r>
              <a:rPr lang="en-US" altLang="zh-CN" dirty="0"/>
              <a:t> = "data\\LMTAlarm.mdb");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686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80E9D-D2C6-47C4-9760-819FF2D7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RRU</a:t>
            </a:r>
            <a:r>
              <a:rPr lang="zh-CN" altLang="en-US" dirty="0"/>
              <a:t>基本信息表</a:t>
            </a:r>
            <a:r>
              <a:rPr lang="en-US" altLang="zh-CN" dirty="0"/>
              <a:t>.</a:t>
            </a:r>
            <a:r>
              <a:rPr lang="en-US" altLang="zh-CN" dirty="0" err="1"/>
              <a:t>xls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71E454-2F86-4591-BB2F-62DEB1637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"</a:t>
            </a:r>
            <a:r>
              <a:rPr lang="en-US" altLang="zh-CN" dirty="0" err="1"/>
              <a:t>rruTypeEntry</a:t>
            </a:r>
            <a:r>
              <a:rPr lang="en-US" altLang="zh-CN" dirty="0"/>
              <a:t>"             : "select  * from </a:t>
            </a:r>
            <a:r>
              <a:rPr lang="en-US" altLang="zh-CN" dirty="0" err="1"/>
              <a:t>rruType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"</a:t>
            </a:r>
            <a:r>
              <a:rPr lang="en-US" altLang="zh-CN" dirty="0" err="1"/>
              <a:t>rruTypePortEntry</a:t>
            </a:r>
            <a:r>
              <a:rPr lang="en-US" altLang="zh-CN" dirty="0"/>
              <a:t>"         </a:t>
            </a:r>
            <a:r>
              <a:rPr lang="zh-CN" altLang="en-US" dirty="0"/>
              <a:t>：</a:t>
            </a:r>
            <a:r>
              <a:rPr lang="en-US" altLang="zh-CN" dirty="0"/>
              <a:t>"select  * from </a:t>
            </a:r>
            <a:r>
              <a:rPr lang="en-US" altLang="zh-CN" dirty="0" err="1"/>
              <a:t>rruTypePort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更新</a:t>
            </a:r>
            <a:r>
              <a:rPr lang="en-US" altLang="zh-CN" dirty="0"/>
              <a:t>RRU</a:t>
            </a:r>
            <a:r>
              <a:rPr lang="zh-CN" altLang="en-US" dirty="0"/>
              <a:t>信息数据库 </a:t>
            </a:r>
            <a:r>
              <a:rPr lang="en-US" altLang="zh-CN" dirty="0"/>
              <a:t>TOOL</a:t>
            </a:r>
          </a:p>
          <a:p>
            <a:r>
              <a:rPr lang="en-US" altLang="zh-CN" dirty="0"/>
              <a:t>"MIBConvertor.exe"</a:t>
            </a:r>
          </a:p>
          <a:p>
            <a:r>
              <a:rPr lang="en-US" altLang="zh-CN" dirty="0" err="1"/>
              <a:t>CString</a:t>
            </a:r>
            <a:r>
              <a:rPr lang="en-US" altLang="zh-CN" dirty="0"/>
              <a:t> </a:t>
            </a:r>
            <a:r>
              <a:rPr lang="en-US" altLang="zh-CN" dirty="0" err="1"/>
              <a:t>strRruType</a:t>
            </a:r>
            <a:r>
              <a:rPr lang="en-US" altLang="zh-CN" dirty="0"/>
              <a:t> = "</a:t>
            </a:r>
            <a:r>
              <a:rPr lang="zh-CN" altLang="en-US" dirty="0"/>
              <a:t>解析</a:t>
            </a:r>
            <a:r>
              <a:rPr lang="en-US" altLang="zh-CN" dirty="0" err="1"/>
              <a:t>RRUType</a:t>
            </a:r>
            <a:r>
              <a:rPr lang="zh-CN" altLang="en-US" dirty="0"/>
              <a:t>表</a:t>
            </a:r>
            <a:r>
              <a:rPr lang="en-US" altLang="zh-CN" dirty="0"/>
              <a:t>"; "data\\template\\LMTDBENODEB70.mdb");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136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39109-E57F-4364-BE08-A71AB824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天线阵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40C8A-3B44-47B7-91D0-89899DCEC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"</a:t>
            </a:r>
            <a:r>
              <a:rPr lang="en-US" altLang="zh-CN" dirty="0" err="1"/>
              <a:t>antennaArrayTypeEntry</a:t>
            </a:r>
            <a:r>
              <a:rPr lang="en-US" altLang="zh-CN" dirty="0"/>
              <a:t>"    : </a:t>
            </a:r>
          </a:p>
          <a:p>
            <a:r>
              <a:rPr lang="zh-CN" altLang="en-US" dirty="0"/>
              <a:t>创建配置文件时器件库表下天线阵类型表不做动态表处理，记录设为空 ，不用 </a:t>
            </a:r>
            <a:r>
              <a:rPr lang="en-US" altLang="zh-CN" dirty="0"/>
              <a:t>"select  * from </a:t>
            </a:r>
            <a:r>
              <a:rPr lang="en-US" altLang="zh-CN" dirty="0" err="1"/>
              <a:t>antennaArrayType</a:t>
            </a:r>
            <a:r>
              <a:rPr lang="en-US" altLang="zh-CN" dirty="0"/>
              <a:t>“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/>
              <a:t>使用。。。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73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80E9D-D2C6-47C4-9760-819FF2D7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LTE_</a:t>
            </a:r>
            <a:r>
              <a:rPr lang="zh-CN" altLang="en-US" dirty="0"/>
              <a:t>基站天线广播波束权值参数配置表</a:t>
            </a:r>
            <a:r>
              <a:rPr lang="en-US" altLang="zh-CN" dirty="0"/>
              <a:t>_5G.xls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71E454-2F86-4591-BB2F-62DEB1637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天线信息  </a:t>
            </a:r>
            <a:r>
              <a:rPr lang="en-US" altLang="zh-CN" dirty="0"/>
              <a:t>MIB</a:t>
            </a:r>
          </a:p>
          <a:p>
            <a:r>
              <a:rPr lang="en-US" altLang="zh-CN" dirty="0"/>
              <a:t>"</a:t>
            </a:r>
            <a:r>
              <a:rPr lang="en-US" altLang="zh-CN" dirty="0" err="1"/>
              <a:t>antennaBfScanWeightEntry</a:t>
            </a:r>
            <a:r>
              <a:rPr lang="en-US" altLang="zh-CN" dirty="0"/>
              <a:t>" 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"select  * from </a:t>
            </a:r>
            <a:r>
              <a:rPr lang="en-US" altLang="zh-CN" dirty="0" err="1"/>
              <a:t>antennaBfScan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导入天线信息</a:t>
            </a:r>
            <a:endParaRPr lang="en-US" altLang="zh-CN" dirty="0"/>
          </a:p>
          <a:p>
            <a:r>
              <a:rPr lang="en-US" altLang="zh-CN" dirty="0"/>
              <a:t> "</a:t>
            </a:r>
            <a:r>
              <a:rPr lang="zh-CN" altLang="en-US" dirty="0"/>
              <a:t>解析</a:t>
            </a:r>
            <a:r>
              <a:rPr lang="en-US" altLang="zh-CN" dirty="0"/>
              <a:t>Antenna</a:t>
            </a:r>
            <a:r>
              <a:rPr lang="zh-CN" altLang="en-US" dirty="0"/>
              <a:t>表</a:t>
            </a:r>
            <a:r>
              <a:rPr lang="en-US" altLang="zh-CN" dirty="0"/>
              <a:t>(5216)“</a:t>
            </a:r>
          </a:p>
          <a:p>
            <a:r>
              <a:rPr lang="en-US" altLang="zh-CN" dirty="0"/>
              <a:t>"data\\template\\LMTDBENODEB70.mdb"); Sheet =“</a:t>
            </a:r>
            <a:r>
              <a:rPr lang="zh-CN" altLang="en-US" dirty="0"/>
              <a:t>波束扫描原始值</a:t>
            </a:r>
            <a:r>
              <a:rPr lang="en-US" altLang="zh-CN" dirty="0"/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451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5D215-06D3-4090-B1A2-C94A9418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1.c++</a:t>
            </a:r>
            <a:r>
              <a:rPr lang="zh-CN" altLang="en-US" dirty="0"/>
              <a:t>中相关的创建文件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D4D2C-BD9A-4AE8-A668-CB812E047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/>
              <a:t>Cfg</a:t>
            </a:r>
            <a:r>
              <a:rPr lang="zh-CN" altLang="en-US" sz="2800" dirty="0"/>
              <a:t>的管理类 </a:t>
            </a:r>
            <a:r>
              <a:rPr lang="en-US" altLang="zh-CN" sz="2800" dirty="0"/>
              <a:t>class </a:t>
            </a:r>
            <a:r>
              <a:rPr lang="en-US" altLang="zh-CN" sz="2800" dirty="0" err="1"/>
              <a:t>CDtCfgOp</a:t>
            </a:r>
            <a:r>
              <a:rPr lang="en-US" altLang="zh-CN" sz="2800" dirty="0"/>
              <a:t>:  </a:t>
            </a:r>
            <a:r>
              <a:rPr lang="en-US" altLang="zh-CN" sz="2800" dirty="0" err="1"/>
              <a:t>cfg</a:t>
            </a:r>
            <a:r>
              <a:rPr lang="en-US" altLang="zh-CN" sz="2800" dirty="0"/>
              <a:t> </a:t>
            </a:r>
            <a:r>
              <a:rPr lang="zh-CN" altLang="en-US" sz="2800" dirty="0"/>
              <a:t>主要操作类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怎样排列组合，才能生成一个真正的</a:t>
            </a:r>
            <a:r>
              <a:rPr lang="en-US" altLang="zh-CN" sz="2800" dirty="0"/>
              <a:t>.</a:t>
            </a:r>
            <a:r>
              <a:rPr lang="en-US" altLang="zh-CN" sz="2800" dirty="0" err="1"/>
              <a:t>cfg</a:t>
            </a:r>
            <a:r>
              <a:rPr lang="zh-CN" altLang="en-US" sz="2800" dirty="0"/>
              <a:t>？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4200" dirty="0"/>
              <a:t>        </a:t>
            </a:r>
            <a:endParaRPr lang="zh-CN" altLang="en-US" sz="42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A6FCA7-9A2C-45F4-8389-67AB33578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196497"/>
              </p:ext>
            </p:extLst>
          </p:nvPr>
        </p:nvGraphicFramePr>
        <p:xfrm>
          <a:off x="827584" y="3140967"/>
          <a:ext cx="5976664" cy="28803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76664">
                  <a:extLst>
                    <a:ext uri="{9D8B030D-6E8A-4147-A177-3AD203B41FA5}">
                      <a16:colId xmlns:a16="http://schemas.microsoft.com/office/drawing/2014/main" val="1902054295"/>
                    </a:ext>
                  </a:extLst>
                </a:gridCol>
              </a:tblGrid>
              <a:tr h="261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UninitialCfg</a:t>
                      </a:r>
                      <a:r>
                        <a:rPr lang="en-US" sz="1100" u="none" strike="noStrike" dirty="0">
                          <a:effectLst/>
                        </a:rPr>
                        <a:t>();                 // </a:t>
                      </a:r>
                      <a:r>
                        <a:rPr lang="zh-CN" altLang="en-US" sz="1100" u="none" strike="noStrike" dirty="0">
                          <a:effectLst/>
                        </a:rPr>
                        <a:t>释放资源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62472566"/>
                  </a:ext>
                </a:extLst>
              </a:tr>
              <a:tr h="261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InitialCfg();                   // </a:t>
                      </a:r>
                      <a:r>
                        <a:rPr lang="zh-CN" altLang="en-US" sz="1100" u="none" strike="noStrike">
                          <a:effectLst/>
                        </a:rPr>
                        <a:t>初始化  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6357235"/>
                  </a:ext>
                </a:extLst>
              </a:tr>
              <a:tr h="261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SetCfgName(strName);            // </a:t>
                      </a:r>
                      <a:r>
                        <a:rPr lang="zh-CN" altLang="en-US" sz="1100" u="none" strike="noStrike">
                          <a:effectLst/>
                        </a:rPr>
                        <a:t>获取 </a:t>
                      </a:r>
                      <a:r>
                        <a:rPr lang="en-US" sz="1100" u="none" strike="noStrike">
                          <a:effectLst/>
                        </a:rPr>
                        <a:t>Lmtor</a:t>
                      </a:r>
                      <a:r>
                        <a:rPr lang="zh-CN" altLang="en-US" sz="1100" u="none" strike="noStrike">
                          <a:effectLst/>
                        </a:rPr>
                        <a:t>信息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6052409"/>
                  </a:ext>
                </a:extLst>
              </a:tr>
              <a:tr h="261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LoadMibVerTablesByMibVersion(); // </a:t>
                      </a:r>
                      <a:r>
                        <a:rPr lang="zh-CN" altLang="en-US" sz="1100" u="none" strike="noStrike">
                          <a:effectLst/>
                        </a:rPr>
                        <a:t>拷贝数据库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3744658"/>
                  </a:ext>
                </a:extLst>
              </a:tr>
              <a:tr h="261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WriteHeaderVersionInfo();       // </a:t>
                      </a:r>
                      <a:r>
                        <a:rPr lang="zh-CN" altLang="en-US" sz="1100" u="none" strike="noStrike">
                          <a:effectLst/>
                        </a:rPr>
                        <a:t>组文件头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7135973"/>
                  </a:ext>
                </a:extLst>
              </a:tr>
              <a:tr h="261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SetAdoConn</a:t>
                      </a:r>
                      <a:r>
                        <a:rPr lang="en-US" sz="1100" u="none" strike="noStrike" dirty="0">
                          <a:effectLst/>
                        </a:rPr>
                        <a:t>();                   // </a:t>
                      </a:r>
                      <a:r>
                        <a:rPr lang="zh-CN" altLang="en-US" sz="1100" u="none" strike="noStrike" dirty="0">
                          <a:effectLst/>
                        </a:rPr>
                        <a:t>连接数据库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7466071"/>
                  </a:ext>
                </a:extLst>
              </a:tr>
              <a:tr h="261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CreateCfgFile();                // </a:t>
                      </a:r>
                      <a:r>
                        <a:rPr lang="zh-CN" altLang="en-US" sz="1100" u="none" strike="noStrike">
                          <a:effectLst/>
                        </a:rPr>
                        <a:t>组文件体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4254606"/>
                  </a:ext>
                </a:extLst>
              </a:tr>
              <a:tr h="261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SetModified(FALSE);             // </a:t>
                      </a:r>
                      <a:r>
                        <a:rPr lang="zh-CN" altLang="en-US" sz="1100" u="none" strike="noStrike">
                          <a:effectLst/>
                        </a:rPr>
                        <a:t>设置标志位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9456998"/>
                  </a:ext>
                </a:extLst>
              </a:tr>
              <a:tr h="261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GetCurMibVersion();             // </a:t>
                      </a:r>
                      <a:r>
                        <a:rPr lang="zh-CN" altLang="en-US" sz="1100" u="none" strike="noStrike">
                          <a:effectLst/>
                        </a:rPr>
                        <a:t>获取版本号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5547984"/>
                  </a:ext>
                </a:extLst>
              </a:tr>
              <a:tr h="261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SaveFile_eNB();                 // </a:t>
                      </a:r>
                      <a:r>
                        <a:rPr lang="zh-CN" altLang="en-US" sz="1100" u="none" strike="noStrike">
                          <a:effectLst/>
                        </a:rPr>
                        <a:t>写文件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3935285"/>
                  </a:ext>
                </a:extLst>
              </a:tr>
              <a:tr h="261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SetSaveFilePath</a:t>
                      </a:r>
                      <a:r>
                        <a:rPr lang="en-US" sz="1100" u="none" strike="noStrike" dirty="0">
                          <a:effectLst/>
                        </a:rPr>
                        <a:t>();              // </a:t>
                      </a:r>
                      <a:r>
                        <a:rPr lang="zh-CN" altLang="en-US" sz="1100" u="none" strike="noStrike" dirty="0">
                          <a:effectLst/>
                        </a:rPr>
                        <a:t>保存文件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1242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01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55C12-2DE2-4BC4-B006-34ACC689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2.C# </a:t>
            </a:r>
            <a:r>
              <a:rPr lang="zh-CN" altLang="en-US" dirty="0"/>
              <a:t>写文件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F6FE85-B35C-4CDA-AFD0-5D78037F1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类型转换问题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22BEA5B-90C0-4A37-BF6E-CFE243A7F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206186"/>
              </p:ext>
            </p:extLst>
          </p:nvPr>
        </p:nvGraphicFramePr>
        <p:xfrm>
          <a:off x="457200" y="2132856"/>
          <a:ext cx="8229601" cy="4684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6709">
                  <a:extLst>
                    <a:ext uri="{9D8B030D-6E8A-4147-A177-3AD203B41FA5}">
                      <a16:colId xmlns:a16="http://schemas.microsoft.com/office/drawing/2014/main" val="1966416051"/>
                    </a:ext>
                  </a:extLst>
                </a:gridCol>
                <a:gridCol w="1047180">
                  <a:extLst>
                    <a:ext uri="{9D8B030D-6E8A-4147-A177-3AD203B41FA5}">
                      <a16:colId xmlns:a16="http://schemas.microsoft.com/office/drawing/2014/main" val="3727391866"/>
                    </a:ext>
                  </a:extLst>
                </a:gridCol>
                <a:gridCol w="615988">
                  <a:extLst>
                    <a:ext uri="{9D8B030D-6E8A-4147-A177-3AD203B41FA5}">
                      <a16:colId xmlns:a16="http://schemas.microsoft.com/office/drawing/2014/main" val="3521886217"/>
                    </a:ext>
                  </a:extLst>
                </a:gridCol>
                <a:gridCol w="726866">
                  <a:extLst>
                    <a:ext uri="{9D8B030D-6E8A-4147-A177-3AD203B41FA5}">
                      <a16:colId xmlns:a16="http://schemas.microsoft.com/office/drawing/2014/main" val="2192635250"/>
                    </a:ext>
                  </a:extLst>
                </a:gridCol>
                <a:gridCol w="1564610">
                  <a:extLst>
                    <a:ext uri="{9D8B030D-6E8A-4147-A177-3AD203B41FA5}">
                      <a16:colId xmlns:a16="http://schemas.microsoft.com/office/drawing/2014/main" val="3596203062"/>
                    </a:ext>
                  </a:extLst>
                </a:gridCol>
                <a:gridCol w="1330534">
                  <a:extLst>
                    <a:ext uri="{9D8B030D-6E8A-4147-A177-3AD203B41FA5}">
                      <a16:colId xmlns:a16="http://schemas.microsoft.com/office/drawing/2014/main" val="417927916"/>
                    </a:ext>
                  </a:extLst>
                </a:gridCol>
                <a:gridCol w="1872604">
                  <a:extLst>
                    <a:ext uri="{9D8B030D-6E8A-4147-A177-3AD203B41FA5}">
                      <a16:colId xmlns:a16="http://schemas.microsoft.com/office/drawing/2014/main" val="702832181"/>
                    </a:ext>
                  </a:extLst>
                </a:gridCol>
                <a:gridCol w="505110">
                  <a:extLst>
                    <a:ext uri="{9D8B030D-6E8A-4147-A177-3AD203B41FA5}">
                      <a16:colId xmlns:a16="http://schemas.microsoft.com/office/drawing/2014/main" val="1382775733"/>
                    </a:ext>
                  </a:extLst>
                </a:gridCol>
              </a:tblGrid>
              <a:tr h="226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C++</a:t>
                      </a:r>
                      <a:r>
                        <a:rPr lang="zh-CN" altLang="en-US" sz="1000" u="none" strike="noStrike" dirty="0">
                          <a:effectLst/>
                        </a:rPr>
                        <a:t>代码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C++</a:t>
                      </a:r>
                      <a:r>
                        <a:rPr lang="zh-CN" altLang="en-US" sz="1000" u="none" strike="noStrike">
                          <a:effectLst/>
                        </a:rPr>
                        <a:t>类型</a:t>
                      </a:r>
                      <a:endParaRPr lang="zh-CN" alt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C# </a:t>
                      </a:r>
                      <a:r>
                        <a:rPr lang="zh-CN" altLang="en-US" sz="1000" u="none" strike="noStrike">
                          <a:effectLst/>
                        </a:rPr>
                        <a:t>类型</a:t>
                      </a:r>
                      <a:endParaRPr lang="zh-CN" alt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C++</a:t>
                      </a:r>
                      <a:r>
                        <a:rPr lang="zh-CN" altLang="en-US" sz="700" u="none" strike="noStrike">
                          <a:effectLst/>
                        </a:rPr>
                        <a:t>位</a:t>
                      </a:r>
                      <a:endParaRPr lang="zh-CN" altLang="en-US" sz="7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C++</a:t>
                      </a:r>
                      <a:r>
                        <a:rPr lang="zh-CN" altLang="en-US" sz="700" u="none" strike="noStrike">
                          <a:effectLst/>
                        </a:rPr>
                        <a:t>范围</a:t>
                      </a:r>
                      <a:endParaRPr lang="zh-CN" altLang="en-US" sz="7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C#</a:t>
                      </a:r>
                      <a:r>
                        <a:rPr lang="zh-CN" altLang="en-US" sz="700" u="none" strike="noStrike">
                          <a:effectLst/>
                        </a:rPr>
                        <a:t>描述</a:t>
                      </a:r>
                      <a:endParaRPr lang="zh-CN" altLang="en-US" sz="7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C#</a:t>
                      </a:r>
                      <a:r>
                        <a:rPr lang="zh-CN" altLang="en-US" sz="700" u="none" strike="noStrike">
                          <a:effectLst/>
                        </a:rPr>
                        <a:t>范围</a:t>
                      </a:r>
                      <a:endParaRPr lang="zh-CN" altLang="en-US" sz="7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C#</a:t>
                      </a:r>
                      <a:r>
                        <a:rPr lang="zh-CN" altLang="en-US" sz="700" u="none" strike="noStrike">
                          <a:effectLst/>
                        </a:rPr>
                        <a:t>默认值</a:t>
                      </a:r>
                      <a:endParaRPr lang="zh-CN" altLang="en-US" sz="7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extLst>
                  <a:ext uri="{0D108BD9-81ED-4DB2-BD59-A6C34878D82A}">
                    <a16:rowId xmlns:a16="http://schemas.microsoft.com/office/drawing/2014/main" val="2972999133"/>
                  </a:ext>
                </a:extLst>
              </a:tr>
              <a:tr h="20941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char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1 </a:t>
                      </a:r>
                      <a:r>
                        <a:rPr lang="zh-CN" altLang="en-US" sz="800" u="none" strike="noStrike">
                          <a:effectLst/>
                        </a:rPr>
                        <a:t>个字节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-128 </a:t>
                      </a:r>
                      <a:r>
                        <a:rPr lang="zh-CN" altLang="en-US" sz="800" u="none" strike="noStrike">
                          <a:effectLst/>
                        </a:rPr>
                        <a:t>到 </a:t>
                      </a:r>
                      <a:r>
                        <a:rPr lang="en-US" altLang="zh-CN" sz="800" u="none" strike="noStrike">
                          <a:effectLst/>
                        </a:rPr>
                        <a:t>127 </a:t>
                      </a:r>
                      <a:r>
                        <a:rPr lang="zh-CN" altLang="en-US" sz="800" u="none" strike="noStrike">
                          <a:effectLst/>
                        </a:rPr>
                        <a:t>或者 </a:t>
                      </a:r>
                      <a:r>
                        <a:rPr lang="en-US" altLang="zh-CN" sz="800" u="none" strike="noStrike">
                          <a:effectLst/>
                        </a:rPr>
                        <a:t>0 </a:t>
                      </a:r>
                      <a:r>
                        <a:rPr lang="zh-CN" altLang="en-US" sz="800" u="none" strike="noStrike">
                          <a:effectLst/>
                        </a:rPr>
                        <a:t>到 </a:t>
                      </a:r>
                      <a:r>
                        <a:rPr lang="en-US" altLang="zh-CN" sz="800" u="none" strike="noStrike">
                          <a:effectLst/>
                        </a:rPr>
                        <a:t>255</a:t>
                      </a:r>
                      <a:endParaRPr lang="en-US" altLang="zh-CN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 anchor="b"/>
                </a:tc>
                <a:extLst>
                  <a:ext uri="{0D108BD9-81ED-4DB2-BD59-A6C34878D82A}">
                    <a16:rowId xmlns:a16="http://schemas.microsoft.com/office/drawing/2014/main" val="2022705776"/>
                  </a:ext>
                </a:extLst>
              </a:tr>
              <a:tr h="20941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u8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unsigned char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byte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1 </a:t>
                      </a:r>
                      <a:r>
                        <a:rPr lang="zh-CN" altLang="en-US" sz="800" u="none" strike="noStrike">
                          <a:effectLst/>
                        </a:rPr>
                        <a:t>个字节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0 </a:t>
                      </a:r>
                      <a:r>
                        <a:rPr lang="zh-CN" altLang="en-US" sz="800" u="none" strike="noStrike">
                          <a:effectLst/>
                        </a:rPr>
                        <a:t>到 </a:t>
                      </a:r>
                      <a:r>
                        <a:rPr lang="en-US" altLang="zh-CN" sz="800" u="none" strike="noStrike">
                          <a:effectLst/>
                        </a:rPr>
                        <a:t>255</a:t>
                      </a:r>
                      <a:endParaRPr lang="en-US" altLang="zh-CN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8 </a:t>
                      </a:r>
                      <a:r>
                        <a:rPr lang="zh-CN" altLang="en-US" sz="800" u="none" strike="noStrike">
                          <a:effectLst/>
                        </a:rPr>
                        <a:t>位无符号整数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0 </a:t>
                      </a:r>
                      <a:r>
                        <a:rPr lang="zh-CN" altLang="en-US" sz="800" u="none" strike="noStrike">
                          <a:effectLst/>
                        </a:rPr>
                        <a:t>到 </a:t>
                      </a:r>
                      <a:r>
                        <a:rPr lang="en-US" altLang="zh-CN" sz="800" u="none" strike="noStrike">
                          <a:effectLst/>
                        </a:rPr>
                        <a:t>255</a:t>
                      </a:r>
                      <a:endParaRPr lang="en-US" altLang="zh-CN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extLst>
                  <a:ext uri="{0D108BD9-81ED-4DB2-BD59-A6C34878D82A}">
                    <a16:rowId xmlns:a16="http://schemas.microsoft.com/office/drawing/2014/main" val="1895181830"/>
                  </a:ext>
                </a:extLst>
              </a:tr>
              <a:tr h="20941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s8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signed char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effectLst/>
                        </a:rPr>
                        <a:t>sbyte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1 </a:t>
                      </a:r>
                      <a:r>
                        <a:rPr lang="zh-CN" altLang="en-US" sz="800" u="none" strike="noStrike">
                          <a:effectLst/>
                        </a:rPr>
                        <a:t>个字节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-128 </a:t>
                      </a:r>
                      <a:r>
                        <a:rPr lang="zh-CN" altLang="en-US" sz="800" u="none" strike="noStrike">
                          <a:effectLst/>
                        </a:rPr>
                        <a:t>到 </a:t>
                      </a:r>
                      <a:r>
                        <a:rPr lang="en-US" altLang="zh-CN" sz="800" u="none" strike="noStrike">
                          <a:effectLst/>
                        </a:rPr>
                        <a:t>127</a:t>
                      </a:r>
                      <a:endParaRPr lang="en-US" altLang="zh-CN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8 </a:t>
                      </a:r>
                      <a:r>
                        <a:rPr lang="zh-CN" altLang="en-US" sz="800" u="none" strike="noStrike">
                          <a:effectLst/>
                        </a:rPr>
                        <a:t>位有符号整数类型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-128 </a:t>
                      </a:r>
                      <a:r>
                        <a:rPr lang="zh-CN" altLang="en-US" sz="800" u="none" strike="noStrike">
                          <a:effectLst/>
                        </a:rPr>
                        <a:t>到 </a:t>
                      </a:r>
                      <a:r>
                        <a:rPr lang="en-US" altLang="zh-CN" sz="800" u="none" strike="noStrike">
                          <a:effectLst/>
                        </a:rPr>
                        <a:t>127</a:t>
                      </a:r>
                      <a:endParaRPr lang="en-US" altLang="zh-CN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extLst>
                  <a:ext uri="{0D108BD9-81ED-4DB2-BD59-A6C34878D82A}">
                    <a16:rowId xmlns:a16="http://schemas.microsoft.com/office/drawing/2014/main" val="278590620"/>
                  </a:ext>
                </a:extLst>
              </a:tr>
              <a:tr h="20941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int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int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 dirty="0">
                          <a:effectLst/>
                        </a:rPr>
                        <a:t>4 </a:t>
                      </a:r>
                      <a:r>
                        <a:rPr lang="zh-CN" altLang="en-US" sz="800" u="none" strike="noStrike" dirty="0">
                          <a:effectLst/>
                        </a:rPr>
                        <a:t>个字节</a:t>
                      </a:r>
                      <a:endParaRPr lang="zh-CN" altLang="en-US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-2147483648 </a:t>
                      </a:r>
                      <a:r>
                        <a:rPr lang="zh-CN" altLang="en-US" sz="800" u="none" strike="noStrike">
                          <a:effectLst/>
                        </a:rPr>
                        <a:t>到 </a:t>
                      </a:r>
                      <a:r>
                        <a:rPr lang="en-US" altLang="zh-CN" sz="800" u="none" strike="noStrike">
                          <a:effectLst/>
                        </a:rPr>
                        <a:t>2147483647</a:t>
                      </a:r>
                      <a:endParaRPr lang="en-US" altLang="zh-CN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32 </a:t>
                      </a:r>
                      <a:r>
                        <a:rPr lang="zh-CN" altLang="en-US" sz="800" u="none" strike="noStrike">
                          <a:effectLst/>
                        </a:rPr>
                        <a:t>位有符号整数类型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-2,147,483,648 </a:t>
                      </a:r>
                      <a:r>
                        <a:rPr lang="zh-CN" altLang="en-US" sz="800" u="none" strike="noStrike">
                          <a:effectLst/>
                        </a:rPr>
                        <a:t>到 </a:t>
                      </a:r>
                      <a:r>
                        <a:rPr lang="en-US" altLang="zh-CN" sz="800" u="none" strike="noStrike">
                          <a:effectLst/>
                        </a:rPr>
                        <a:t>2,147,483,647</a:t>
                      </a:r>
                      <a:endParaRPr lang="en-US" altLang="zh-CN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extLst>
                  <a:ext uri="{0D108BD9-81ED-4DB2-BD59-A6C34878D82A}">
                    <a16:rowId xmlns:a16="http://schemas.microsoft.com/office/drawing/2014/main" val="3384405258"/>
                  </a:ext>
                </a:extLst>
              </a:tr>
              <a:tr h="20941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u32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unsigned int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uint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 dirty="0">
                          <a:effectLst/>
                        </a:rPr>
                        <a:t>4 </a:t>
                      </a:r>
                      <a:r>
                        <a:rPr lang="zh-CN" altLang="en-US" sz="800" u="none" strike="noStrike" dirty="0">
                          <a:effectLst/>
                        </a:rPr>
                        <a:t>个字节</a:t>
                      </a:r>
                      <a:endParaRPr lang="zh-CN" altLang="en-US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 dirty="0">
                          <a:effectLst/>
                        </a:rPr>
                        <a:t>0 </a:t>
                      </a:r>
                      <a:r>
                        <a:rPr lang="zh-CN" altLang="en-US" sz="800" u="none" strike="noStrike" dirty="0">
                          <a:effectLst/>
                        </a:rPr>
                        <a:t>到 </a:t>
                      </a:r>
                      <a:r>
                        <a:rPr lang="en-US" altLang="zh-CN" sz="800" u="none" strike="noStrike" dirty="0">
                          <a:effectLst/>
                        </a:rPr>
                        <a:t>4294967295</a:t>
                      </a:r>
                      <a:endParaRPr lang="en-US" altLang="zh-CN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32 </a:t>
                      </a:r>
                      <a:r>
                        <a:rPr lang="zh-CN" altLang="en-US" sz="800" u="none" strike="noStrike">
                          <a:effectLst/>
                        </a:rPr>
                        <a:t>位无符号整数类型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0 </a:t>
                      </a:r>
                      <a:r>
                        <a:rPr lang="zh-CN" altLang="en-US" sz="1100" u="none" strike="noStrike">
                          <a:effectLst/>
                        </a:rPr>
                        <a:t>到 </a:t>
                      </a:r>
                      <a:r>
                        <a:rPr lang="en-US" altLang="zh-CN" sz="1100" u="none" strike="noStrike">
                          <a:effectLst/>
                        </a:rPr>
                        <a:t>4,294,967,295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 anchor="b"/>
                </a:tc>
                <a:extLst>
                  <a:ext uri="{0D108BD9-81ED-4DB2-BD59-A6C34878D82A}">
                    <a16:rowId xmlns:a16="http://schemas.microsoft.com/office/drawing/2014/main" val="2088864436"/>
                  </a:ext>
                </a:extLst>
              </a:tr>
              <a:tr h="20941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signed int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int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4 </a:t>
                      </a:r>
                      <a:r>
                        <a:rPr lang="zh-CN" altLang="en-US" sz="800" u="none" strike="noStrike">
                          <a:effectLst/>
                        </a:rPr>
                        <a:t>个字节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 dirty="0">
                          <a:effectLst/>
                        </a:rPr>
                        <a:t>-2147483648 </a:t>
                      </a:r>
                      <a:r>
                        <a:rPr lang="zh-CN" altLang="en-US" sz="800" u="none" strike="noStrike" dirty="0">
                          <a:effectLst/>
                        </a:rPr>
                        <a:t>到 </a:t>
                      </a:r>
                      <a:r>
                        <a:rPr lang="en-US" altLang="zh-CN" sz="800" u="none" strike="noStrike" dirty="0">
                          <a:effectLst/>
                        </a:rPr>
                        <a:t>2147483647</a:t>
                      </a:r>
                      <a:endParaRPr lang="en-US" altLang="zh-CN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32 </a:t>
                      </a:r>
                      <a:r>
                        <a:rPr lang="zh-CN" altLang="en-US" sz="800" u="none" strike="noStrike">
                          <a:effectLst/>
                        </a:rPr>
                        <a:t>位有符号整数类型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-2,147,483,648 </a:t>
                      </a:r>
                      <a:r>
                        <a:rPr lang="zh-CN" altLang="en-US" sz="800" u="none" strike="noStrike">
                          <a:effectLst/>
                        </a:rPr>
                        <a:t>到 </a:t>
                      </a:r>
                      <a:r>
                        <a:rPr lang="en-US" altLang="zh-CN" sz="800" u="none" strike="noStrike">
                          <a:effectLst/>
                        </a:rPr>
                        <a:t>2,147,483,647</a:t>
                      </a:r>
                      <a:endParaRPr lang="en-US" altLang="zh-CN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extLst>
                  <a:ext uri="{0D108BD9-81ED-4DB2-BD59-A6C34878D82A}">
                    <a16:rowId xmlns:a16="http://schemas.microsoft.com/office/drawing/2014/main" val="4092480944"/>
                  </a:ext>
                </a:extLst>
              </a:tr>
              <a:tr h="20941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short int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short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2 </a:t>
                      </a:r>
                      <a:r>
                        <a:rPr lang="zh-CN" altLang="en-US" sz="800" u="none" strike="noStrike">
                          <a:effectLst/>
                        </a:rPr>
                        <a:t>个字节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 dirty="0">
                          <a:effectLst/>
                        </a:rPr>
                        <a:t>-32768 </a:t>
                      </a:r>
                      <a:r>
                        <a:rPr lang="zh-CN" altLang="en-US" sz="800" u="none" strike="noStrike" dirty="0">
                          <a:effectLst/>
                        </a:rPr>
                        <a:t>到 </a:t>
                      </a:r>
                      <a:r>
                        <a:rPr lang="en-US" altLang="zh-CN" sz="800" u="none" strike="noStrike" dirty="0">
                          <a:effectLst/>
                        </a:rPr>
                        <a:t>32767</a:t>
                      </a:r>
                      <a:endParaRPr lang="en-US" altLang="zh-CN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16 </a:t>
                      </a:r>
                      <a:r>
                        <a:rPr lang="zh-CN" altLang="en-US" sz="800" u="none" strike="noStrike">
                          <a:effectLst/>
                        </a:rPr>
                        <a:t>位有符号整数类型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-32,768 </a:t>
                      </a:r>
                      <a:r>
                        <a:rPr lang="zh-CN" altLang="en-US" sz="800" u="none" strike="noStrike">
                          <a:effectLst/>
                        </a:rPr>
                        <a:t>到 </a:t>
                      </a:r>
                      <a:r>
                        <a:rPr lang="en-US" altLang="zh-CN" sz="800" u="none" strike="noStrike">
                          <a:effectLst/>
                        </a:rPr>
                        <a:t>32,767</a:t>
                      </a:r>
                      <a:endParaRPr lang="en-US" altLang="zh-CN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extLst>
                  <a:ext uri="{0D108BD9-81ED-4DB2-BD59-A6C34878D82A}">
                    <a16:rowId xmlns:a16="http://schemas.microsoft.com/office/drawing/2014/main" val="1920304936"/>
                  </a:ext>
                </a:extLst>
              </a:tr>
              <a:tr h="20941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u16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unsigned short int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ushort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2 </a:t>
                      </a:r>
                      <a:r>
                        <a:rPr lang="zh-CN" altLang="en-US" sz="800" u="none" strike="noStrike">
                          <a:effectLst/>
                        </a:rPr>
                        <a:t>个字节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0 </a:t>
                      </a:r>
                      <a:r>
                        <a:rPr lang="zh-CN" altLang="en-US" sz="800" u="none" strike="noStrike">
                          <a:effectLst/>
                        </a:rPr>
                        <a:t>到 </a:t>
                      </a:r>
                      <a:r>
                        <a:rPr lang="en-US" altLang="zh-CN" sz="800" u="none" strike="noStrike">
                          <a:effectLst/>
                        </a:rPr>
                        <a:t>65,535</a:t>
                      </a:r>
                      <a:endParaRPr lang="en-US" altLang="zh-CN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 dirty="0">
                          <a:effectLst/>
                        </a:rPr>
                        <a:t>16 </a:t>
                      </a:r>
                      <a:r>
                        <a:rPr lang="zh-CN" altLang="en-US" sz="800" u="none" strike="noStrike" dirty="0">
                          <a:effectLst/>
                        </a:rPr>
                        <a:t>位无符号整数类型</a:t>
                      </a:r>
                      <a:endParaRPr lang="zh-CN" altLang="en-US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0 </a:t>
                      </a:r>
                      <a:r>
                        <a:rPr lang="zh-CN" altLang="en-US" sz="800" u="none" strike="noStrike">
                          <a:effectLst/>
                        </a:rPr>
                        <a:t>到 </a:t>
                      </a:r>
                      <a:r>
                        <a:rPr lang="en-US" altLang="zh-CN" sz="800" u="none" strike="noStrike">
                          <a:effectLst/>
                        </a:rPr>
                        <a:t>65,535</a:t>
                      </a:r>
                      <a:endParaRPr lang="en-US" altLang="zh-CN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extLst>
                  <a:ext uri="{0D108BD9-81ED-4DB2-BD59-A6C34878D82A}">
                    <a16:rowId xmlns:a16="http://schemas.microsoft.com/office/drawing/2014/main" val="1437418498"/>
                  </a:ext>
                </a:extLst>
              </a:tr>
              <a:tr h="20941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signed short int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>
                          <a:effectLst/>
                        </a:rPr>
                        <a:t>short</a:t>
                      </a:r>
                      <a:endParaRPr lang="en-US" altLang="zh-CN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2 </a:t>
                      </a:r>
                      <a:r>
                        <a:rPr lang="zh-CN" altLang="en-US" sz="800" u="none" strike="noStrike">
                          <a:effectLst/>
                        </a:rPr>
                        <a:t>个字节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-32768 </a:t>
                      </a:r>
                      <a:r>
                        <a:rPr lang="zh-CN" altLang="en-US" sz="800" u="none" strike="noStrike">
                          <a:effectLst/>
                        </a:rPr>
                        <a:t>到 </a:t>
                      </a:r>
                      <a:r>
                        <a:rPr lang="en-US" altLang="zh-CN" sz="800" u="none" strike="noStrike">
                          <a:effectLst/>
                        </a:rPr>
                        <a:t>32767</a:t>
                      </a:r>
                      <a:endParaRPr lang="en-US" altLang="zh-CN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 anchor="b"/>
                </a:tc>
                <a:extLst>
                  <a:ext uri="{0D108BD9-81ED-4DB2-BD59-A6C34878D82A}">
                    <a16:rowId xmlns:a16="http://schemas.microsoft.com/office/drawing/2014/main" val="3372640356"/>
                  </a:ext>
                </a:extLst>
              </a:tr>
              <a:tr h="29318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long int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long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8 </a:t>
                      </a:r>
                      <a:r>
                        <a:rPr lang="zh-CN" altLang="en-US" sz="800" u="none" strike="noStrike">
                          <a:effectLst/>
                        </a:rPr>
                        <a:t>个字节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 dirty="0">
                          <a:effectLst/>
                        </a:rPr>
                        <a:t>-9,223,372,036,854,775,808 </a:t>
                      </a:r>
                      <a:r>
                        <a:rPr lang="zh-CN" altLang="en-US" sz="800" u="none" strike="noStrike" dirty="0">
                          <a:effectLst/>
                        </a:rPr>
                        <a:t>到 </a:t>
                      </a:r>
                      <a:r>
                        <a:rPr lang="en-US" altLang="zh-CN" sz="800" u="none" strike="noStrike" dirty="0">
                          <a:effectLst/>
                        </a:rPr>
                        <a:t>9,223,372,036,854,775,807</a:t>
                      </a:r>
                      <a:endParaRPr lang="en-US" altLang="zh-CN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 dirty="0">
                          <a:effectLst/>
                        </a:rPr>
                        <a:t>64 </a:t>
                      </a:r>
                      <a:r>
                        <a:rPr lang="zh-CN" altLang="en-US" sz="800" u="none" strike="noStrike" dirty="0">
                          <a:effectLst/>
                        </a:rPr>
                        <a:t>位有符号整数类型</a:t>
                      </a:r>
                      <a:endParaRPr lang="zh-CN" altLang="en-US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 dirty="0">
                          <a:effectLst/>
                        </a:rPr>
                        <a:t>-923,372,036,854,775,808 </a:t>
                      </a:r>
                      <a:r>
                        <a:rPr lang="zh-CN" altLang="en-US" sz="800" u="none" strike="noStrike" dirty="0">
                          <a:effectLst/>
                        </a:rPr>
                        <a:t>到 </a:t>
                      </a:r>
                      <a:r>
                        <a:rPr lang="en-US" altLang="zh-CN" sz="800" u="none" strike="noStrike" dirty="0">
                          <a:effectLst/>
                        </a:rPr>
                        <a:t>9,223,372,036,854,775,807</a:t>
                      </a:r>
                      <a:endParaRPr lang="en-US" altLang="zh-CN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0L</a:t>
                      </a:r>
                      <a:endParaRPr 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extLst>
                  <a:ext uri="{0D108BD9-81ED-4DB2-BD59-A6C34878D82A}">
                    <a16:rowId xmlns:a16="http://schemas.microsoft.com/office/drawing/2014/main" val="1916718821"/>
                  </a:ext>
                </a:extLst>
              </a:tr>
              <a:tr h="29318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signed long int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long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 dirty="0">
                          <a:effectLst/>
                        </a:rPr>
                        <a:t>8 </a:t>
                      </a:r>
                      <a:r>
                        <a:rPr lang="zh-CN" altLang="en-US" sz="800" u="none" strike="noStrike" dirty="0">
                          <a:effectLst/>
                        </a:rPr>
                        <a:t>个字节</a:t>
                      </a:r>
                      <a:endParaRPr lang="zh-CN" altLang="en-US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 dirty="0">
                          <a:effectLst/>
                        </a:rPr>
                        <a:t>-9,223,372,036,854,775,808 </a:t>
                      </a:r>
                      <a:r>
                        <a:rPr lang="zh-CN" altLang="en-US" sz="800" u="none" strike="noStrike" dirty="0">
                          <a:effectLst/>
                        </a:rPr>
                        <a:t>到 </a:t>
                      </a:r>
                      <a:r>
                        <a:rPr lang="en-US" altLang="zh-CN" sz="800" u="none" strike="noStrike" dirty="0">
                          <a:effectLst/>
                        </a:rPr>
                        <a:t>9,223,372,036,854,775,807</a:t>
                      </a:r>
                      <a:endParaRPr lang="en-US" altLang="zh-CN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64 </a:t>
                      </a:r>
                      <a:r>
                        <a:rPr lang="zh-CN" altLang="en-US" sz="800" u="none" strike="noStrike">
                          <a:effectLst/>
                        </a:rPr>
                        <a:t>位有符号整数类型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 dirty="0">
                          <a:effectLst/>
                        </a:rPr>
                        <a:t>-923,372,036,854,775,808 </a:t>
                      </a:r>
                      <a:r>
                        <a:rPr lang="zh-CN" altLang="en-US" sz="800" u="none" strike="noStrike" dirty="0">
                          <a:effectLst/>
                        </a:rPr>
                        <a:t>到 </a:t>
                      </a:r>
                      <a:r>
                        <a:rPr lang="en-US" altLang="zh-CN" sz="800" u="none" strike="noStrike" dirty="0">
                          <a:effectLst/>
                        </a:rPr>
                        <a:t>9,223,372,036,854,775,807</a:t>
                      </a:r>
                      <a:endParaRPr lang="en-US" altLang="zh-CN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0L</a:t>
                      </a:r>
                      <a:endParaRPr 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extLst>
                  <a:ext uri="{0D108BD9-81ED-4DB2-BD59-A6C34878D82A}">
                    <a16:rowId xmlns:a16="http://schemas.microsoft.com/office/drawing/2014/main" val="1977619712"/>
                  </a:ext>
                </a:extLst>
              </a:tr>
              <a:tr h="20941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unsigned long int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effectLst/>
                        </a:rPr>
                        <a:t>ulong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8 </a:t>
                      </a:r>
                      <a:r>
                        <a:rPr lang="zh-CN" altLang="en-US" sz="800" u="none" strike="noStrike">
                          <a:effectLst/>
                        </a:rPr>
                        <a:t>个字节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0 to 18,446,744,073,709,551,615</a:t>
                      </a:r>
                      <a:endParaRPr lang="en-US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64 </a:t>
                      </a:r>
                      <a:r>
                        <a:rPr lang="zh-CN" altLang="en-US" sz="800" u="none" strike="noStrike">
                          <a:effectLst/>
                        </a:rPr>
                        <a:t>位无符号整数类型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 dirty="0">
                          <a:effectLst/>
                        </a:rPr>
                        <a:t>0 </a:t>
                      </a:r>
                      <a:r>
                        <a:rPr lang="zh-CN" altLang="en-US" sz="800" u="none" strike="noStrike" dirty="0">
                          <a:effectLst/>
                        </a:rPr>
                        <a:t>到 </a:t>
                      </a:r>
                      <a:r>
                        <a:rPr lang="en-US" altLang="zh-CN" sz="800" u="none" strike="noStrike" dirty="0">
                          <a:effectLst/>
                        </a:rPr>
                        <a:t>18,446,744,073,709,551,615</a:t>
                      </a:r>
                      <a:endParaRPr lang="en-US" altLang="zh-CN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extLst>
                  <a:ext uri="{0D108BD9-81ED-4DB2-BD59-A6C34878D82A}">
                    <a16:rowId xmlns:a16="http://schemas.microsoft.com/office/drawing/2014/main" val="3176377802"/>
                  </a:ext>
                </a:extLst>
              </a:tr>
              <a:tr h="20941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float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float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 dirty="0">
                          <a:effectLst/>
                        </a:rPr>
                        <a:t>4 </a:t>
                      </a:r>
                      <a:r>
                        <a:rPr lang="zh-CN" altLang="en-US" sz="800" u="none" strike="noStrike" dirty="0">
                          <a:effectLst/>
                        </a:rPr>
                        <a:t>个字节</a:t>
                      </a:r>
                      <a:endParaRPr lang="zh-CN" altLang="en-US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+/- 3.4e +/- 38 (~7 </a:t>
                      </a:r>
                      <a:r>
                        <a:rPr lang="zh-CN" altLang="en-US" sz="800" u="none" strike="noStrike" dirty="0">
                          <a:effectLst/>
                        </a:rPr>
                        <a:t>个数字</a:t>
                      </a:r>
                      <a:r>
                        <a:rPr lang="en-US" altLang="zh-CN" sz="800" u="none" strike="noStrike" dirty="0">
                          <a:effectLst/>
                        </a:rPr>
                        <a:t>)</a:t>
                      </a:r>
                      <a:endParaRPr lang="en-US" altLang="zh-CN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 dirty="0">
                          <a:effectLst/>
                        </a:rPr>
                        <a:t>32 </a:t>
                      </a:r>
                      <a:r>
                        <a:rPr lang="zh-CN" altLang="en-US" sz="800" u="none" strike="noStrike" dirty="0">
                          <a:effectLst/>
                        </a:rPr>
                        <a:t>位单精度浮点型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-3.4 x 10</a:t>
                      </a:r>
                      <a:r>
                        <a:rPr lang="en-US" sz="1100" u="none" strike="noStrike" baseline="30000" dirty="0">
                          <a:effectLst/>
                        </a:rPr>
                        <a:t>38</a:t>
                      </a:r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zh-CN" altLang="en-US" sz="1100" u="none" strike="noStrike" dirty="0">
                          <a:effectLst/>
                        </a:rPr>
                        <a:t>到 </a:t>
                      </a:r>
                      <a:r>
                        <a:rPr lang="en-US" altLang="zh-CN" sz="1100" u="none" strike="noStrike" dirty="0">
                          <a:effectLst/>
                        </a:rPr>
                        <a:t>+ 3.4 </a:t>
                      </a:r>
                      <a:r>
                        <a:rPr lang="en-US" sz="1100" u="none" strike="noStrike" dirty="0">
                          <a:effectLst/>
                        </a:rPr>
                        <a:t>x 10</a:t>
                      </a:r>
                      <a:r>
                        <a:rPr lang="en-US" sz="1100" u="none" strike="noStrike" baseline="30000" dirty="0">
                          <a:effectLst/>
                        </a:rPr>
                        <a:t>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 anchor="b"/>
                </a:tc>
                <a:extLst>
                  <a:ext uri="{0D108BD9-81ED-4DB2-BD59-A6C34878D82A}">
                    <a16:rowId xmlns:a16="http://schemas.microsoft.com/office/drawing/2014/main" val="3389681021"/>
                  </a:ext>
                </a:extLst>
              </a:tr>
              <a:tr h="20941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double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8 </a:t>
                      </a:r>
                      <a:r>
                        <a:rPr lang="zh-CN" altLang="en-US" sz="800" u="none" strike="noStrike">
                          <a:effectLst/>
                        </a:rPr>
                        <a:t>个字节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+/- 1.7e +/- 308 (~15 </a:t>
                      </a:r>
                      <a:r>
                        <a:rPr lang="zh-CN" altLang="en-US" sz="800" u="none" strike="noStrike">
                          <a:effectLst/>
                        </a:rPr>
                        <a:t>个数字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extLst>
                  <a:ext uri="{0D108BD9-81ED-4DB2-BD59-A6C34878D82A}">
                    <a16:rowId xmlns:a16="http://schemas.microsoft.com/office/drawing/2014/main" val="922655038"/>
                  </a:ext>
                </a:extLst>
              </a:tr>
              <a:tr h="20941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long double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16 </a:t>
                      </a:r>
                      <a:r>
                        <a:rPr lang="zh-CN" altLang="en-US" sz="800" u="none" strike="noStrike">
                          <a:effectLst/>
                        </a:rPr>
                        <a:t>个字节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+/- 1.7e +/- 308 (~15 </a:t>
                      </a:r>
                      <a:r>
                        <a:rPr lang="zh-CN" altLang="en-US" sz="800" u="none" strike="noStrike">
                          <a:effectLst/>
                        </a:rPr>
                        <a:t>个数字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extLst>
                  <a:ext uri="{0D108BD9-81ED-4DB2-BD59-A6C34878D82A}">
                    <a16:rowId xmlns:a16="http://schemas.microsoft.com/office/drawing/2014/main" val="49246063"/>
                  </a:ext>
                </a:extLst>
              </a:tr>
              <a:tr h="20941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wchar_t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2 </a:t>
                      </a:r>
                      <a:r>
                        <a:rPr lang="zh-CN" altLang="en-US" sz="800" u="none" strike="noStrike">
                          <a:effectLst/>
                        </a:rPr>
                        <a:t>或 </a:t>
                      </a:r>
                      <a:r>
                        <a:rPr lang="en-US" altLang="zh-CN" sz="800" u="none" strike="noStrike">
                          <a:effectLst/>
                        </a:rPr>
                        <a:t>4 </a:t>
                      </a:r>
                      <a:r>
                        <a:rPr lang="zh-CN" altLang="en-US" sz="800" u="none" strike="noStrike">
                          <a:effectLst/>
                        </a:rPr>
                        <a:t>个字节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1 </a:t>
                      </a:r>
                      <a:r>
                        <a:rPr lang="zh-CN" altLang="en-US" sz="800" u="none" strike="noStrike">
                          <a:effectLst/>
                        </a:rPr>
                        <a:t>个宽字符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extLst>
                  <a:ext uri="{0D108BD9-81ED-4DB2-BD59-A6C34878D82A}">
                    <a16:rowId xmlns:a16="http://schemas.microsoft.com/office/drawing/2014/main" val="224393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38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55C12-2DE2-4BC4-B006-34ACC689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2.C# </a:t>
            </a:r>
            <a:r>
              <a:rPr lang="zh-CN" altLang="en-US" dirty="0"/>
              <a:t>写文件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F6FE85-B35C-4CDA-AFD0-5D78037F1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文件头 </a:t>
            </a:r>
            <a:r>
              <a:rPr lang="en-US" altLang="zh-CN" dirty="0" err="1"/>
              <a:t>OM_STRU_CfgFile_Header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349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A2A51-80EE-4870-936F-BFD4C60D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766D3E-1040-4620-9FB4-569365D2A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 err="1"/>
              <a:t>Cfg</a:t>
            </a:r>
            <a:r>
              <a:rPr lang="zh-CN" altLang="zh-CN" b="1" dirty="0"/>
              <a:t>相关文件</a:t>
            </a:r>
          </a:p>
          <a:p>
            <a:pPr lvl="0"/>
            <a:r>
              <a:rPr lang="zh-CN" altLang="zh-CN" b="1" dirty="0"/>
              <a:t>格式说明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zh-CN" altLang="zh-CN" b="1" dirty="0"/>
              <a:t>生成</a:t>
            </a:r>
            <a:r>
              <a:rPr lang="en-US" altLang="zh-CN" b="1" dirty="0"/>
              <a:t>.</a:t>
            </a:r>
            <a:r>
              <a:rPr lang="en-US" altLang="zh-CN" b="1" dirty="0" err="1"/>
              <a:t>cfg</a:t>
            </a:r>
            <a:r>
              <a:rPr lang="zh-CN" altLang="zh-CN" b="1" dirty="0"/>
              <a:t>文件</a:t>
            </a:r>
          </a:p>
          <a:p>
            <a:pPr lvl="0"/>
            <a:r>
              <a:rPr lang="zh-CN" altLang="zh-CN" dirty="0"/>
              <a:t>数据来源：</a:t>
            </a:r>
            <a:r>
              <a:rPr lang="en-US" altLang="zh-CN" dirty="0"/>
              <a:t> </a:t>
            </a:r>
            <a:r>
              <a:rPr lang="en-US" altLang="zh-CN" dirty="0" err="1"/>
              <a:t>lm.dtz</a:t>
            </a:r>
            <a:r>
              <a:rPr lang="en-US" altLang="zh-CN" dirty="0"/>
              <a:t> –</a:t>
            </a:r>
            <a:r>
              <a:rPr lang="zh-CN" altLang="zh-CN" dirty="0"/>
              <a:t>》</a:t>
            </a:r>
            <a:r>
              <a:rPr lang="en-US" altLang="zh-CN" dirty="0"/>
              <a:t> lm.mdb ,</a:t>
            </a:r>
            <a:r>
              <a:rPr lang="zh-CN" altLang="zh-CN" dirty="0"/>
              <a:t>使用</a:t>
            </a:r>
            <a:r>
              <a:rPr lang="en-US" altLang="zh-CN" dirty="0"/>
              <a:t>database </a:t>
            </a:r>
            <a:r>
              <a:rPr lang="zh-CN" altLang="zh-CN" dirty="0"/>
              <a:t>模块提供的接口</a:t>
            </a:r>
          </a:p>
          <a:p>
            <a:r>
              <a:rPr lang="en-US" altLang="zh-CN" dirty="0" err="1"/>
              <a:t>Sql</a:t>
            </a:r>
            <a:r>
              <a:rPr lang="en-US" altLang="zh-CN" dirty="0"/>
              <a:t> = "select * from </a:t>
            </a:r>
            <a:r>
              <a:rPr lang="en-US" altLang="zh-CN" dirty="0" err="1"/>
              <a:t>MibTree</a:t>
            </a:r>
            <a:r>
              <a:rPr lang="en-US" altLang="zh-CN" dirty="0"/>
              <a:t> where </a:t>
            </a:r>
            <a:r>
              <a:rPr lang="en-US" altLang="zh-CN" dirty="0" err="1"/>
              <a:t>DefaultValue</a:t>
            </a:r>
            <a:r>
              <a:rPr lang="en-US" altLang="zh-CN" dirty="0"/>
              <a:t>='/' and </a:t>
            </a:r>
            <a:r>
              <a:rPr lang="en-US" altLang="zh-CN" dirty="0" err="1"/>
              <a:t>ICFWriteAble</a:t>
            </a:r>
            <a:r>
              <a:rPr lang="en-US" altLang="zh-CN" dirty="0"/>
              <a:t> = '√' order by </a:t>
            </a:r>
            <a:r>
              <a:rPr lang="en-US" altLang="zh-CN" dirty="0" err="1"/>
              <a:t>ExcelLine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/>
              <a:t>C # </a:t>
            </a:r>
            <a:r>
              <a:rPr lang="zh-CN" altLang="zh-CN" dirty="0"/>
              <a:t>查询数据库，获取以</a:t>
            </a:r>
            <a:r>
              <a:rPr lang="en-US" altLang="zh-CN" dirty="0"/>
              <a:t> table</a:t>
            </a:r>
            <a:r>
              <a:rPr lang="zh-CN" altLang="zh-CN" dirty="0"/>
              <a:t>结构的</a:t>
            </a:r>
            <a:r>
              <a:rPr lang="en-US" altLang="zh-CN" dirty="0"/>
              <a:t> list.</a:t>
            </a:r>
            <a:endParaRPr lang="zh-CN" altLang="zh-CN" dirty="0"/>
          </a:p>
          <a:p>
            <a:pPr lvl="0"/>
            <a:r>
              <a:rPr lang="zh-CN" altLang="zh-CN" dirty="0"/>
              <a:t>依次循环</a:t>
            </a:r>
            <a:r>
              <a:rPr lang="en-US" altLang="zh-CN" dirty="0"/>
              <a:t> table/Entry </a:t>
            </a:r>
            <a:endParaRPr lang="zh-CN" altLang="zh-CN" dirty="0"/>
          </a:p>
          <a:p>
            <a:pPr lvl="0"/>
            <a:r>
              <a:rPr lang="zh-CN" altLang="zh-CN" dirty="0"/>
              <a:t>查表中的节点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83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E1DE67F-D131-4B4E-B808-82F0FC49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14" y="1204108"/>
            <a:ext cx="2002054" cy="178117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字符串处理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00DE49-0610-4E62-ACAB-1F099FD87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213" y="3355130"/>
            <a:ext cx="2002055" cy="242733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700" dirty="0"/>
              <a:t> C++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700" dirty="0"/>
              <a:t> </a:t>
            </a:r>
            <a:r>
              <a:rPr lang="en-US" altLang="zh-CN" sz="700" dirty="0" err="1"/>
              <a:t>CString</a:t>
            </a:r>
            <a:r>
              <a:rPr lang="en-US" altLang="zh-CN" sz="700" dirty="0"/>
              <a:t> </a:t>
            </a:r>
            <a:r>
              <a:rPr lang="en-US" altLang="zh-CN" sz="700" dirty="0" err="1"/>
              <a:t>a,b</a:t>
            </a:r>
            <a:r>
              <a:rPr lang="en-US" altLang="zh-CN" sz="70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700" dirty="0"/>
              <a:t> a = "123456789";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sz="7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700" dirty="0"/>
              <a:t> b = </a:t>
            </a:r>
            <a:r>
              <a:rPr lang="en-US" altLang="zh-CN" sz="700" dirty="0" err="1"/>
              <a:t>a.Left</a:t>
            </a:r>
            <a:r>
              <a:rPr lang="en-US" altLang="zh-CN" sz="700" dirty="0"/>
              <a:t>(4);   //</a:t>
            </a:r>
            <a:r>
              <a:rPr lang="zh-CN" altLang="en-US" sz="700" dirty="0"/>
              <a:t>值为</a:t>
            </a:r>
            <a:r>
              <a:rPr lang="en-US" altLang="zh-CN" sz="700" dirty="0"/>
              <a:t>:1234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700" dirty="0"/>
              <a:t> b = </a:t>
            </a:r>
            <a:r>
              <a:rPr lang="en-US" altLang="zh-CN" sz="700" dirty="0" err="1"/>
              <a:t>a.Mid</a:t>
            </a:r>
            <a:r>
              <a:rPr lang="en-US" altLang="zh-CN" sz="700" dirty="0"/>
              <a:t>(3);    //</a:t>
            </a:r>
            <a:r>
              <a:rPr lang="zh-CN" altLang="en-US" sz="700" dirty="0"/>
              <a:t>值为</a:t>
            </a:r>
            <a:r>
              <a:rPr lang="en-US" altLang="zh-CN" sz="700" dirty="0"/>
              <a:t>:456789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700" dirty="0"/>
              <a:t> b = </a:t>
            </a:r>
            <a:r>
              <a:rPr lang="en-US" altLang="zh-CN" sz="700" dirty="0" err="1"/>
              <a:t>a.Mid</a:t>
            </a:r>
            <a:r>
              <a:rPr lang="en-US" altLang="zh-CN" sz="700" dirty="0"/>
              <a:t>(2, 4); //</a:t>
            </a:r>
            <a:r>
              <a:rPr lang="zh-CN" altLang="en-US" sz="700" dirty="0"/>
              <a:t>值为</a:t>
            </a:r>
            <a:r>
              <a:rPr lang="en-US" altLang="zh-CN" sz="700" dirty="0"/>
              <a:t>:3456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700" dirty="0"/>
              <a:t> b = </a:t>
            </a:r>
            <a:r>
              <a:rPr lang="en-US" altLang="zh-CN" sz="700" dirty="0" err="1"/>
              <a:t>a.Right</a:t>
            </a:r>
            <a:r>
              <a:rPr lang="en-US" altLang="zh-CN" sz="700" dirty="0"/>
              <a:t>(4);  //</a:t>
            </a:r>
            <a:r>
              <a:rPr lang="zh-CN" altLang="en-US" sz="700" dirty="0"/>
              <a:t>值为</a:t>
            </a:r>
            <a:r>
              <a:rPr lang="en-US" altLang="zh-CN" sz="700" dirty="0"/>
              <a:t>:6789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700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700" dirty="0"/>
              <a:t> C#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700" dirty="0"/>
              <a:t> string </a:t>
            </a:r>
            <a:r>
              <a:rPr lang="en-US" altLang="zh-CN" sz="700" dirty="0" err="1"/>
              <a:t>a,b</a:t>
            </a:r>
            <a:r>
              <a:rPr lang="en-US" altLang="zh-CN" sz="70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700" dirty="0"/>
              <a:t> a = "123456789";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700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700" dirty="0"/>
              <a:t> b = </a:t>
            </a:r>
            <a:r>
              <a:rPr lang="en-US" altLang="zh-CN" sz="700" dirty="0" err="1"/>
              <a:t>a.Substring</a:t>
            </a:r>
            <a:r>
              <a:rPr lang="en-US" altLang="zh-CN" sz="700" dirty="0"/>
              <a:t>(0, 4);         //</a:t>
            </a:r>
            <a:r>
              <a:rPr lang="zh-CN" altLang="en-US" sz="700" dirty="0"/>
              <a:t>值为</a:t>
            </a:r>
            <a:r>
              <a:rPr lang="en-US" altLang="zh-CN" sz="700" dirty="0"/>
              <a:t>:1234 (</a:t>
            </a:r>
            <a:r>
              <a:rPr lang="zh-CN" altLang="en-US" sz="700" dirty="0"/>
              <a:t>起点，长度</a:t>
            </a:r>
            <a:r>
              <a:rPr lang="en-US" altLang="zh-CN" sz="700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700" dirty="0"/>
              <a:t> b = </a:t>
            </a:r>
            <a:r>
              <a:rPr lang="en-US" altLang="zh-CN" sz="700" dirty="0" err="1"/>
              <a:t>a.Substring</a:t>
            </a:r>
            <a:r>
              <a:rPr lang="en-US" altLang="zh-CN" sz="700" dirty="0"/>
              <a:t>(3);             //</a:t>
            </a:r>
            <a:r>
              <a:rPr lang="zh-CN" altLang="en-US" sz="700" dirty="0"/>
              <a:t>值为</a:t>
            </a:r>
            <a:r>
              <a:rPr lang="en-US" altLang="zh-CN" sz="700" dirty="0"/>
              <a:t>:456789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700" dirty="0"/>
              <a:t> b = </a:t>
            </a:r>
            <a:r>
              <a:rPr lang="en-US" altLang="zh-CN" sz="700" dirty="0" err="1"/>
              <a:t>a.Substring</a:t>
            </a:r>
            <a:r>
              <a:rPr lang="en-US" altLang="zh-CN" sz="700" dirty="0"/>
              <a:t>(2, 4);         //</a:t>
            </a:r>
            <a:r>
              <a:rPr lang="zh-CN" altLang="en-US" sz="700" dirty="0"/>
              <a:t>值为</a:t>
            </a:r>
            <a:r>
              <a:rPr lang="en-US" altLang="zh-CN" sz="700" dirty="0"/>
              <a:t>:3456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700" dirty="0"/>
              <a:t> b = </a:t>
            </a:r>
            <a:r>
              <a:rPr lang="en-US" altLang="zh-CN" sz="700" dirty="0" err="1"/>
              <a:t>a.Substring</a:t>
            </a:r>
            <a:r>
              <a:rPr lang="en-US" altLang="zh-CN" sz="700" dirty="0"/>
              <a:t>(</a:t>
            </a:r>
            <a:r>
              <a:rPr lang="en-US" altLang="zh-CN" sz="700" dirty="0" err="1"/>
              <a:t>a.Length</a:t>
            </a:r>
            <a:r>
              <a:rPr lang="en-US" altLang="zh-CN" sz="700" dirty="0"/>
              <a:t> - 4); //</a:t>
            </a:r>
            <a:r>
              <a:rPr lang="zh-CN" altLang="en-US" sz="700" dirty="0"/>
              <a:t>值为</a:t>
            </a:r>
            <a:r>
              <a:rPr lang="en-US" altLang="zh-CN" sz="700" dirty="0"/>
              <a:t>:6789</a:t>
            </a:r>
            <a:endParaRPr lang="zh-CN" altLang="en-US" sz="7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F35E1B0-069A-4A2C-A8B0-8D8106A0C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357218"/>
              </p:ext>
            </p:extLst>
          </p:nvPr>
        </p:nvGraphicFramePr>
        <p:xfrm>
          <a:off x="3131840" y="1161155"/>
          <a:ext cx="5542529" cy="4412654"/>
        </p:xfrm>
        <a:graphic>
          <a:graphicData uri="http://schemas.openxmlformats.org/drawingml/2006/table">
            <a:tbl>
              <a:tblPr firstRow="1" firstCol="1" bandRow="1"/>
              <a:tblGrid>
                <a:gridCol w="2293033">
                  <a:extLst>
                    <a:ext uri="{9D8B030D-6E8A-4147-A177-3AD203B41FA5}">
                      <a16:colId xmlns:a16="http://schemas.microsoft.com/office/drawing/2014/main" val="318898720"/>
                    </a:ext>
                  </a:extLst>
                </a:gridCol>
                <a:gridCol w="3249496">
                  <a:extLst>
                    <a:ext uri="{9D8B030D-6E8A-4147-A177-3AD203B41FA5}">
                      <a16:colId xmlns:a16="http://schemas.microsoft.com/office/drawing/2014/main" val="2517761602"/>
                    </a:ext>
                  </a:extLst>
                </a:gridCol>
              </a:tblGrid>
              <a:tr h="398656">
                <a:tc>
                  <a:txBody>
                    <a:bodyPr/>
                    <a:lstStyle/>
                    <a:p>
                      <a:pPr algn="l" fontAlgn="t">
                        <a:lnSpc>
                          <a:spcPts val="2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C++</a:t>
                      </a:r>
                      <a:endParaRPr lang="en-US" altLang="zh-C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991" marR="80991" marT="1124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2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C#</a:t>
                      </a:r>
                      <a:endParaRPr lang="en-US" altLang="zh-C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991" marR="80991" marT="1124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293551"/>
                  </a:ext>
                </a:extLst>
              </a:tr>
              <a:tr h="401399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ts val="2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 err="1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CString</a:t>
                      </a: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i="0" u="none" strike="noStrike" kern="1200" dirty="0" err="1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a,b</a:t>
                      </a: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  <a:endParaRPr lang="en-US" altLang="zh-CN" sz="1200" b="1" i="0" u="none" strike="noStrike" kern="1200" dirty="0">
                        <a:solidFill>
                          <a:srgbClr val="333333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0" hangingPunct="1">
                        <a:lnSpc>
                          <a:spcPts val="2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a = "123456789";</a:t>
                      </a:r>
                      <a:endParaRPr lang="en-US" altLang="zh-CN" sz="1200" b="1" i="0" u="none" strike="noStrike" kern="1200" dirty="0">
                        <a:solidFill>
                          <a:srgbClr val="333333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0" hangingPunct="1">
                        <a:lnSpc>
                          <a:spcPts val="2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b = </a:t>
                      </a:r>
                      <a:r>
                        <a:rPr lang="en-US" sz="1200" b="1" i="0" u="none" strike="noStrike" kern="1200" dirty="0" err="1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a.Left</a:t>
                      </a: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(4);   //</a:t>
                      </a:r>
                      <a:r>
                        <a:rPr lang="ja-JP" alt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值为</a:t>
                      </a:r>
                      <a:r>
                        <a:rPr lang="en-US" altLang="ja-JP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:1234</a:t>
                      </a:r>
                      <a:endParaRPr lang="ja-JP" altLang="en-US" sz="1200" b="1" i="0" u="none" strike="noStrike" kern="1200" dirty="0">
                        <a:solidFill>
                          <a:srgbClr val="333333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0" hangingPunct="1">
                        <a:lnSpc>
                          <a:spcPts val="2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 = </a:t>
                      </a:r>
                      <a:r>
                        <a:rPr lang="en-US" sz="1200" b="1" i="0" u="none" strike="noStrike" kern="1200" dirty="0" err="1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a.Mid</a:t>
                      </a: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(3);    //</a:t>
                      </a:r>
                      <a:r>
                        <a:rPr lang="ja-JP" alt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值为</a:t>
                      </a:r>
                      <a:r>
                        <a:rPr lang="en-US" altLang="ja-JP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:456789</a:t>
                      </a:r>
                      <a:endParaRPr lang="ja-JP" altLang="en-US" sz="1200" b="1" i="0" u="none" strike="noStrike" kern="1200" dirty="0">
                        <a:solidFill>
                          <a:srgbClr val="333333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0" hangingPunct="1">
                        <a:lnSpc>
                          <a:spcPts val="2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 = </a:t>
                      </a:r>
                      <a:r>
                        <a:rPr lang="en-US" sz="1200" b="1" i="0" u="none" strike="noStrike" kern="1200" dirty="0" err="1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a.Mid</a:t>
                      </a: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(2, 4); //</a:t>
                      </a:r>
                      <a:r>
                        <a:rPr lang="ja-JP" alt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值为</a:t>
                      </a:r>
                      <a:r>
                        <a:rPr lang="en-US" altLang="ja-JP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:3456</a:t>
                      </a:r>
                      <a:endParaRPr lang="ja-JP" altLang="en-US" sz="1200" b="1" i="0" u="none" strike="noStrike" kern="1200" dirty="0">
                        <a:solidFill>
                          <a:srgbClr val="333333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0" hangingPunct="1">
                        <a:lnSpc>
                          <a:spcPts val="2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 = </a:t>
                      </a:r>
                      <a:r>
                        <a:rPr lang="en-US" sz="1200" b="1" i="0" u="none" strike="noStrike" kern="1200" dirty="0" err="1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a.Right</a:t>
                      </a: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(4);  //</a:t>
                      </a:r>
                      <a:r>
                        <a:rPr lang="ja-JP" alt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值为</a:t>
                      </a:r>
                      <a:r>
                        <a:rPr lang="en-US" altLang="ja-JP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:6789</a:t>
                      </a:r>
                      <a:endParaRPr lang="ja-JP" altLang="en-US" sz="1200" b="1" i="0" u="none" strike="noStrike" kern="1200" dirty="0">
                        <a:solidFill>
                          <a:srgbClr val="333333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0" hangingPunct="1">
                        <a:lnSpc>
                          <a:spcPts val="2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i="0" u="none" strike="noStrike" kern="1200" dirty="0">
                        <a:solidFill>
                          <a:srgbClr val="333333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0" hangingPunct="1">
                        <a:lnSpc>
                          <a:spcPts val="2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 pos = a. find("3"); //</a:t>
                      </a:r>
                      <a:r>
                        <a:rPr lang="ja-JP" alt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值为</a:t>
                      </a:r>
                      <a:r>
                        <a:rPr lang="en-US" altLang="ja-JP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:2</a:t>
                      </a:r>
                      <a:endParaRPr lang="ja-JP" altLang="en-US" sz="1200" b="1" i="0" u="none" strike="noStrike" kern="1200" dirty="0">
                        <a:solidFill>
                          <a:srgbClr val="333333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991" marR="80991" marT="1124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ts val="2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en-US" sz="1200" b="1" i="0" u="none" strike="noStrike" kern="1200" dirty="0" err="1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a,b</a:t>
                      </a: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  <a:endParaRPr lang="en-US" altLang="zh-CN" sz="1200" b="1" i="0" u="none" strike="noStrike" kern="1200" dirty="0">
                        <a:solidFill>
                          <a:srgbClr val="333333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0" hangingPunct="1">
                        <a:lnSpc>
                          <a:spcPts val="2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a = "123456789";</a:t>
                      </a:r>
                      <a:endParaRPr lang="en-US" altLang="zh-CN" sz="1200" b="1" i="0" u="none" strike="noStrike" kern="1200" dirty="0">
                        <a:solidFill>
                          <a:srgbClr val="333333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0" hangingPunct="1">
                        <a:lnSpc>
                          <a:spcPts val="2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b = </a:t>
                      </a:r>
                      <a:r>
                        <a:rPr lang="en-US" sz="1200" b="1" i="0" u="none" strike="noStrike" kern="1200" dirty="0" err="1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a.Substring</a:t>
                      </a: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(0, 4); //</a:t>
                      </a:r>
                      <a:r>
                        <a:rPr lang="ja-JP" alt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值为</a:t>
                      </a:r>
                      <a:r>
                        <a:rPr lang="en-US" altLang="ja-JP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:1234 (</a:t>
                      </a:r>
                      <a:r>
                        <a:rPr lang="ja-JP" alt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起点</a:t>
                      </a:r>
                      <a:r>
                        <a:rPr lang="en-US" altLang="ja-JP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ja-JP" alt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长度</a:t>
                      </a:r>
                      <a:r>
                        <a:rPr lang="en-US" altLang="ja-JP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ja-JP" altLang="en-US" sz="1200" b="1" i="0" u="none" strike="noStrike" kern="1200" dirty="0">
                        <a:solidFill>
                          <a:srgbClr val="333333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0" hangingPunct="1">
                        <a:lnSpc>
                          <a:spcPts val="2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 = </a:t>
                      </a:r>
                      <a:r>
                        <a:rPr lang="en-US" sz="1200" b="1" i="0" u="none" strike="noStrike" kern="1200" dirty="0" err="1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a.Substring</a:t>
                      </a: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(3); //</a:t>
                      </a:r>
                      <a:r>
                        <a:rPr lang="ja-JP" alt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值为</a:t>
                      </a:r>
                      <a:r>
                        <a:rPr lang="en-US" altLang="ja-JP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:456789</a:t>
                      </a:r>
                      <a:endParaRPr lang="ja-JP" altLang="en-US" sz="1200" b="1" i="0" u="none" strike="noStrike" kern="1200" dirty="0">
                        <a:solidFill>
                          <a:srgbClr val="333333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0" hangingPunct="1">
                        <a:lnSpc>
                          <a:spcPts val="2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 = </a:t>
                      </a:r>
                      <a:r>
                        <a:rPr lang="en-US" sz="1200" b="1" i="0" u="none" strike="noStrike" kern="1200" dirty="0" err="1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a.Substring</a:t>
                      </a: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(2, 4); //</a:t>
                      </a:r>
                      <a:r>
                        <a:rPr lang="ja-JP" alt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值为</a:t>
                      </a:r>
                      <a:r>
                        <a:rPr lang="en-US" altLang="ja-JP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:3456</a:t>
                      </a:r>
                      <a:endParaRPr lang="ja-JP" altLang="en-US" sz="1200" b="1" i="0" u="none" strike="noStrike" kern="1200" dirty="0">
                        <a:solidFill>
                          <a:srgbClr val="333333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0" hangingPunct="1">
                        <a:lnSpc>
                          <a:spcPts val="2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 = </a:t>
                      </a:r>
                      <a:r>
                        <a:rPr lang="en-US" sz="1200" b="1" i="0" u="none" strike="noStrike" kern="1200" dirty="0" err="1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a.Substring</a:t>
                      </a: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b="1" i="0" u="none" strike="noStrike" kern="1200" dirty="0" err="1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a.Length</a:t>
                      </a: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- 4); //</a:t>
                      </a:r>
                      <a:r>
                        <a:rPr lang="ja-JP" alt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值为</a:t>
                      </a:r>
                      <a:r>
                        <a:rPr lang="en-US" altLang="ja-JP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:6789</a:t>
                      </a:r>
                    </a:p>
                    <a:p>
                      <a:pPr marL="0" indent="91440" algn="l" defTabSz="914400" rtl="0" eaLnBrk="1" fontAlgn="t" latinLnBrk="0" hangingPunct="1">
                        <a:lnSpc>
                          <a:spcPts val="2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 pos = </a:t>
                      </a:r>
                      <a:r>
                        <a:rPr lang="en-US" sz="1200" b="1" i="0" u="none" strike="noStrike" kern="1200" dirty="0" err="1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a.IndexOf</a:t>
                      </a: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('3'); //</a:t>
                      </a:r>
                      <a:r>
                        <a:rPr lang="ja-JP" alt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值为</a:t>
                      </a:r>
                      <a:r>
                        <a:rPr lang="en-US" altLang="ja-JP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:2</a:t>
                      </a:r>
                      <a:endParaRPr lang="ja-JP" altLang="en-US" sz="1200" b="1" i="0" u="none" strike="noStrike" kern="1200" dirty="0">
                        <a:solidFill>
                          <a:srgbClr val="333333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991" marR="80991" marT="1124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570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29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B6870-E1DA-4968-A550-393BB413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如何获取数据库列的信息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305143-B0BF-4283-B816-6EC9EAD8B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/>
              <a:t>string </a:t>
            </a:r>
            <a:r>
              <a:rPr lang="en-US" altLang="zh-CN" sz="1400" dirty="0" err="1"/>
              <a:t>strSQL</a:t>
            </a:r>
            <a:r>
              <a:rPr lang="en-US" altLang="zh-CN" sz="1400" dirty="0"/>
              <a:t> = ("select * from </a:t>
            </a:r>
            <a:r>
              <a:rPr lang="en-US" altLang="zh-CN" sz="1400" dirty="0" err="1"/>
              <a:t>MibTree</a:t>
            </a:r>
            <a:r>
              <a:rPr lang="en-US" altLang="zh-CN" sz="1400" dirty="0"/>
              <a:t> where </a:t>
            </a:r>
            <a:r>
              <a:rPr lang="en-US" altLang="zh-CN" sz="1400" dirty="0" err="1"/>
              <a:t>DefaultValue</a:t>
            </a:r>
            <a:r>
              <a:rPr lang="en-US" altLang="zh-CN" sz="1400" dirty="0"/>
              <a:t>='/' and </a:t>
            </a:r>
            <a:r>
              <a:rPr lang="en-US" altLang="zh-CN" sz="1400" dirty="0" err="1"/>
              <a:t>ICFWriteAble</a:t>
            </a:r>
            <a:r>
              <a:rPr lang="en-US" altLang="zh-CN" sz="1400" dirty="0"/>
              <a:t> = '√' order by </a:t>
            </a:r>
            <a:r>
              <a:rPr lang="en-US" altLang="zh-CN" sz="1400" dirty="0" err="1"/>
              <a:t>ExcelLine</a:t>
            </a:r>
            <a:r>
              <a:rPr lang="en-US" altLang="zh-CN" sz="1400" dirty="0"/>
              <a:t>");</a:t>
            </a:r>
          </a:p>
          <a:p>
            <a:r>
              <a:rPr lang="en-US" altLang="zh-CN" sz="1400" dirty="0" err="1"/>
              <a:t>DataSet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MibdateSet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CfgGetRecordByAccessDb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strFileToDirectory</a:t>
            </a:r>
            <a:r>
              <a:rPr lang="en-US" altLang="zh-CN" sz="1400" dirty="0"/>
              <a:t> + "\\lm.mdb", </a:t>
            </a:r>
            <a:r>
              <a:rPr lang="en-US" altLang="zh-CN" sz="1400" dirty="0" err="1"/>
              <a:t>strSQL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int cunt = </a:t>
            </a:r>
            <a:r>
              <a:rPr lang="en-US" altLang="zh-CN" sz="1400" dirty="0" err="1"/>
              <a:t>MibdateSet.Tables</a:t>
            </a:r>
            <a:r>
              <a:rPr lang="en-US" altLang="zh-CN" sz="1400" dirty="0"/>
              <a:t>[0].</a:t>
            </a:r>
            <a:r>
              <a:rPr lang="en-US" altLang="zh-CN" sz="1400" dirty="0" err="1"/>
              <a:t>Columns.Count</a:t>
            </a:r>
            <a:r>
              <a:rPr lang="en-US" altLang="zh-CN" sz="1400" dirty="0"/>
              <a:t>;//</a:t>
            </a:r>
            <a:r>
              <a:rPr lang="zh-CN" altLang="en-US" sz="1400" dirty="0"/>
              <a:t>取得表的总列数</a:t>
            </a:r>
          </a:p>
          <a:p>
            <a:r>
              <a:rPr lang="es-ES" altLang="zh-CN" sz="1400" dirty="0"/>
              <a:t>var a = MibdateSet.Tables[0].Columns;</a:t>
            </a:r>
          </a:p>
          <a:p>
            <a:r>
              <a:rPr lang="en-US" altLang="zh-CN" sz="1400" dirty="0" err="1"/>
              <a:t>MibdateSet.Tables</a:t>
            </a:r>
            <a:r>
              <a:rPr lang="en-US" altLang="zh-CN" sz="1400" dirty="0"/>
              <a:t>[0].Columns[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].</a:t>
            </a:r>
            <a:r>
              <a:rPr lang="en-US" altLang="zh-CN" sz="1400" dirty="0" err="1"/>
              <a:t>ToString</a:t>
            </a:r>
            <a:r>
              <a:rPr lang="en-US" altLang="zh-CN" sz="1400" dirty="0"/>
              <a:t>();// </a:t>
            </a:r>
            <a:r>
              <a:rPr lang="zh-CN" altLang="en-US" sz="1400" dirty="0"/>
              <a:t>取得表的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</a:t>
            </a:r>
            <a:r>
              <a:rPr lang="zh-CN" altLang="en-US" sz="1400" dirty="0"/>
              <a:t>列名</a:t>
            </a:r>
          </a:p>
        </p:txBody>
      </p:sp>
    </p:spTree>
    <p:extLst>
      <p:ext uri="{BB962C8B-B14F-4D97-AF65-F5344CB8AC3E}">
        <p14:creationId xmlns:p14="http://schemas.microsoft.com/office/powerpoint/2010/main" val="134757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91321-2FD5-486F-9F5E-B924A620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Init.cfg</a:t>
            </a:r>
            <a:r>
              <a:rPr lang="zh-CN" altLang="en-US" dirty="0"/>
              <a:t>来源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88EBC-97CE-4E20-9D2D-10CC16735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自定义</a:t>
            </a:r>
            <a:r>
              <a:rPr lang="en-US" altLang="zh-CN" dirty="0"/>
              <a:t>_</a:t>
            </a:r>
            <a:r>
              <a:rPr lang="zh-CN" altLang="en-US" dirty="0"/>
              <a:t>初配数据文件</a:t>
            </a:r>
            <a:r>
              <a:rPr lang="en-US" altLang="zh-CN" dirty="0"/>
              <a:t>_ENB_xxx.xls</a:t>
            </a:r>
          </a:p>
          <a:p>
            <a:r>
              <a:rPr lang="en-US" altLang="zh-CN" dirty="0"/>
              <a:t>2. RecList_Vx.xx.xx.xx.xls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代码写死部分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根据上面的</a:t>
            </a:r>
            <a:r>
              <a:rPr lang="en-US" altLang="zh-CN" dirty="0"/>
              <a:t>3</a:t>
            </a:r>
            <a:r>
              <a:rPr lang="zh-CN" altLang="en-US" dirty="0"/>
              <a:t>部分内容查找各自的数据库，筛选自定义，</a:t>
            </a:r>
            <a:r>
              <a:rPr lang="en-US" altLang="zh-CN" dirty="0" err="1"/>
              <a:t>reclist</a:t>
            </a:r>
            <a:r>
              <a:rPr lang="zh-CN" altLang="en-US" dirty="0"/>
              <a:t>和写死部分的表内容写入数据库中。</a:t>
            </a:r>
            <a:endParaRPr lang="en-US" altLang="zh-CN" dirty="0"/>
          </a:p>
          <a:p>
            <a:r>
              <a:rPr lang="en-US" altLang="zh-CN" dirty="0"/>
              <a:t>5G</a:t>
            </a:r>
            <a:r>
              <a:rPr lang="zh-CN" altLang="en-US" dirty="0"/>
              <a:t>废弃了</a:t>
            </a:r>
            <a:r>
              <a:rPr lang="en-US" altLang="zh-CN" dirty="0"/>
              <a:t>reclist.xls</a:t>
            </a:r>
            <a:r>
              <a:rPr lang="zh-CN" altLang="en-US" dirty="0"/>
              <a:t>，引入</a:t>
            </a:r>
            <a:r>
              <a:rPr lang="en-US" altLang="zh-CN" dirty="0"/>
              <a:t>&lt;</a:t>
            </a:r>
            <a:r>
              <a:rPr lang="zh-CN" altLang="en-US" dirty="0"/>
              <a:t>参标</a:t>
            </a:r>
            <a:r>
              <a:rPr lang="en-US" altLang="zh-CN" dirty="0"/>
              <a:t>.</a:t>
            </a:r>
            <a:r>
              <a:rPr lang="en-US" altLang="zh-CN" dirty="0" err="1"/>
              <a:t>xls</a:t>
            </a:r>
            <a:r>
              <a:rPr lang="en-US" altLang="zh-CN" dirty="0"/>
              <a:t>&gt;.</a:t>
            </a:r>
            <a:r>
              <a:rPr lang="zh-CN" altLang="en-US" dirty="0"/>
              <a:t>使用参标</a:t>
            </a:r>
            <a:r>
              <a:rPr lang="en-US" altLang="zh-CN" dirty="0"/>
              <a:t>.</a:t>
            </a:r>
            <a:r>
              <a:rPr lang="en-US" altLang="zh-CN" dirty="0" err="1"/>
              <a:t>xls</a:t>
            </a:r>
            <a:r>
              <a:rPr lang="zh-CN" altLang="en-US" dirty="0"/>
              <a:t>代替</a:t>
            </a:r>
            <a:r>
              <a:rPr lang="en-US" altLang="zh-CN" dirty="0"/>
              <a:t>reclist.xls</a:t>
            </a:r>
            <a:r>
              <a:rPr lang="zh-CN" altLang="en-US" dirty="0"/>
              <a:t>定义筛选功能。</a:t>
            </a:r>
          </a:p>
        </p:txBody>
      </p:sp>
    </p:spTree>
    <p:extLst>
      <p:ext uri="{BB962C8B-B14F-4D97-AF65-F5344CB8AC3E}">
        <p14:creationId xmlns:p14="http://schemas.microsoft.com/office/powerpoint/2010/main" val="3470480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A9462-FC1C-4D2F-86E1-D5725654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Patch_ex.cfg</a:t>
            </a:r>
            <a:r>
              <a:rPr lang="zh-CN" altLang="en-US" dirty="0"/>
              <a:t>来源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64CF3-CC10-4689-8814-D1819F189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自定义</a:t>
            </a:r>
            <a:r>
              <a:rPr lang="en-US" altLang="zh-CN" dirty="0"/>
              <a:t>_</a:t>
            </a:r>
            <a:r>
              <a:rPr lang="zh-CN" altLang="en-US" dirty="0"/>
              <a:t>初配数据文件</a:t>
            </a:r>
            <a:r>
              <a:rPr lang="en-US" altLang="zh-CN" dirty="0"/>
              <a:t>_ENB_xxx.xls</a:t>
            </a:r>
          </a:p>
          <a:p>
            <a:r>
              <a:rPr lang="en-US" altLang="zh-CN" dirty="0"/>
              <a:t>5G </a:t>
            </a:r>
            <a:r>
              <a:rPr lang="zh-CN" altLang="en-US"/>
              <a:t>变化，待定。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35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1241</Words>
  <Application>Microsoft Office PowerPoint</Application>
  <PresentationFormat>全屏显示(4:3)</PresentationFormat>
  <Paragraphs>253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Arial</vt:lpstr>
      <vt:lpstr>Calibri</vt:lpstr>
      <vt:lpstr>Helvetica</vt:lpstr>
      <vt:lpstr>Times New Roman</vt:lpstr>
      <vt:lpstr>Office 主题</vt:lpstr>
      <vt:lpstr>Cfg文件从C++到C# </vt:lpstr>
      <vt:lpstr>1.c++中相关的创建文件</vt:lpstr>
      <vt:lpstr>2.C# 写文件</vt:lpstr>
      <vt:lpstr>2.C# 写文件</vt:lpstr>
      <vt:lpstr>PowerPoint 演示文稿</vt:lpstr>
      <vt:lpstr>字符串处理</vt:lpstr>
      <vt:lpstr>如何获取数据库列的信息</vt:lpstr>
      <vt:lpstr>Init.cfg来源</vt:lpstr>
      <vt:lpstr>Patch_ex.cfg来源</vt:lpstr>
      <vt:lpstr>PowerPoint 演示文稿</vt:lpstr>
      <vt:lpstr>eNB告警信息表.xls</vt:lpstr>
      <vt:lpstr>RRU基本信息表.xls</vt:lpstr>
      <vt:lpstr>天线阵</vt:lpstr>
      <vt:lpstr>LTE_基站天线广播波束权值参数配置表_5G.xls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Cfg文件从C++到C# </dc:title>
  <dc:creator>JX</dc:creator>
  <cp:lastModifiedBy>JX</cp:lastModifiedBy>
  <cp:revision>22</cp:revision>
  <dcterms:created xsi:type="dcterms:W3CDTF">2018-09-20T01:41:56Z</dcterms:created>
  <dcterms:modified xsi:type="dcterms:W3CDTF">2018-10-17T05:50:57Z</dcterms:modified>
</cp:coreProperties>
</file>