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189D-95AD-41F5-80C2-72779D019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Cfg</a:t>
            </a:r>
            <a:r>
              <a:rPr lang="zh-CN" altLang="en-US" dirty="0"/>
              <a:t>文件从</a:t>
            </a:r>
            <a:r>
              <a:rPr lang="en-US" altLang="zh-CN" dirty="0"/>
              <a:t>C++</a:t>
            </a:r>
            <a:r>
              <a:rPr lang="zh-CN" altLang="en-US" dirty="0"/>
              <a:t>到</a:t>
            </a:r>
            <a:r>
              <a:rPr lang="en-US" altLang="zh-CN" dirty="0"/>
              <a:t>C#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2F403-555C-43FE-96A2-6438AA9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4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5D215-06D3-4090-B1A2-C94A941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1.c++</a:t>
            </a:r>
            <a:r>
              <a:rPr lang="zh-CN" altLang="en-US" dirty="0"/>
              <a:t>中相关的创建文件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D4D2C-BD9A-4AE8-A668-CB812E04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Cfg</a:t>
            </a:r>
            <a:r>
              <a:rPr lang="zh-CN" altLang="en-US" sz="2800" dirty="0"/>
              <a:t>的管理类 </a:t>
            </a:r>
            <a:r>
              <a:rPr lang="en-US" altLang="zh-CN" sz="2800" dirty="0"/>
              <a:t>class </a:t>
            </a:r>
            <a:r>
              <a:rPr lang="en-US" altLang="zh-CN" sz="2800" dirty="0" err="1"/>
              <a:t>CDtCfgOp</a:t>
            </a:r>
            <a:r>
              <a:rPr lang="en-US" altLang="zh-CN" sz="2800" dirty="0"/>
              <a:t>:  </a:t>
            </a:r>
            <a:r>
              <a:rPr lang="en-US" altLang="zh-CN" sz="2800" dirty="0" err="1"/>
              <a:t>cfg</a:t>
            </a:r>
            <a:r>
              <a:rPr lang="en-US" altLang="zh-CN" sz="2800" dirty="0"/>
              <a:t> </a:t>
            </a:r>
            <a:r>
              <a:rPr lang="zh-CN" altLang="en-US" sz="2800" dirty="0"/>
              <a:t>主要操作类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怎样排列组合，才能生成一个真正的</a:t>
            </a:r>
            <a:r>
              <a:rPr lang="en-US" altLang="zh-CN" sz="2800" dirty="0"/>
              <a:t>.</a:t>
            </a:r>
            <a:r>
              <a:rPr lang="en-US" altLang="zh-CN" sz="2800" dirty="0" err="1"/>
              <a:t>cfg</a:t>
            </a:r>
            <a:r>
              <a:rPr lang="zh-CN" altLang="en-US" sz="2800" dirty="0"/>
              <a:t>？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4200" dirty="0"/>
              <a:t>        </a:t>
            </a:r>
            <a:endParaRPr lang="zh-CN" altLang="en-US" sz="4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A6FCA7-9A2C-45F4-8389-67AB33578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96497"/>
              </p:ext>
            </p:extLst>
          </p:nvPr>
        </p:nvGraphicFramePr>
        <p:xfrm>
          <a:off x="827584" y="3140967"/>
          <a:ext cx="5976664" cy="2880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6664">
                  <a:extLst>
                    <a:ext uri="{9D8B030D-6E8A-4147-A177-3AD203B41FA5}">
                      <a16:colId xmlns:a16="http://schemas.microsoft.com/office/drawing/2014/main" val="1902054295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UninitialCfg</a:t>
                      </a:r>
                      <a:r>
                        <a:rPr lang="en-US" sz="1100" u="none" strike="noStrike" dirty="0">
                          <a:effectLst/>
                        </a:rPr>
                        <a:t>();                 // </a:t>
                      </a:r>
                      <a:r>
                        <a:rPr lang="zh-CN" altLang="en-US" sz="1100" u="none" strike="noStrike" dirty="0">
                          <a:effectLst/>
                        </a:rPr>
                        <a:t>释放资源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2472566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InitialCfg();      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初始化  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6357235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SetCfgName(strName);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获取 </a:t>
                      </a:r>
                      <a:r>
                        <a:rPr lang="en-US" sz="1100" u="none" strike="noStrike">
                          <a:effectLst/>
                        </a:rPr>
                        <a:t>Lmtor</a:t>
                      </a:r>
                      <a:r>
                        <a:rPr lang="zh-CN" altLang="en-US" sz="1100" u="none" strike="noStrike">
                          <a:effectLst/>
                        </a:rPr>
                        <a:t>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6052409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LoadMibVerTablesByMibVersion(); // </a:t>
                      </a:r>
                      <a:r>
                        <a:rPr lang="zh-CN" altLang="en-US" sz="1100" u="none" strike="noStrike">
                          <a:effectLst/>
                        </a:rPr>
                        <a:t>拷贝数据库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3744658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WriteHeaderVersionInfo();       // </a:t>
                      </a:r>
                      <a:r>
                        <a:rPr lang="zh-CN" altLang="en-US" sz="1100" u="none" strike="noStrike">
                          <a:effectLst/>
                        </a:rPr>
                        <a:t>组文件头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135973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SetAdoConn</a:t>
                      </a:r>
                      <a:r>
                        <a:rPr lang="en-US" sz="1100" u="none" strike="noStrike" dirty="0">
                          <a:effectLst/>
                        </a:rPr>
                        <a:t>();                   // </a:t>
                      </a:r>
                      <a:r>
                        <a:rPr lang="zh-CN" altLang="en-US" sz="1100" u="none" strike="noStrike" dirty="0">
                          <a:effectLst/>
                        </a:rPr>
                        <a:t>连接数据库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466071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CreateCfgFile();   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组文件体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4254606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SetModified(FALSE);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设置标志位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456998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GetCurMibVersion();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获取版本号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547984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SaveFile_eNB();                 // </a:t>
                      </a:r>
                      <a:r>
                        <a:rPr lang="zh-CN" altLang="en-US" sz="1100" u="none" strike="noStrike">
                          <a:effectLst/>
                        </a:rPr>
                        <a:t>写文件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935285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SetSaveFilePath</a:t>
                      </a:r>
                      <a:r>
                        <a:rPr lang="en-US" sz="1100" u="none" strike="noStrike" dirty="0">
                          <a:effectLst/>
                        </a:rPr>
                        <a:t>();              // </a:t>
                      </a:r>
                      <a:r>
                        <a:rPr lang="zh-CN" altLang="en-US" sz="1100" u="none" strike="noStrike" dirty="0">
                          <a:effectLst/>
                        </a:rPr>
                        <a:t>保存文件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24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5C12-2DE2-4BC4-B006-34ACC689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2.C# </a:t>
            </a:r>
            <a:r>
              <a:rPr lang="zh-CN" altLang="en-US" dirty="0"/>
              <a:t>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FE85-B35C-4CDA-AFD0-5D78037F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类型转换问题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2BEA5B-90C0-4A37-BF6E-CFE243A7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06186"/>
              </p:ext>
            </p:extLst>
          </p:nvPr>
        </p:nvGraphicFramePr>
        <p:xfrm>
          <a:off x="457200" y="2132856"/>
          <a:ext cx="8229601" cy="468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709">
                  <a:extLst>
                    <a:ext uri="{9D8B030D-6E8A-4147-A177-3AD203B41FA5}">
                      <a16:colId xmlns:a16="http://schemas.microsoft.com/office/drawing/2014/main" val="1966416051"/>
                    </a:ext>
                  </a:extLst>
                </a:gridCol>
                <a:gridCol w="1047180">
                  <a:extLst>
                    <a:ext uri="{9D8B030D-6E8A-4147-A177-3AD203B41FA5}">
                      <a16:colId xmlns:a16="http://schemas.microsoft.com/office/drawing/2014/main" val="3727391866"/>
                    </a:ext>
                  </a:extLst>
                </a:gridCol>
                <a:gridCol w="615988">
                  <a:extLst>
                    <a:ext uri="{9D8B030D-6E8A-4147-A177-3AD203B41FA5}">
                      <a16:colId xmlns:a16="http://schemas.microsoft.com/office/drawing/2014/main" val="3521886217"/>
                    </a:ext>
                  </a:extLst>
                </a:gridCol>
                <a:gridCol w="726866">
                  <a:extLst>
                    <a:ext uri="{9D8B030D-6E8A-4147-A177-3AD203B41FA5}">
                      <a16:colId xmlns:a16="http://schemas.microsoft.com/office/drawing/2014/main" val="2192635250"/>
                    </a:ext>
                  </a:extLst>
                </a:gridCol>
                <a:gridCol w="1564610">
                  <a:extLst>
                    <a:ext uri="{9D8B030D-6E8A-4147-A177-3AD203B41FA5}">
                      <a16:colId xmlns:a16="http://schemas.microsoft.com/office/drawing/2014/main" val="3596203062"/>
                    </a:ext>
                  </a:extLst>
                </a:gridCol>
                <a:gridCol w="1330534">
                  <a:extLst>
                    <a:ext uri="{9D8B030D-6E8A-4147-A177-3AD203B41FA5}">
                      <a16:colId xmlns:a16="http://schemas.microsoft.com/office/drawing/2014/main" val="417927916"/>
                    </a:ext>
                  </a:extLst>
                </a:gridCol>
                <a:gridCol w="1872604">
                  <a:extLst>
                    <a:ext uri="{9D8B030D-6E8A-4147-A177-3AD203B41FA5}">
                      <a16:colId xmlns:a16="http://schemas.microsoft.com/office/drawing/2014/main" val="702832181"/>
                    </a:ext>
                  </a:extLst>
                </a:gridCol>
                <a:gridCol w="505110">
                  <a:extLst>
                    <a:ext uri="{9D8B030D-6E8A-4147-A177-3AD203B41FA5}">
                      <a16:colId xmlns:a16="http://schemas.microsoft.com/office/drawing/2014/main" val="1382775733"/>
                    </a:ext>
                  </a:extLst>
                </a:gridCol>
              </a:tblGrid>
              <a:tr h="22617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C++</a:t>
                      </a:r>
                      <a:r>
                        <a:rPr lang="zh-CN" altLang="en-US" sz="1000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C++</a:t>
                      </a:r>
                      <a:r>
                        <a:rPr lang="zh-CN" altLang="en-US" sz="1000" u="none" strike="noStrike">
                          <a:effectLst/>
                        </a:rPr>
                        <a:t>类型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C# </a:t>
                      </a:r>
                      <a:r>
                        <a:rPr lang="zh-CN" altLang="en-US" sz="1000" u="none" strike="noStrike">
                          <a:effectLst/>
                        </a:rPr>
                        <a:t>类型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C++</a:t>
                      </a:r>
                      <a:r>
                        <a:rPr lang="zh-CN" altLang="en-US" sz="700" u="none" strike="noStrike">
                          <a:effectLst/>
                        </a:rPr>
                        <a:t>位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C++</a:t>
                      </a:r>
                      <a:r>
                        <a:rPr lang="zh-CN" altLang="en-US" sz="700" u="none" strike="noStrike">
                          <a:effectLst/>
                        </a:rPr>
                        <a:t>范围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C#</a:t>
                      </a:r>
                      <a:r>
                        <a:rPr lang="zh-CN" altLang="en-US" sz="700" u="none" strike="noStrike">
                          <a:effectLst/>
                        </a:rPr>
                        <a:t>描述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C#</a:t>
                      </a:r>
                      <a:r>
                        <a:rPr lang="zh-CN" altLang="en-US" sz="700" u="none" strike="noStrike">
                          <a:effectLst/>
                        </a:rPr>
                        <a:t>范围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C#</a:t>
                      </a:r>
                      <a:r>
                        <a:rPr lang="zh-CN" altLang="en-US" sz="700" u="none" strike="noStrike">
                          <a:effectLst/>
                        </a:rPr>
                        <a:t>默认值</a:t>
                      </a:r>
                      <a:endParaRPr lang="zh-CN" altLang="en-US" sz="7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2972999133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char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-128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127 </a:t>
                      </a:r>
                      <a:r>
                        <a:rPr lang="zh-CN" altLang="en-US" sz="800" u="none" strike="noStrike">
                          <a:effectLst/>
                        </a:rPr>
                        <a:t>或者 </a:t>
                      </a:r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255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2022705776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u8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unsigned char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byte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255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位无符号整数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255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895181830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s8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signed char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sbyte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-128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127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-128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127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278590620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4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-2147483648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2147483647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32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-2,147,483,648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2,147,483,647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3384405258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u32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unsigned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uint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4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0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4294967295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32 </a:t>
                      </a:r>
                      <a:r>
                        <a:rPr lang="zh-CN" altLang="en-US" sz="800" u="none" strike="noStrike">
                          <a:effectLst/>
                        </a:rPr>
                        <a:t>位无符号整数类型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0 </a:t>
                      </a:r>
                      <a:r>
                        <a:rPr lang="zh-CN" altLang="en-US" sz="1100" u="none" strike="noStrike">
                          <a:effectLst/>
                        </a:rPr>
                        <a:t>到 </a:t>
                      </a:r>
                      <a:r>
                        <a:rPr lang="en-US" altLang="zh-CN" sz="1100" u="none" strike="noStrike">
                          <a:effectLst/>
                        </a:rPr>
                        <a:t>4,294,967,295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2088864436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signed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4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-2147483648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2147483647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32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-2,147,483,648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2,147,483,647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4092480944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short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short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-32768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32767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16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-32,768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32,767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920304936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u16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unsigned short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ushort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65,535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16 </a:t>
                      </a:r>
                      <a:r>
                        <a:rPr lang="zh-CN" altLang="en-US" sz="800" u="none" strike="noStrike" dirty="0">
                          <a:effectLst/>
                        </a:rPr>
                        <a:t>位无符号整数类型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0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65,535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437418498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signed short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>
                          <a:effectLst/>
                        </a:rPr>
                        <a:t>short</a:t>
                      </a:r>
                      <a:endParaRPr lang="en-US" altLang="zh-C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-32768 </a:t>
                      </a:r>
                      <a:r>
                        <a:rPr lang="zh-CN" altLang="en-US" sz="800" u="none" strike="noStrike">
                          <a:effectLst/>
                        </a:rPr>
                        <a:t>到 </a:t>
                      </a:r>
                      <a:r>
                        <a:rPr lang="en-US" altLang="zh-CN" sz="800" u="none" strike="noStrike">
                          <a:effectLst/>
                        </a:rPr>
                        <a:t>32767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3372640356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-9,223,372,036,854,775,808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64 </a:t>
                      </a:r>
                      <a:r>
                        <a:rPr lang="zh-CN" altLang="en-US" sz="800" u="none" strike="noStrike" dirty="0">
                          <a:effectLst/>
                        </a:rPr>
                        <a:t>位有符号整数类型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0L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916718821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signed long int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8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-9,223,372,036,854,775,808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64 </a:t>
                      </a:r>
                      <a:r>
                        <a:rPr lang="zh-CN" altLang="en-US" sz="800" u="none" strike="noStrike">
                          <a:effectLst/>
                        </a:rPr>
                        <a:t>位有符号整数类型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-923,372,036,854,775,808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9,223,372,036,854,775,807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0L</a:t>
                      </a:r>
                      <a:endParaRPr 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1977619712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unsigned long int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ulong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0 to 18,446,744,073,709,551,615</a:t>
                      </a:r>
                      <a:endParaRPr 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64 </a:t>
                      </a:r>
                      <a:r>
                        <a:rPr lang="zh-CN" altLang="en-US" sz="800" u="none" strike="noStrike">
                          <a:effectLst/>
                        </a:rPr>
                        <a:t>位无符号整数类型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0 </a:t>
                      </a:r>
                      <a:r>
                        <a:rPr lang="zh-CN" altLang="en-US" sz="800" u="none" strike="noStrike" dirty="0">
                          <a:effectLst/>
                        </a:rPr>
                        <a:t>到 </a:t>
                      </a:r>
                      <a:r>
                        <a:rPr lang="en-US" altLang="zh-CN" sz="800" u="none" strike="noStrike" dirty="0">
                          <a:effectLst/>
                        </a:rPr>
                        <a:t>18,446,744,073,709,551,615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3176377802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float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 dirty="0">
                          <a:effectLst/>
                        </a:rPr>
                        <a:t>4 </a:t>
                      </a:r>
                      <a:r>
                        <a:rPr lang="zh-CN" altLang="en-US" sz="800" u="none" strike="noStrike" dirty="0">
                          <a:effectLst/>
                        </a:rPr>
                        <a:t>个字节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+/- 3.4e +/- 38 (~7 </a:t>
                      </a:r>
                      <a:r>
                        <a:rPr lang="zh-CN" altLang="en-US" sz="800" u="none" strike="noStrike" dirty="0">
                          <a:effectLst/>
                        </a:rPr>
                        <a:t>个数字</a:t>
                      </a:r>
                      <a:r>
                        <a:rPr lang="en-US" altLang="zh-CN" sz="800" u="none" strike="noStrike" dirty="0">
                          <a:effectLst/>
                        </a:rPr>
                        <a:t>)</a:t>
                      </a:r>
                      <a:endParaRPr lang="en-US" altLang="zh-CN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32 </a:t>
                      </a:r>
                      <a:r>
                        <a:rPr lang="zh-CN" altLang="en-US" sz="800" u="none" strike="noStrike" dirty="0">
                          <a:effectLst/>
                        </a:rPr>
                        <a:t>位单精度浮点型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-3.4 x 10</a:t>
                      </a:r>
                      <a:r>
                        <a:rPr lang="en-US" sz="1100" u="none" strike="noStrike" baseline="30000" dirty="0">
                          <a:effectLst/>
                        </a:rPr>
                        <a:t>38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zh-CN" altLang="en-US" sz="1100" u="none" strike="noStrike" dirty="0">
                          <a:effectLst/>
                        </a:rPr>
                        <a:t>到 </a:t>
                      </a:r>
                      <a:r>
                        <a:rPr lang="en-US" altLang="zh-CN" sz="1100" u="none" strike="noStrike" dirty="0">
                          <a:effectLst/>
                        </a:rPr>
                        <a:t>+ 3.4 </a:t>
                      </a:r>
                      <a:r>
                        <a:rPr lang="en-US" sz="1100" u="none" strike="noStrike" dirty="0">
                          <a:effectLst/>
                        </a:rPr>
                        <a:t>x 10</a:t>
                      </a:r>
                      <a:r>
                        <a:rPr lang="en-US" sz="1100" u="none" strike="noStrike" baseline="30000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 anchor="b"/>
                </a:tc>
                <a:extLst>
                  <a:ext uri="{0D108BD9-81ED-4DB2-BD59-A6C34878D82A}">
                    <a16:rowId xmlns:a16="http://schemas.microsoft.com/office/drawing/2014/main" val="3389681021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8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+/- 1.7e +/- 308 (~15 </a:t>
                      </a:r>
                      <a:r>
                        <a:rPr lang="zh-CN" altLang="en-US" sz="800" u="none" strike="noStrike">
                          <a:effectLst/>
                        </a:rPr>
                        <a:t>个数字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922655038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long double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16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+/- 1.7e +/- 308 (~15 </a:t>
                      </a:r>
                      <a:r>
                        <a:rPr lang="zh-CN" altLang="en-US" sz="800" u="none" strike="noStrike">
                          <a:effectLst/>
                        </a:rPr>
                        <a:t>个数字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49246063"/>
                  </a:ext>
                </a:extLst>
              </a:tr>
              <a:tr h="209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wchar_t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2 </a:t>
                      </a:r>
                      <a:r>
                        <a:rPr lang="zh-CN" altLang="en-US" sz="800" u="none" strike="noStrike">
                          <a:effectLst/>
                        </a:rPr>
                        <a:t>或 </a:t>
                      </a:r>
                      <a:r>
                        <a:rPr lang="en-US" altLang="zh-CN" sz="800" u="none" strike="noStrike">
                          <a:effectLst/>
                        </a:rPr>
                        <a:t>4 </a:t>
                      </a:r>
                      <a:r>
                        <a:rPr lang="zh-CN" altLang="en-US" sz="800" u="none" strike="noStrike">
                          <a:effectLst/>
                        </a:rPr>
                        <a:t>个字节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r>
                        <a:rPr lang="zh-CN" altLang="en-US" sz="800" u="none" strike="noStrike">
                          <a:effectLst/>
                        </a:rPr>
                        <a:t>个宽字符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392" marR="7392" marT="7392" marB="0"/>
                </a:tc>
                <a:extLst>
                  <a:ext uri="{0D108BD9-81ED-4DB2-BD59-A6C34878D82A}">
                    <a16:rowId xmlns:a16="http://schemas.microsoft.com/office/drawing/2014/main" val="224393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8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5C12-2DE2-4BC4-B006-34ACC689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2.C# </a:t>
            </a:r>
            <a:r>
              <a:rPr lang="zh-CN" altLang="en-US" dirty="0"/>
              <a:t>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FE85-B35C-4CDA-AFD0-5D78037F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文件头 </a:t>
            </a:r>
            <a:r>
              <a:rPr lang="en-US" altLang="zh-CN" dirty="0" err="1"/>
              <a:t>OM_STRU_CfgFile_Header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3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A2A51-80EE-4870-936F-BFD4C60D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66D3E-1040-4620-9FB4-569365D2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err="1"/>
              <a:t>Cfg</a:t>
            </a:r>
            <a:r>
              <a:rPr lang="zh-CN" altLang="zh-CN" b="1" dirty="0"/>
              <a:t>相关文件</a:t>
            </a:r>
          </a:p>
          <a:p>
            <a:pPr lvl="0"/>
            <a:r>
              <a:rPr lang="zh-CN" altLang="zh-CN" b="1" dirty="0"/>
              <a:t>格式说明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zh-CN" altLang="zh-CN" b="1" dirty="0"/>
              <a:t>生成</a:t>
            </a:r>
            <a:r>
              <a:rPr lang="en-US" altLang="zh-CN" b="1" dirty="0"/>
              <a:t>.</a:t>
            </a:r>
            <a:r>
              <a:rPr lang="en-US" altLang="zh-CN" b="1" dirty="0" err="1"/>
              <a:t>cfg</a:t>
            </a:r>
            <a:r>
              <a:rPr lang="zh-CN" altLang="zh-CN" b="1" dirty="0"/>
              <a:t>文件</a:t>
            </a:r>
          </a:p>
          <a:p>
            <a:pPr lvl="0"/>
            <a:r>
              <a:rPr lang="zh-CN" altLang="zh-CN" dirty="0"/>
              <a:t>数据来源：</a:t>
            </a:r>
            <a:r>
              <a:rPr lang="en-US" altLang="zh-CN" dirty="0"/>
              <a:t> </a:t>
            </a:r>
            <a:r>
              <a:rPr lang="en-US" altLang="zh-CN" dirty="0" err="1"/>
              <a:t>lm.dtz</a:t>
            </a:r>
            <a:r>
              <a:rPr lang="en-US" altLang="zh-CN" dirty="0"/>
              <a:t> –</a:t>
            </a:r>
            <a:r>
              <a:rPr lang="zh-CN" altLang="zh-CN" dirty="0"/>
              <a:t>》</a:t>
            </a:r>
            <a:r>
              <a:rPr lang="en-US" altLang="zh-CN" dirty="0"/>
              <a:t> lm.mdb ,</a:t>
            </a:r>
            <a:r>
              <a:rPr lang="zh-CN" altLang="zh-CN" dirty="0"/>
              <a:t>使用</a:t>
            </a:r>
            <a:r>
              <a:rPr lang="en-US" altLang="zh-CN" dirty="0"/>
              <a:t>database </a:t>
            </a:r>
            <a:r>
              <a:rPr lang="zh-CN" altLang="zh-CN" dirty="0"/>
              <a:t>模块提供的接口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 = "select * from </a:t>
            </a:r>
            <a:r>
              <a:rPr lang="en-US" altLang="zh-CN" dirty="0" err="1"/>
              <a:t>MibTree</a:t>
            </a:r>
            <a:r>
              <a:rPr lang="en-US" altLang="zh-CN" dirty="0"/>
              <a:t> where </a:t>
            </a:r>
            <a:r>
              <a:rPr lang="en-US" altLang="zh-CN" dirty="0" err="1"/>
              <a:t>DefaultValue</a:t>
            </a:r>
            <a:r>
              <a:rPr lang="en-US" altLang="zh-CN" dirty="0"/>
              <a:t>='/' and </a:t>
            </a:r>
            <a:r>
              <a:rPr lang="en-US" altLang="zh-CN" dirty="0" err="1"/>
              <a:t>ICFWriteAble</a:t>
            </a:r>
            <a:r>
              <a:rPr lang="en-US" altLang="zh-CN" dirty="0"/>
              <a:t> = '√' order by </a:t>
            </a:r>
            <a:r>
              <a:rPr lang="en-US" altLang="zh-CN" dirty="0" err="1"/>
              <a:t>ExcelLine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C # </a:t>
            </a:r>
            <a:r>
              <a:rPr lang="zh-CN" altLang="zh-CN" dirty="0"/>
              <a:t>查询数据库，获取以</a:t>
            </a:r>
            <a:r>
              <a:rPr lang="en-US" altLang="zh-CN" dirty="0"/>
              <a:t> table</a:t>
            </a:r>
            <a:r>
              <a:rPr lang="zh-CN" altLang="zh-CN" dirty="0"/>
              <a:t>结构的</a:t>
            </a:r>
            <a:r>
              <a:rPr lang="en-US" altLang="zh-CN" dirty="0"/>
              <a:t> list.</a:t>
            </a:r>
            <a:endParaRPr lang="zh-CN" altLang="zh-CN" dirty="0"/>
          </a:p>
          <a:p>
            <a:pPr lvl="0"/>
            <a:r>
              <a:rPr lang="zh-CN" altLang="zh-CN" dirty="0"/>
              <a:t>依次循环</a:t>
            </a:r>
            <a:r>
              <a:rPr lang="en-US" altLang="zh-CN" dirty="0"/>
              <a:t> table/Entry </a:t>
            </a:r>
            <a:endParaRPr lang="zh-CN" altLang="zh-CN" dirty="0"/>
          </a:p>
          <a:p>
            <a:pPr lvl="0"/>
            <a:r>
              <a:rPr lang="zh-CN" altLang="zh-CN" dirty="0"/>
              <a:t>查表中的节点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1DE67F-D131-4B4E-B808-82F0FC49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字符串处理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DE49-0610-4E62-ACAB-1F099FD8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C++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</a:t>
            </a:r>
            <a:r>
              <a:rPr lang="en-US" altLang="zh-CN" sz="700" dirty="0" err="1"/>
              <a:t>CString</a:t>
            </a:r>
            <a:r>
              <a:rPr lang="en-US" altLang="zh-CN" sz="700" dirty="0"/>
              <a:t> </a:t>
            </a:r>
            <a:r>
              <a:rPr lang="en-US" altLang="zh-CN" sz="700" dirty="0" err="1"/>
              <a:t>a,b</a:t>
            </a:r>
            <a:r>
              <a:rPr lang="en-US" altLang="zh-CN" sz="7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a = "123456789";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7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a.Left</a:t>
            </a:r>
            <a:r>
              <a:rPr lang="en-US" altLang="zh-CN" sz="700" dirty="0"/>
              <a:t>(4);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:1234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a.Mid</a:t>
            </a:r>
            <a:r>
              <a:rPr lang="en-US" altLang="zh-CN" sz="700" dirty="0"/>
              <a:t>(3);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:456789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a.Mid</a:t>
            </a:r>
            <a:r>
              <a:rPr lang="en-US" altLang="zh-CN" sz="700" dirty="0"/>
              <a:t>(2, 4); //</a:t>
            </a:r>
            <a:r>
              <a:rPr lang="zh-CN" altLang="en-US" sz="700" dirty="0"/>
              <a:t>值为</a:t>
            </a:r>
            <a:r>
              <a:rPr lang="en-US" altLang="zh-CN" sz="700" dirty="0"/>
              <a:t>:3456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a.Right</a:t>
            </a:r>
            <a:r>
              <a:rPr lang="en-US" altLang="zh-CN" sz="700" dirty="0"/>
              <a:t>(4);  //</a:t>
            </a:r>
            <a:r>
              <a:rPr lang="zh-CN" altLang="en-US" sz="700" dirty="0"/>
              <a:t>值为</a:t>
            </a:r>
            <a:r>
              <a:rPr lang="en-US" altLang="zh-CN" sz="700" dirty="0"/>
              <a:t>:6789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C#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string </a:t>
            </a:r>
            <a:r>
              <a:rPr lang="en-US" altLang="zh-CN" sz="700" dirty="0" err="1"/>
              <a:t>a,b</a:t>
            </a:r>
            <a:r>
              <a:rPr lang="en-US" altLang="zh-CN" sz="7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a = "123456789";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(0, 4);     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:1234 (</a:t>
            </a:r>
            <a:r>
              <a:rPr lang="zh-CN" altLang="en-US" sz="700" dirty="0"/>
              <a:t>起点，长度</a:t>
            </a:r>
            <a:r>
              <a:rPr lang="en-US" altLang="zh-CN" sz="7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(3);         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:456789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(2, 4);         //</a:t>
            </a:r>
            <a:r>
              <a:rPr lang="zh-CN" altLang="en-US" sz="700" dirty="0"/>
              <a:t>值为</a:t>
            </a:r>
            <a:r>
              <a:rPr lang="en-US" altLang="zh-CN" sz="700" dirty="0"/>
              <a:t>:3456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700" dirty="0"/>
              <a:t> b = </a:t>
            </a:r>
            <a:r>
              <a:rPr lang="en-US" altLang="zh-CN" sz="700" dirty="0" err="1"/>
              <a:t>a.Substring</a:t>
            </a:r>
            <a:r>
              <a:rPr lang="en-US" altLang="zh-CN" sz="700" dirty="0"/>
              <a:t>(</a:t>
            </a:r>
            <a:r>
              <a:rPr lang="en-US" altLang="zh-CN" sz="700" dirty="0" err="1"/>
              <a:t>a.Length</a:t>
            </a:r>
            <a:r>
              <a:rPr lang="en-US" altLang="zh-CN" sz="700" dirty="0"/>
              <a:t> - 4); //</a:t>
            </a:r>
            <a:r>
              <a:rPr lang="zh-CN" altLang="en-US" sz="700" dirty="0"/>
              <a:t>值为</a:t>
            </a:r>
            <a:r>
              <a:rPr lang="en-US" altLang="zh-CN" sz="700" dirty="0"/>
              <a:t>:6789</a:t>
            </a:r>
            <a:endParaRPr lang="zh-CN" altLang="en-US" sz="7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35E1B0-069A-4A2C-A8B0-8D8106A0C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57218"/>
              </p:ext>
            </p:extLst>
          </p:nvPr>
        </p:nvGraphicFramePr>
        <p:xfrm>
          <a:off x="3131840" y="1161155"/>
          <a:ext cx="5542529" cy="4412654"/>
        </p:xfrm>
        <a:graphic>
          <a:graphicData uri="http://schemas.openxmlformats.org/drawingml/2006/table">
            <a:tbl>
              <a:tblPr firstRow="1" firstCol="1" bandRow="1"/>
              <a:tblGrid>
                <a:gridCol w="2293033">
                  <a:extLst>
                    <a:ext uri="{9D8B030D-6E8A-4147-A177-3AD203B41FA5}">
                      <a16:colId xmlns:a16="http://schemas.microsoft.com/office/drawing/2014/main" val="318898720"/>
                    </a:ext>
                  </a:extLst>
                </a:gridCol>
                <a:gridCol w="3249496">
                  <a:extLst>
                    <a:ext uri="{9D8B030D-6E8A-4147-A177-3AD203B41FA5}">
                      <a16:colId xmlns:a16="http://schemas.microsoft.com/office/drawing/2014/main" val="2517761602"/>
                    </a:ext>
                  </a:extLst>
                </a:gridCol>
              </a:tblGrid>
              <a:tr h="398656">
                <a:tc>
                  <a:txBody>
                    <a:bodyPr/>
                    <a:lstStyle/>
                    <a:p>
                      <a:pPr algn="l" fontAlgn="t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C++</a:t>
                      </a:r>
                      <a:endParaRPr lang="en-US" altLang="zh-C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C#</a:t>
                      </a:r>
                      <a:endParaRPr lang="en-US" altLang="zh-C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293551"/>
                  </a:ext>
                </a:extLst>
              </a:tr>
              <a:tr h="401399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= "123456789";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a.Left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(4);  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:1234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a.Mid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(3);   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:456789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a.Mid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:3456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a.Right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(4); 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:6789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pos = a. find("3");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:2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 = "123456789";</a:t>
                      </a:r>
                      <a:endParaRPr lang="en-US" altLang="zh-CN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(0,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:1234 (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起点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:456789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:3456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a.Substring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a.Length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- 4);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:6789</a:t>
                      </a:r>
                    </a:p>
                    <a:p>
                      <a:pPr marL="0" indent="91440" algn="l" defTabSz="914400" rtl="0" eaLnBrk="1" fontAlgn="t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pos = </a:t>
                      </a:r>
                      <a:r>
                        <a:rPr lang="en-US" sz="1200" b="1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a.IndexOf</a:t>
                      </a:r>
                      <a:r>
                        <a:rPr 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('3'); //</a:t>
                      </a:r>
                      <a:r>
                        <a:rPr lang="ja-JP" altLang="en-US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lang="en-US" altLang="ja-JP" sz="120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:2</a:t>
                      </a:r>
                      <a:endParaRPr lang="ja-JP" altLang="en-US" sz="1200" b="1" i="0" u="none" strike="noStrike" kern="1200" dirty="0">
                        <a:solidFill>
                          <a:srgbClr val="333333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991" marR="80991" marT="1124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57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6870-E1DA-4968-A550-393BB413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如何获取数据库列的信息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05143-B0BF-4283-B816-6EC9EAD8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string </a:t>
            </a:r>
            <a:r>
              <a:rPr lang="en-US" altLang="zh-CN" sz="1400" dirty="0" err="1"/>
              <a:t>strSQL</a:t>
            </a:r>
            <a:r>
              <a:rPr lang="en-US" altLang="zh-CN" sz="1400" dirty="0"/>
              <a:t> = ("select * from </a:t>
            </a:r>
            <a:r>
              <a:rPr lang="en-US" altLang="zh-CN" sz="1400" dirty="0" err="1"/>
              <a:t>MibTree</a:t>
            </a:r>
            <a:r>
              <a:rPr lang="en-US" altLang="zh-CN" sz="1400" dirty="0"/>
              <a:t> where </a:t>
            </a:r>
            <a:r>
              <a:rPr lang="en-US" altLang="zh-CN" sz="1400" dirty="0" err="1"/>
              <a:t>DefaultValue</a:t>
            </a:r>
            <a:r>
              <a:rPr lang="en-US" altLang="zh-CN" sz="1400" dirty="0"/>
              <a:t>='/' and </a:t>
            </a:r>
            <a:r>
              <a:rPr lang="en-US" altLang="zh-CN" sz="1400" dirty="0" err="1"/>
              <a:t>ICFWriteAble</a:t>
            </a:r>
            <a:r>
              <a:rPr lang="en-US" altLang="zh-CN" sz="1400" dirty="0"/>
              <a:t> = '√' order by </a:t>
            </a:r>
            <a:r>
              <a:rPr lang="en-US" altLang="zh-CN" sz="1400" dirty="0" err="1"/>
              <a:t>ExcelLine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 err="1"/>
              <a:t>DataSet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MibdateSet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CfgGetRecordByAccessDb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strFileToDirectory</a:t>
            </a:r>
            <a:r>
              <a:rPr lang="en-US" altLang="zh-CN" sz="1400" dirty="0"/>
              <a:t> + "\\lm.mdb", </a:t>
            </a:r>
            <a:r>
              <a:rPr lang="en-US" altLang="zh-CN" sz="1400" dirty="0" err="1"/>
              <a:t>strSQL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int cunt = </a:t>
            </a:r>
            <a:r>
              <a:rPr lang="en-US" altLang="zh-CN" sz="1400" dirty="0" err="1"/>
              <a:t>MibdateSet.Tables</a:t>
            </a:r>
            <a:r>
              <a:rPr lang="en-US" altLang="zh-CN" sz="1400" dirty="0"/>
              <a:t>[0].</a:t>
            </a:r>
            <a:r>
              <a:rPr lang="en-US" altLang="zh-CN" sz="1400" dirty="0" err="1"/>
              <a:t>Columns.Count</a:t>
            </a:r>
            <a:r>
              <a:rPr lang="en-US" altLang="zh-CN" sz="1400" dirty="0"/>
              <a:t>;//</a:t>
            </a:r>
            <a:r>
              <a:rPr lang="zh-CN" altLang="en-US" sz="1400" dirty="0"/>
              <a:t>取得表的总列数</a:t>
            </a:r>
          </a:p>
          <a:p>
            <a:r>
              <a:rPr lang="es-ES" altLang="zh-CN" sz="1400" dirty="0"/>
              <a:t>var a = MibdateSet.Tables[0].Columns;</a:t>
            </a:r>
          </a:p>
          <a:p>
            <a:r>
              <a:rPr lang="en-US" altLang="zh-CN" sz="1400" dirty="0" err="1"/>
              <a:t>MibdateSet.Tables</a:t>
            </a:r>
            <a:r>
              <a:rPr lang="en-US" altLang="zh-CN" sz="1400" dirty="0"/>
              <a:t>[0].Columns[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ToString</a:t>
            </a:r>
            <a:r>
              <a:rPr lang="en-US" altLang="zh-CN" sz="1400" dirty="0"/>
              <a:t>();// </a:t>
            </a:r>
            <a:r>
              <a:rPr lang="zh-CN" altLang="en-US" sz="1400" dirty="0"/>
              <a:t>取得表的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zh-CN" altLang="en-US" sz="1400" dirty="0"/>
              <a:t>列名</a:t>
            </a:r>
          </a:p>
        </p:txBody>
      </p:sp>
    </p:spTree>
    <p:extLst>
      <p:ext uri="{BB962C8B-B14F-4D97-AF65-F5344CB8AC3E}">
        <p14:creationId xmlns:p14="http://schemas.microsoft.com/office/powerpoint/2010/main" val="13475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884</Words>
  <Application>Microsoft Office PowerPoint</Application>
  <PresentationFormat>全屏显示(4:3)</PresentationFormat>
  <Paragraphs>208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Helvetica</vt:lpstr>
      <vt:lpstr>Times New Roman</vt:lpstr>
      <vt:lpstr>Office 主题</vt:lpstr>
      <vt:lpstr>Cfg文件从C++到C# </vt:lpstr>
      <vt:lpstr>1.c++中相关的创建文件</vt:lpstr>
      <vt:lpstr>2.C# 写文件</vt:lpstr>
      <vt:lpstr>2.C# 写文件</vt:lpstr>
      <vt:lpstr>PowerPoint 演示文稿</vt:lpstr>
      <vt:lpstr>字符串处理</vt:lpstr>
      <vt:lpstr>如何获取数据库列的信息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Cfg文件从C++到C# </dc:title>
  <dc:creator>JX</dc:creator>
  <cp:lastModifiedBy>JX</cp:lastModifiedBy>
  <cp:revision>7</cp:revision>
  <dcterms:created xsi:type="dcterms:W3CDTF">2018-09-20T01:41:56Z</dcterms:created>
  <dcterms:modified xsi:type="dcterms:W3CDTF">2018-09-28T06:39:12Z</dcterms:modified>
</cp:coreProperties>
</file>