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61" r:id="rId4"/>
    <p:sldId id="275" r:id="rId5"/>
    <p:sldId id="283" r:id="rId6"/>
    <p:sldId id="359" r:id="rId7"/>
    <p:sldId id="360" r:id="rId8"/>
    <p:sldId id="361" r:id="rId9"/>
    <p:sldId id="362" r:id="rId10"/>
    <p:sldId id="363" r:id="rId11"/>
    <p:sldId id="365" r:id="rId12"/>
    <p:sldId id="364" r:id="rId13"/>
    <p:sldId id="366" r:id="rId14"/>
    <p:sldId id="367" r:id="rId15"/>
    <p:sldId id="369" r:id="rId16"/>
    <p:sldId id="370" r:id="rId17"/>
    <p:sldId id="371" r:id="rId18"/>
    <p:sldId id="368" r:id="rId19"/>
    <p:sldId id="320" r:id="rId20"/>
  </p:sldIdLst>
  <p:sldSz cx="9144000" cy="6858000" type="screen4x3"/>
  <p:notesSz cx="6858000" cy="9144000"/>
  <p:embeddedFontLst>
    <p:embeddedFont>
      <p:font typeface="Verdana"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193887E-4206-4E62-AA82-AF03EFA8DEAA}">
  <a:tblStyle styleId="{4193887E-4206-4E62-AA82-AF03EFA8DE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6523" autoAdjust="0"/>
  </p:normalViewPr>
  <p:slideViewPr>
    <p:cSldViewPr snapToGrid="0">
      <p:cViewPr>
        <p:scale>
          <a:sx n="57" d="100"/>
          <a:sy n="57" d="100"/>
        </p:scale>
        <p:origin x="-1662" y="-35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strike="noStrike" cap="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a:t>
            </a:fld>
            <a:endParaRPr/>
          </a:p>
        </p:txBody>
      </p:sp>
    </p:spTree>
    <p:extLst>
      <p:ext uri="{BB962C8B-B14F-4D97-AF65-F5344CB8AC3E}">
        <p14:creationId xmlns:p14="http://schemas.microsoft.com/office/powerpoint/2010/main" xmlns="" val="23041003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smtClean="0"/>
          </a:p>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71883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sz="1400">
              <a:latin typeface="Arial"/>
              <a:ea typeface="Arial"/>
              <a:cs typeface="Arial"/>
              <a:sym typeface="Arial"/>
            </a:endParaRPr>
          </a:p>
        </p:txBody>
      </p:sp>
    </p:spTree>
    <p:extLst>
      <p:ext uri="{BB962C8B-B14F-4D97-AF65-F5344CB8AC3E}">
        <p14:creationId xmlns:p14="http://schemas.microsoft.com/office/powerpoint/2010/main" xmlns="" val="1746023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sz="1400">
              <a:latin typeface="Arial"/>
              <a:ea typeface="Arial"/>
              <a:cs typeface="Arial"/>
              <a:sym typeface="Arial"/>
            </a:endParaRPr>
          </a:p>
        </p:txBody>
      </p:sp>
    </p:spTree>
    <p:extLst>
      <p:ext uri="{BB962C8B-B14F-4D97-AF65-F5344CB8AC3E}">
        <p14:creationId xmlns:p14="http://schemas.microsoft.com/office/powerpoint/2010/main" xmlns="" val="174602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sz="1400">
              <a:latin typeface="Arial"/>
              <a:ea typeface="Arial"/>
              <a:cs typeface="Arial"/>
              <a:sym typeface="Arial"/>
            </a:endParaRPr>
          </a:p>
        </p:txBody>
      </p:sp>
    </p:spTree>
    <p:extLst>
      <p:ext uri="{BB962C8B-B14F-4D97-AF65-F5344CB8AC3E}">
        <p14:creationId xmlns:p14="http://schemas.microsoft.com/office/powerpoint/2010/main" xmlns="" val="1746023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sz="1400">
              <a:latin typeface="Arial"/>
              <a:ea typeface="Arial"/>
              <a:cs typeface="Arial"/>
              <a:sym typeface="Arial"/>
            </a:endParaRPr>
          </a:p>
        </p:txBody>
      </p:sp>
    </p:spTree>
    <p:extLst>
      <p:ext uri="{BB962C8B-B14F-4D97-AF65-F5344CB8AC3E}">
        <p14:creationId xmlns:p14="http://schemas.microsoft.com/office/powerpoint/2010/main" xmlns="" val="1746023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sz="1400">
              <a:latin typeface="Arial"/>
              <a:ea typeface="Arial"/>
              <a:cs typeface="Arial"/>
              <a:sym typeface="Arial"/>
            </a:endParaRPr>
          </a:p>
        </p:txBody>
      </p:sp>
    </p:spTree>
    <p:extLst>
      <p:ext uri="{BB962C8B-B14F-4D97-AF65-F5344CB8AC3E}">
        <p14:creationId xmlns:p14="http://schemas.microsoft.com/office/powerpoint/2010/main" xmlns="" val="1746023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sz="1400">
              <a:latin typeface="Arial"/>
              <a:ea typeface="Arial"/>
              <a:cs typeface="Arial"/>
              <a:sym typeface="Arial"/>
            </a:endParaRPr>
          </a:p>
        </p:txBody>
      </p:sp>
    </p:spTree>
    <p:extLst>
      <p:ext uri="{BB962C8B-B14F-4D97-AF65-F5344CB8AC3E}">
        <p14:creationId xmlns:p14="http://schemas.microsoft.com/office/powerpoint/2010/main" xmlns="" val="1746023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77d670c950_0_15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77d670c950_0_15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g77d670c950_0_154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sz="1400">
              <a:latin typeface="Arial"/>
              <a:ea typeface="Arial"/>
              <a:cs typeface="Arial"/>
              <a:sym typeface="Arial"/>
            </a:endParaRPr>
          </a:p>
        </p:txBody>
      </p:sp>
    </p:spTree>
    <p:extLst>
      <p:ext uri="{BB962C8B-B14F-4D97-AF65-F5344CB8AC3E}">
        <p14:creationId xmlns:p14="http://schemas.microsoft.com/office/powerpoint/2010/main" xmlns="" val="166281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7d670c950_0_8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7d670c950_0_8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77d670c950_0_81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Verdana"/>
              <a:buNone/>
            </a:pPr>
            <a:fld id="{00000000-1234-1234-1234-123412341234}" type="slidenum">
              <a:rPr lang="en-US"/>
              <a:pPr marL="0" lvl="0" indent="0" algn="r" rtl="0">
                <a:spcBef>
                  <a:spcPts val="0"/>
                </a:spcBef>
                <a:spcAft>
                  <a:spcPts val="0"/>
                </a:spcAft>
                <a:buClr>
                  <a:srgbClr val="000000"/>
                </a:buClr>
                <a:buSzPts val="1200"/>
                <a:buFont typeface="Verdana"/>
                <a:buNone/>
              </a:pPr>
              <a:t>2</a:t>
            </a:fld>
            <a:endParaRPr sz="1400">
              <a:latin typeface="Arial"/>
              <a:ea typeface="Arial"/>
              <a:cs typeface="Arial"/>
              <a:sym typeface="Arial"/>
            </a:endParaRPr>
          </a:p>
        </p:txBody>
      </p:sp>
    </p:spTree>
    <p:extLst>
      <p:ext uri="{BB962C8B-B14F-4D97-AF65-F5344CB8AC3E}">
        <p14:creationId xmlns:p14="http://schemas.microsoft.com/office/powerpoint/2010/main" xmlns="" val="3455124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7d670c950_0_1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7d670c950_0_1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77d670c950_0_111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Verdana"/>
              <a:buNone/>
            </a:pPr>
            <a:fld id="{00000000-1234-1234-1234-123412341234}" type="slidenum">
              <a:rPr lang="en-US"/>
              <a:pPr marL="0" lvl="0" indent="0" algn="r" rtl="0">
                <a:spcBef>
                  <a:spcPts val="0"/>
                </a:spcBef>
                <a:spcAft>
                  <a:spcPts val="0"/>
                </a:spcAft>
                <a:buClr>
                  <a:srgbClr val="000000"/>
                </a:buClr>
                <a:buSzPts val="1200"/>
                <a:buFont typeface="Verdana"/>
                <a:buNone/>
              </a:pPr>
              <a:t>3</a:t>
            </a:fld>
            <a:endParaRPr sz="1400">
              <a:latin typeface="Arial"/>
              <a:ea typeface="Arial"/>
              <a:cs typeface="Arial"/>
              <a:sym typeface="Arial"/>
            </a:endParaRPr>
          </a:p>
        </p:txBody>
      </p:sp>
    </p:spTree>
    <p:extLst>
      <p:ext uri="{BB962C8B-B14F-4D97-AF65-F5344CB8AC3E}">
        <p14:creationId xmlns:p14="http://schemas.microsoft.com/office/powerpoint/2010/main" xmlns="" val="3596497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7d670c950_0_12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7d670c950_0_12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77d670c950_0_126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sz="1400">
              <a:latin typeface="Arial"/>
              <a:ea typeface="Arial"/>
              <a:cs typeface="Arial"/>
              <a:sym typeface="Arial"/>
            </a:endParaRPr>
          </a:p>
        </p:txBody>
      </p:sp>
    </p:spTree>
    <p:extLst>
      <p:ext uri="{BB962C8B-B14F-4D97-AF65-F5344CB8AC3E}">
        <p14:creationId xmlns:p14="http://schemas.microsoft.com/office/powerpoint/2010/main" xmlns="" val="511251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sz="1400">
              <a:latin typeface="Arial"/>
              <a:ea typeface="Arial"/>
              <a:cs typeface="Arial"/>
              <a:sym typeface="Arial"/>
            </a:endParaRPr>
          </a:p>
        </p:txBody>
      </p:sp>
    </p:spTree>
    <p:extLst>
      <p:ext uri="{BB962C8B-B14F-4D97-AF65-F5344CB8AC3E}">
        <p14:creationId xmlns:p14="http://schemas.microsoft.com/office/powerpoint/2010/main" xmlns="" val="1746023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sz="1400">
              <a:latin typeface="Arial"/>
              <a:ea typeface="Arial"/>
              <a:cs typeface="Arial"/>
              <a:sym typeface="Arial"/>
            </a:endParaRPr>
          </a:p>
        </p:txBody>
      </p:sp>
    </p:spTree>
    <p:extLst>
      <p:ext uri="{BB962C8B-B14F-4D97-AF65-F5344CB8AC3E}">
        <p14:creationId xmlns:p14="http://schemas.microsoft.com/office/powerpoint/2010/main" xmlns="" val="1746023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sz="1400">
              <a:latin typeface="Arial"/>
              <a:ea typeface="Arial"/>
              <a:cs typeface="Arial"/>
              <a:sym typeface="Arial"/>
            </a:endParaRPr>
          </a:p>
        </p:txBody>
      </p:sp>
    </p:spTree>
    <p:extLst>
      <p:ext uri="{BB962C8B-B14F-4D97-AF65-F5344CB8AC3E}">
        <p14:creationId xmlns:p14="http://schemas.microsoft.com/office/powerpoint/2010/main" xmlns="" val="1746023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sz="1400">
              <a:latin typeface="Arial"/>
              <a:ea typeface="Arial"/>
              <a:cs typeface="Arial"/>
              <a:sym typeface="Arial"/>
            </a:endParaRPr>
          </a:p>
        </p:txBody>
      </p:sp>
    </p:spTree>
    <p:extLst>
      <p:ext uri="{BB962C8B-B14F-4D97-AF65-F5344CB8AC3E}">
        <p14:creationId xmlns:p14="http://schemas.microsoft.com/office/powerpoint/2010/main" xmlns="" val="1746023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sz="1400">
              <a:latin typeface="Arial"/>
              <a:ea typeface="Arial"/>
              <a:cs typeface="Arial"/>
              <a:sym typeface="Arial"/>
            </a:endParaRPr>
          </a:p>
        </p:txBody>
      </p:sp>
    </p:spTree>
    <p:extLst>
      <p:ext uri="{BB962C8B-B14F-4D97-AF65-F5344CB8AC3E}">
        <p14:creationId xmlns:p14="http://schemas.microsoft.com/office/powerpoint/2010/main" xmlns="" val="174602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0" name="Google Shape;20;p2"/>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77" name="Google Shape;77;p11"/>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311700" y="593367"/>
            <a:ext cx="8520600" cy="763500"/>
          </a:xfrm>
          <a:prstGeom prst="rect">
            <a:avLst/>
          </a:prstGeom>
        </p:spPr>
        <p:txBody>
          <a:bodyPr spcFirstLastPara="1" wrap="square" lIns="91425" tIns="45700" rIns="91425" bIns="457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12"/>
          <p:cNvSpPr txBox="1">
            <a:spLocks noGrp="1"/>
          </p:cNvSpPr>
          <p:nvPr>
            <p:ph type="body" idx="1"/>
          </p:nvPr>
        </p:nvSpPr>
        <p:spPr>
          <a:xfrm>
            <a:off x="311700" y="1536633"/>
            <a:ext cx="8520600" cy="4555200"/>
          </a:xfrm>
          <a:prstGeom prst="rect">
            <a:avLst/>
          </a:prstGeom>
        </p:spPr>
        <p:txBody>
          <a:bodyPr spcFirstLastPara="1" wrap="square" lIns="91425" tIns="45700" rIns="91425" bIns="45700" anchor="t" anchorCtr="0">
            <a:noAutofit/>
          </a:bodyPr>
          <a:lstStyle>
            <a:lvl1pPr marL="457200" lvl="0" indent="-419100" rtl="0">
              <a:spcBef>
                <a:spcPts val="600"/>
              </a:spcBef>
              <a:spcAft>
                <a:spcPts val="0"/>
              </a:spcAft>
              <a:buSzPts val="3000"/>
              <a:buChar char="□"/>
              <a:defRPr/>
            </a:lvl1pPr>
            <a:lvl2pPr marL="914400" lvl="1" indent="-393700" rtl="0">
              <a:spcBef>
                <a:spcPts val="520"/>
              </a:spcBef>
              <a:spcAft>
                <a:spcPts val="0"/>
              </a:spcAft>
              <a:buSzPts val="2600"/>
              <a:buChar char="■"/>
              <a:defRPr/>
            </a:lvl2pPr>
            <a:lvl3pPr marL="1371600" lvl="2" indent="-374650" rtl="0">
              <a:spcBef>
                <a:spcPts val="460"/>
              </a:spcBef>
              <a:spcAft>
                <a:spcPts val="0"/>
              </a:spcAft>
              <a:buSzPts val="2300"/>
              <a:buChar char="□"/>
              <a:defRPr/>
            </a:lvl3pPr>
            <a:lvl4pPr marL="1828800" lvl="3" indent="-355600" rtl="0">
              <a:spcBef>
                <a:spcPts val="400"/>
              </a:spcBef>
              <a:spcAft>
                <a:spcPts val="0"/>
              </a:spcAft>
              <a:buSzPts val="2000"/>
              <a:buChar char="■"/>
              <a:defRPr/>
            </a:lvl4pPr>
            <a:lvl5pPr marL="2286000" lvl="4" indent="-355600" rtl="0">
              <a:spcBef>
                <a:spcPts val="500"/>
              </a:spcBef>
              <a:spcAft>
                <a:spcPts val="0"/>
              </a:spcAft>
              <a:buSzPts val="2000"/>
              <a:buChar char="▪"/>
              <a:defRPr/>
            </a:lvl5pPr>
            <a:lvl6pPr marL="2743200" lvl="5" indent="-355600" rtl="0">
              <a:spcBef>
                <a:spcPts val="500"/>
              </a:spcBef>
              <a:spcAft>
                <a:spcPts val="0"/>
              </a:spcAft>
              <a:buSzPts val="2000"/>
              <a:buChar char="▪"/>
              <a:defRPr/>
            </a:lvl6pPr>
            <a:lvl7pPr marL="3200400" lvl="6" indent="-355600" rtl="0">
              <a:spcBef>
                <a:spcPts val="500"/>
              </a:spcBef>
              <a:spcAft>
                <a:spcPts val="0"/>
              </a:spcAft>
              <a:buSzPts val="2000"/>
              <a:buChar char="▪"/>
              <a:defRPr/>
            </a:lvl7pPr>
            <a:lvl8pPr marL="3657600" lvl="7" indent="-355600" rtl="0">
              <a:spcBef>
                <a:spcPts val="500"/>
              </a:spcBef>
              <a:spcAft>
                <a:spcPts val="0"/>
              </a:spcAft>
              <a:buSzPts val="2000"/>
              <a:buChar char="▪"/>
              <a:defRPr/>
            </a:lvl8pPr>
            <a:lvl9pPr marL="4114800" lvl="8" indent="-355600" rtl="0">
              <a:spcBef>
                <a:spcPts val="500"/>
              </a:spcBef>
              <a:spcAft>
                <a:spcPts val="0"/>
              </a:spcAft>
              <a:buSzPts val="2000"/>
              <a:buChar char="▪"/>
              <a:defRPr/>
            </a:lvl9pPr>
          </a:lstStyle>
          <a:p>
            <a:endParaRPr/>
          </a:p>
        </p:txBody>
      </p:sp>
      <p:sp>
        <p:nvSpPr>
          <p:cNvPr id="83" name="Google Shape;83;p12"/>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11700" y="593367"/>
            <a:ext cx="8520600" cy="763500"/>
          </a:xfrm>
          <a:prstGeom prst="rect">
            <a:avLst/>
          </a:prstGeom>
        </p:spPr>
        <p:txBody>
          <a:bodyPr spcFirstLastPara="1" wrap="square" lIns="91425" tIns="45700" rIns="91425" bIns="457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311700" y="1536633"/>
            <a:ext cx="3999900" cy="4555200"/>
          </a:xfrm>
          <a:prstGeom prst="rect">
            <a:avLst/>
          </a:prstGeom>
        </p:spPr>
        <p:txBody>
          <a:bodyPr spcFirstLastPara="1" wrap="square" lIns="91425" tIns="45700" rIns="91425" bIns="45700" anchor="t" anchorCtr="0">
            <a:noAutofit/>
          </a:bodyPr>
          <a:lstStyle>
            <a:lvl1pPr marL="457200" lvl="0" indent="-317500" rtl="0">
              <a:spcBef>
                <a:spcPts val="600"/>
              </a:spcBef>
              <a:spcAft>
                <a:spcPts val="0"/>
              </a:spcAft>
              <a:buSzPts val="1400"/>
              <a:buChar char="□"/>
              <a:defRPr sz="1400"/>
            </a:lvl1pPr>
            <a:lvl2pPr marL="914400" lvl="1" indent="-304800" rtl="0">
              <a:spcBef>
                <a:spcPts val="520"/>
              </a:spcBef>
              <a:spcAft>
                <a:spcPts val="0"/>
              </a:spcAft>
              <a:buSzPts val="1200"/>
              <a:buChar char="■"/>
              <a:defRPr sz="1200"/>
            </a:lvl2pPr>
            <a:lvl3pPr marL="1371600" lvl="2" indent="-304800" rtl="0">
              <a:spcBef>
                <a:spcPts val="460"/>
              </a:spcBef>
              <a:spcAft>
                <a:spcPts val="0"/>
              </a:spcAft>
              <a:buSzPts val="1200"/>
              <a:buChar char="□"/>
              <a:defRPr sz="1200"/>
            </a:lvl3pPr>
            <a:lvl4pPr marL="1828800" lvl="3" indent="-304800" rtl="0">
              <a:spcBef>
                <a:spcPts val="400"/>
              </a:spcBef>
              <a:spcAft>
                <a:spcPts val="0"/>
              </a:spcAft>
              <a:buSzPts val="1200"/>
              <a:buChar char="■"/>
              <a:defRPr sz="1200"/>
            </a:lvl4pPr>
            <a:lvl5pPr marL="2286000" lvl="4" indent="-304800" rtl="0">
              <a:spcBef>
                <a:spcPts val="500"/>
              </a:spcBef>
              <a:spcAft>
                <a:spcPts val="0"/>
              </a:spcAft>
              <a:buSzPts val="1200"/>
              <a:buChar char="▪"/>
              <a:defRPr sz="1200"/>
            </a:lvl5pPr>
            <a:lvl6pPr marL="2743200" lvl="5" indent="-304800" rtl="0">
              <a:spcBef>
                <a:spcPts val="500"/>
              </a:spcBef>
              <a:spcAft>
                <a:spcPts val="0"/>
              </a:spcAft>
              <a:buSzPts val="1200"/>
              <a:buChar char="▪"/>
              <a:defRPr sz="1200"/>
            </a:lvl6pPr>
            <a:lvl7pPr marL="3200400" lvl="6" indent="-304800" rtl="0">
              <a:spcBef>
                <a:spcPts val="500"/>
              </a:spcBef>
              <a:spcAft>
                <a:spcPts val="0"/>
              </a:spcAft>
              <a:buSzPts val="1200"/>
              <a:buChar char="▪"/>
              <a:defRPr sz="1200"/>
            </a:lvl7pPr>
            <a:lvl8pPr marL="3657600" lvl="7" indent="-304800" rtl="0">
              <a:spcBef>
                <a:spcPts val="500"/>
              </a:spcBef>
              <a:spcAft>
                <a:spcPts val="0"/>
              </a:spcAft>
              <a:buSzPts val="1200"/>
              <a:buChar char="▪"/>
              <a:defRPr sz="1200"/>
            </a:lvl8pPr>
            <a:lvl9pPr marL="4114800" lvl="8" indent="-304800" rtl="0">
              <a:spcBef>
                <a:spcPts val="500"/>
              </a:spcBef>
              <a:spcAft>
                <a:spcPts val="0"/>
              </a:spcAft>
              <a:buSzPts val="1200"/>
              <a:buChar char="▪"/>
              <a:defRPr sz="1200"/>
            </a:lvl9pPr>
          </a:lstStyle>
          <a:p>
            <a:endParaRPr/>
          </a:p>
        </p:txBody>
      </p:sp>
      <p:sp>
        <p:nvSpPr>
          <p:cNvPr id="87" name="Google Shape;87;p13"/>
          <p:cNvSpPr txBox="1">
            <a:spLocks noGrp="1"/>
          </p:cNvSpPr>
          <p:nvPr>
            <p:ph type="body" idx="2"/>
          </p:nvPr>
        </p:nvSpPr>
        <p:spPr>
          <a:xfrm>
            <a:off x="4832400" y="1536633"/>
            <a:ext cx="3999900" cy="4555200"/>
          </a:xfrm>
          <a:prstGeom prst="rect">
            <a:avLst/>
          </a:prstGeom>
        </p:spPr>
        <p:txBody>
          <a:bodyPr spcFirstLastPara="1" wrap="square" lIns="91425" tIns="45700" rIns="91425" bIns="45700" anchor="t" anchorCtr="0">
            <a:noAutofit/>
          </a:bodyPr>
          <a:lstStyle>
            <a:lvl1pPr marL="457200" lvl="0" indent="-317500" rtl="0">
              <a:spcBef>
                <a:spcPts val="600"/>
              </a:spcBef>
              <a:spcAft>
                <a:spcPts val="0"/>
              </a:spcAft>
              <a:buSzPts val="1400"/>
              <a:buChar char="□"/>
              <a:defRPr sz="1400"/>
            </a:lvl1pPr>
            <a:lvl2pPr marL="914400" lvl="1" indent="-304800" rtl="0">
              <a:spcBef>
                <a:spcPts val="520"/>
              </a:spcBef>
              <a:spcAft>
                <a:spcPts val="0"/>
              </a:spcAft>
              <a:buSzPts val="1200"/>
              <a:buChar char="■"/>
              <a:defRPr sz="1200"/>
            </a:lvl2pPr>
            <a:lvl3pPr marL="1371600" lvl="2" indent="-304800" rtl="0">
              <a:spcBef>
                <a:spcPts val="460"/>
              </a:spcBef>
              <a:spcAft>
                <a:spcPts val="0"/>
              </a:spcAft>
              <a:buSzPts val="1200"/>
              <a:buChar char="□"/>
              <a:defRPr sz="1200"/>
            </a:lvl3pPr>
            <a:lvl4pPr marL="1828800" lvl="3" indent="-304800" rtl="0">
              <a:spcBef>
                <a:spcPts val="400"/>
              </a:spcBef>
              <a:spcAft>
                <a:spcPts val="0"/>
              </a:spcAft>
              <a:buSzPts val="1200"/>
              <a:buChar char="■"/>
              <a:defRPr sz="1200"/>
            </a:lvl4pPr>
            <a:lvl5pPr marL="2286000" lvl="4" indent="-304800" rtl="0">
              <a:spcBef>
                <a:spcPts val="500"/>
              </a:spcBef>
              <a:spcAft>
                <a:spcPts val="0"/>
              </a:spcAft>
              <a:buSzPts val="1200"/>
              <a:buChar char="▪"/>
              <a:defRPr sz="1200"/>
            </a:lvl5pPr>
            <a:lvl6pPr marL="2743200" lvl="5" indent="-304800" rtl="0">
              <a:spcBef>
                <a:spcPts val="500"/>
              </a:spcBef>
              <a:spcAft>
                <a:spcPts val="0"/>
              </a:spcAft>
              <a:buSzPts val="1200"/>
              <a:buChar char="▪"/>
              <a:defRPr sz="1200"/>
            </a:lvl6pPr>
            <a:lvl7pPr marL="3200400" lvl="6" indent="-304800" rtl="0">
              <a:spcBef>
                <a:spcPts val="500"/>
              </a:spcBef>
              <a:spcAft>
                <a:spcPts val="0"/>
              </a:spcAft>
              <a:buSzPts val="1200"/>
              <a:buChar char="▪"/>
              <a:defRPr sz="1200"/>
            </a:lvl7pPr>
            <a:lvl8pPr marL="3657600" lvl="7" indent="-304800" rtl="0">
              <a:spcBef>
                <a:spcPts val="500"/>
              </a:spcBef>
              <a:spcAft>
                <a:spcPts val="0"/>
              </a:spcAft>
              <a:buSzPts val="1200"/>
              <a:buChar char="▪"/>
              <a:defRPr sz="1200"/>
            </a:lvl8pPr>
            <a:lvl9pPr marL="4114800" lvl="8" indent="-304800" rtl="0">
              <a:spcBef>
                <a:spcPts val="500"/>
              </a:spcBef>
              <a:spcAft>
                <a:spcPts val="0"/>
              </a:spcAft>
              <a:buSzPts val="1200"/>
              <a:buChar char="▪"/>
              <a:defRPr sz="1200"/>
            </a:lvl9pPr>
          </a:lstStyle>
          <a:p>
            <a:endParaRPr/>
          </a:p>
        </p:txBody>
      </p:sp>
      <p:sp>
        <p:nvSpPr>
          <p:cNvPr id="88" name="Google Shape;88;p13"/>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3"/>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717226" y="2161350"/>
            <a:ext cx="5715000" cy="200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636538" y="234900"/>
            <a:ext cx="5715000" cy="585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30" name="Google Shape;30;p4"/>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rot="5400000">
            <a:off x="2433637" y="-114300"/>
            <a:ext cx="4267200" cy="8001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36" name="Google Shape;36;p5"/>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accent2"/>
              </a:buClr>
              <a:buSzPts val="3200"/>
              <a:buFont typeface="Noto Sans Symbols"/>
              <a:buNone/>
              <a:defRPr sz="3200" b="0" i="0" u="none" strike="noStrike" cap="none">
                <a:solidFill>
                  <a:schemeClr val="dk1"/>
                </a:solidFill>
                <a:latin typeface="Verdana"/>
                <a:ea typeface="Verdana"/>
                <a:cs typeface="Verdana"/>
                <a:sym typeface="Verdana"/>
              </a:defRPr>
            </a:lvl1pPr>
            <a:lvl2pPr marR="0" lvl="1" algn="l" rtl="0">
              <a:lnSpc>
                <a:spcPct val="100000"/>
              </a:lnSpc>
              <a:spcBef>
                <a:spcPts val="560"/>
              </a:spcBef>
              <a:spcAft>
                <a:spcPts val="0"/>
              </a:spcAft>
              <a:buClr>
                <a:schemeClr val="accent2"/>
              </a:buClr>
              <a:buSzPts val="2800"/>
              <a:buFont typeface="Noto Sans Symbols"/>
              <a:buNone/>
              <a:defRPr sz="2800" b="0" i="0" u="none" strike="noStrike" cap="none">
                <a:solidFill>
                  <a:schemeClr val="dk1"/>
                </a:solidFill>
                <a:latin typeface="Verdana"/>
                <a:ea typeface="Verdana"/>
                <a:cs typeface="Verdana"/>
                <a:sym typeface="Verdana"/>
              </a:defRPr>
            </a:lvl2pPr>
            <a:lvl3pPr marR="0" lvl="2" algn="l" rtl="0">
              <a:lnSpc>
                <a:spcPct val="100000"/>
              </a:lnSpc>
              <a:spcBef>
                <a:spcPts val="480"/>
              </a:spcBef>
              <a:spcAft>
                <a:spcPts val="0"/>
              </a:spcAft>
              <a:buClr>
                <a:schemeClr val="accent2"/>
              </a:buClr>
              <a:buSzPts val="2400"/>
              <a:buFont typeface="Noto Sans Symbols"/>
              <a:buNone/>
              <a:defRPr sz="2400" b="0" i="0" u="none" strike="noStrike" cap="none">
                <a:solidFill>
                  <a:schemeClr val="dk1"/>
                </a:solidFill>
                <a:latin typeface="Verdana"/>
                <a:ea typeface="Verdana"/>
                <a:cs typeface="Verdana"/>
                <a:sym typeface="Verdana"/>
              </a:defRPr>
            </a:lvl3pPr>
            <a:lvl4pPr marR="0" lvl="3" algn="l" rtl="0">
              <a:lnSpc>
                <a:spcPct val="100000"/>
              </a:lnSpc>
              <a:spcBef>
                <a:spcPts val="4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4pPr>
            <a:lvl5pPr marR="0" lvl="4"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5pPr>
            <a:lvl6pPr marR="0" lvl="5"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6pPr>
            <a:lvl7pPr marR="0" lvl="6"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7pPr>
            <a:lvl8pPr marR="0" lvl="7"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8pPr>
            <a:lvl9pPr marR="0" lvl="8"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9pPr>
          </a:lstStyle>
          <a:p>
            <a:endParaRPr/>
          </a:p>
        </p:txBody>
      </p:sp>
      <p:sp>
        <p:nvSpPr>
          <p:cNvPr id="42" name="Google Shape;42;p6"/>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43" name="Google Shape;43;p6"/>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49" name="Google Shape;49;p7"/>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50" name="Google Shape;50;p7"/>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61" name="Google Shape;61;p9"/>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62" name="Google Shape;62;p9"/>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63" name="Google Shape;63;p9"/>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64" name="Google Shape;64;p9"/>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70" name="Google Shape;70;p10"/>
          <p:cNvSpPr txBox="1">
            <a:spLocks noGrp="1"/>
          </p:cNvSpPr>
          <p:nvPr>
            <p:ph type="body" idx="2"/>
          </p:nvPr>
        </p:nvSpPr>
        <p:spPr>
          <a:xfrm>
            <a:off x="46434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71" name="Google Shape;71;p10"/>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609600" y="1566862"/>
            <a:ext cx="7958138" cy="109538"/>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3" name="Google Shape;13;p1"/>
          <p:cNvCxnSpPr/>
          <p:nvPr/>
        </p:nvCxnSpPr>
        <p:spPr>
          <a:xfrm>
            <a:off x="609600" y="6172200"/>
            <a:ext cx="7924800" cy="0"/>
          </a:xfrm>
          <a:prstGeom prst="straightConnector1">
            <a:avLst/>
          </a:prstGeom>
          <a:noFill/>
          <a:ln w="9525" cap="flat" cmpd="sng">
            <a:solidFill>
              <a:schemeClr val="accent2"/>
            </a:solidFill>
            <a:prstDash val="solid"/>
            <a:miter lim="800000"/>
            <a:headEnd type="none" w="sm" len="sm"/>
            <a:tailEnd type="none" w="sm" len="sm"/>
          </a:ln>
        </p:spPr>
      </p:cxnSp>
      <p:sp>
        <p:nvSpPr>
          <p:cNvPr id="14" name="Google Shape;14;p1"/>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4"/>
          <p:cNvSpPr txBox="1">
            <a:spLocks noGrp="1"/>
          </p:cNvSpPr>
          <p:nvPr>
            <p:ph type="subTitle" idx="4294967295"/>
          </p:nvPr>
        </p:nvSpPr>
        <p:spPr>
          <a:xfrm>
            <a:off x="1910587" y="2081212"/>
            <a:ext cx="4800000" cy="3559300"/>
          </a:xfrm>
          <a:prstGeom prst="rect">
            <a:avLst/>
          </a:prstGeom>
          <a:noFill/>
          <a:ln>
            <a:noFill/>
          </a:ln>
        </p:spPr>
        <p:txBody>
          <a:bodyPr spcFirstLastPara="1" wrap="square" lIns="91425" tIns="45700" rIns="91425" bIns="45700" anchor="t" anchorCtr="0">
            <a:noAutofit/>
          </a:bodyPr>
          <a:lstStyle/>
          <a:p>
            <a:pPr marL="0" lvl="0" indent="0" algn="ctr">
              <a:spcBef>
                <a:spcPct val="0"/>
              </a:spcBef>
              <a:buClrTx/>
              <a:buFontTx/>
              <a:buNone/>
            </a:pPr>
            <a:endParaRPr lang="en-US" altLang="en-US" sz="2400" b="1" dirty="0" smtClean="0">
              <a:solidFill>
                <a:schemeClr val="accent2"/>
              </a:solidFill>
              <a:latin typeface="Times New Roman" panose="02020603050405020304" pitchFamily="18" charset="0"/>
              <a:cs typeface="Times New Roman" panose="02020603050405020304" pitchFamily="18" charset="0"/>
            </a:endParaRPr>
          </a:p>
          <a:p>
            <a:pPr marL="0" lvl="0" indent="0" algn="ctr">
              <a:spcBef>
                <a:spcPct val="0"/>
              </a:spcBef>
              <a:buClrTx/>
              <a:buFontTx/>
              <a:buNone/>
            </a:pPr>
            <a:r>
              <a:rPr lang="en-US" altLang="en-US" sz="3200" b="1" dirty="0" smtClean="0">
                <a:solidFill>
                  <a:schemeClr val="accent2"/>
                </a:solidFill>
                <a:latin typeface="Times New Roman" panose="02020603050405020304" pitchFamily="18" charset="0"/>
                <a:cs typeface="Times New Roman" panose="02020603050405020304" pitchFamily="18" charset="0"/>
              </a:rPr>
              <a:t>Duck Hunt Game Project</a:t>
            </a:r>
          </a:p>
          <a:p>
            <a:pPr marL="0" lvl="0" indent="0" algn="ctr">
              <a:spcBef>
                <a:spcPct val="0"/>
              </a:spcBef>
              <a:buClrTx/>
              <a:buFontTx/>
              <a:buNone/>
            </a:pPr>
            <a:endParaRPr lang="en-US" altLang="en-US" sz="2400" dirty="0" smtClean="0">
              <a:solidFill>
                <a:schemeClr val="accent2"/>
              </a:solidFill>
              <a:latin typeface="Times New Roman" panose="02020603050405020304" pitchFamily="18" charset="0"/>
              <a:cs typeface="Times New Roman" panose="02020603050405020304" pitchFamily="18" charset="0"/>
            </a:endParaRPr>
          </a:p>
          <a:p>
            <a:pPr marL="0" lvl="0" indent="0" algn="ctr">
              <a:spcBef>
                <a:spcPct val="0"/>
              </a:spcBef>
              <a:buClrTx/>
              <a:buFontTx/>
              <a:buNone/>
            </a:pPr>
            <a:endParaRPr lang="en-US" altLang="en-US" sz="2400" dirty="0" smtClean="0">
              <a:solidFill>
                <a:schemeClr val="accent2"/>
              </a:solidFill>
              <a:latin typeface="Times New Roman" panose="02020603050405020304" pitchFamily="18" charset="0"/>
              <a:cs typeface="Times New Roman" panose="02020603050405020304" pitchFamily="18" charset="0"/>
            </a:endParaRPr>
          </a:p>
          <a:p>
            <a:pPr marL="0" lvl="0" indent="0" algn="ctr">
              <a:spcBef>
                <a:spcPct val="0"/>
              </a:spcBef>
              <a:buClrTx/>
              <a:buFontTx/>
              <a:buNone/>
            </a:pPr>
            <a:r>
              <a:rPr lang="en-US" altLang="en-US" sz="2400" dirty="0" smtClean="0">
                <a:solidFill>
                  <a:schemeClr val="accent2"/>
                </a:solidFill>
                <a:latin typeface="Times New Roman" panose="02020603050405020304" pitchFamily="18" charset="0"/>
                <a:cs typeface="Times New Roman" panose="02020603050405020304" pitchFamily="18" charset="0"/>
              </a:rPr>
              <a:t>Presented by</a:t>
            </a:r>
          </a:p>
          <a:p>
            <a:pPr marL="0" lvl="0" indent="0" algn="ctr">
              <a:spcBef>
                <a:spcPct val="0"/>
              </a:spcBef>
              <a:buClrTx/>
              <a:buFontTx/>
              <a:buNone/>
            </a:pPr>
            <a:r>
              <a:rPr lang="en-US" altLang="en-US" sz="2400" b="1" dirty="0" smtClean="0">
                <a:latin typeface="Times New Roman" panose="02020603050405020304" pitchFamily="18" charset="0"/>
                <a:cs typeface="Times New Roman" panose="02020603050405020304" pitchFamily="18" charset="0"/>
              </a:rPr>
              <a:t>Logesh Kumar.N</a:t>
            </a:r>
            <a:endParaRPr lang="en-IN" altLang="en-US" sz="2400" b="1" dirty="0" smtClean="0">
              <a:latin typeface="Times New Roman" panose="02020603050405020304" pitchFamily="18" charset="0"/>
              <a:cs typeface="Times New Roman" panose="02020603050405020304" pitchFamily="18" charset="0"/>
            </a:endParaRPr>
          </a:p>
          <a:p>
            <a:pPr marL="469900" lvl="0" indent="-469900" algn="l" rtl="0">
              <a:lnSpc>
                <a:spcPct val="100000"/>
              </a:lnSpc>
              <a:spcBef>
                <a:spcPts val="480"/>
              </a:spcBef>
              <a:spcAft>
                <a:spcPts val="0"/>
              </a:spcAft>
              <a:buSzPts val="2400"/>
              <a:buNone/>
            </a:pPr>
            <a:endParaRPr sz="2200" b="0" i="0" u="none">
              <a:solidFill>
                <a:schemeClr val="dk1"/>
              </a:solidFill>
              <a:latin typeface="Times New Roman"/>
              <a:ea typeface="Times New Roman"/>
              <a:cs typeface="Times New Roman"/>
              <a:sym typeface="Times New Roman"/>
            </a:endParaRPr>
          </a:p>
          <a:p>
            <a:pPr marL="469900" lvl="0" indent="-304800" algn="l" rtl="0">
              <a:lnSpc>
                <a:spcPct val="100000"/>
              </a:lnSpc>
              <a:spcBef>
                <a:spcPts val="520"/>
              </a:spcBef>
              <a:spcAft>
                <a:spcPts val="0"/>
              </a:spcAft>
              <a:buClr>
                <a:schemeClr val="accent2"/>
              </a:buClr>
              <a:buSzPts val="2600"/>
              <a:buFont typeface="Noto Sans Symbols"/>
              <a:buNone/>
            </a:pPr>
            <a:endParaRPr sz="2600" b="0" i="0" u="none">
              <a:solidFill>
                <a:schemeClr val="dk1"/>
              </a:solidFill>
              <a:latin typeface="Times New Roman"/>
              <a:ea typeface="Times New Roman"/>
              <a:cs typeface="Times New Roman"/>
              <a:sym typeface="Times New Roman"/>
            </a:endParaRPr>
          </a:p>
          <a:p>
            <a:pPr marL="469900" lvl="0" indent="-304800" algn="l" rtl="0">
              <a:spcBef>
                <a:spcPts val="520"/>
              </a:spcBef>
              <a:spcAft>
                <a:spcPts val="0"/>
              </a:spcAft>
              <a:buSzPts val="2600"/>
              <a:buNone/>
            </a:pPr>
            <a:endParaRPr sz="2600" b="0" i="0" u="none">
              <a:solidFill>
                <a:schemeClr val="dk1"/>
              </a:solidFill>
              <a:latin typeface="Times New Roman"/>
              <a:ea typeface="Times New Roman"/>
              <a:cs typeface="Times New Roman"/>
              <a:sym typeface="Times New Roman"/>
            </a:endParaRPr>
          </a:p>
        </p:txBody>
      </p:sp>
      <p:sp>
        <p:nvSpPr>
          <p:cNvPr id="8" name="TextBox 7"/>
          <p:cNvSpPr txBox="1"/>
          <p:nvPr/>
        </p:nvSpPr>
        <p:spPr>
          <a:xfrm>
            <a:off x="504826" y="490538"/>
            <a:ext cx="4786312" cy="461665"/>
          </a:xfrm>
          <a:prstGeom prst="rect">
            <a:avLst/>
          </a:prstGeom>
          <a:noFill/>
        </p:spPr>
        <p:txBody>
          <a:bodyPr wrap="square" rtlCol="0">
            <a:spAutoFit/>
          </a:bodyPr>
          <a:lstStyle/>
          <a:p>
            <a:r>
              <a:rPr lang="en-US" sz="2400" b="1" dirty="0" smtClean="0"/>
              <a:t>IT VEDANT - CHENNAI</a:t>
            </a:r>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en-US" sz="1600" dirty="0" smtClean="0"/>
              <a:t>For each object, its animation behaviors are separately defined by way of its associated attribute values such as “Transform”, “Rotate” along with their attribute values in percentage. Negative percentages shows the movement in the reverse direction.</a:t>
            </a:r>
          </a:p>
          <a:p>
            <a:pPr marL="0" lvl="0" indent="0" algn="just">
              <a:buNone/>
            </a:pPr>
            <a:r>
              <a:rPr lang="en-US" sz="1600" dirty="0" smtClean="0"/>
              <a:t>Various type of animations available are:</a:t>
            </a:r>
          </a:p>
          <a:p>
            <a:pPr marL="0" lvl="0" indent="0" algn="just">
              <a:buNone/>
            </a:pPr>
            <a:r>
              <a:rPr lang="fr-FR" sz="1600" dirty="0" smtClean="0"/>
              <a:t>animation-direction: normal</a:t>
            </a:r>
          </a:p>
          <a:p>
            <a:pPr marL="0" lvl="0" indent="0" algn="just">
              <a:buNone/>
            </a:pPr>
            <a:r>
              <a:rPr lang="fr-FR" sz="1600" dirty="0" smtClean="0"/>
              <a:t>animation-direction: reverse</a:t>
            </a:r>
          </a:p>
          <a:p>
            <a:pPr marL="0" lvl="0" indent="0" algn="just">
              <a:buNone/>
            </a:pPr>
            <a:r>
              <a:rPr lang="fr-FR" sz="1600" dirty="0" smtClean="0"/>
              <a:t>animation-direction: </a:t>
            </a:r>
            <a:r>
              <a:rPr lang="fr-FR" sz="1600" dirty="0" err="1" smtClean="0"/>
              <a:t>alternate</a:t>
            </a:r>
            <a:endParaRPr lang="fr-FR" sz="1600" dirty="0" smtClean="0"/>
          </a:p>
          <a:p>
            <a:pPr marL="0" lvl="0" indent="0" algn="just">
              <a:buNone/>
            </a:pPr>
            <a:r>
              <a:rPr lang="fr-FR" sz="1600" dirty="0" smtClean="0"/>
              <a:t>animation-direction: </a:t>
            </a:r>
            <a:r>
              <a:rPr lang="fr-FR" sz="1600" dirty="0" err="1" smtClean="0"/>
              <a:t>alternate</a:t>
            </a:r>
            <a:r>
              <a:rPr lang="fr-FR" sz="1600" dirty="0" smtClean="0"/>
              <a:t>-reverse</a:t>
            </a:r>
          </a:p>
          <a:p>
            <a:pPr marL="0" lvl="0" indent="0" algn="just">
              <a:buNone/>
            </a:pPr>
            <a:endParaRPr lang="en-US" sz="1600" dirty="0" smtClean="0"/>
          </a:p>
          <a:p>
            <a:pPr marL="0" lvl="0" indent="0" algn="just">
              <a:buNone/>
            </a:pPr>
            <a:endParaRPr lang="en-US"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fr-FR" sz="1600" dirty="0" smtClean="0"/>
              <a:t>animation-direction: normal</a:t>
            </a:r>
          </a:p>
          <a:p>
            <a:pPr marL="0" lvl="0" indent="0" algn="just">
              <a:buNone/>
            </a:pPr>
            <a:r>
              <a:rPr lang="en-US" sz="1200" dirty="0" smtClean="0"/>
              <a:t>The animation plays </a:t>
            </a:r>
            <a:r>
              <a:rPr lang="en-US" sz="1200" b="1" i="1" dirty="0" smtClean="0"/>
              <a:t>forwards</a:t>
            </a:r>
            <a:r>
              <a:rPr lang="en-US" sz="1200" dirty="0" smtClean="0"/>
              <a:t> each cycle. In other words, each time the animation cycles, the animation will reset to the beginning state and start over again. This is the default value.</a:t>
            </a:r>
            <a:endParaRPr lang="fr-FR" sz="1200" dirty="0" smtClean="0"/>
          </a:p>
          <a:p>
            <a:pPr marL="0" lvl="0" indent="0" algn="just">
              <a:buNone/>
            </a:pPr>
            <a:r>
              <a:rPr lang="fr-FR" sz="1600" dirty="0" smtClean="0"/>
              <a:t>animation-direction: reverse</a:t>
            </a:r>
          </a:p>
          <a:p>
            <a:pPr marL="0" lvl="0" indent="0" algn="just">
              <a:buNone/>
            </a:pPr>
            <a:r>
              <a:rPr lang="en-US" sz="1200" dirty="0" smtClean="0"/>
              <a:t>The animation plays </a:t>
            </a:r>
            <a:r>
              <a:rPr lang="en-US" sz="1200" b="1" i="1" dirty="0" smtClean="0"/>
              <a:t>backwards</a:t>
            </a:r>
            <a:r>
              <a:rPr lang="en-US" sz="1200" dirty="0" smtClean="0"/>
              <a:t> each cycle. In other words, each time the animation cycles, the animation will reset to the end state and start over again. Animation steps are performed backwards, and timing functions are also reversed. </a:t>
            </a:r>
            <a:endParaRPr lang="fr-FR" sz="1200" dirty="0" smtClean="0"/>
          </a:p>
          <a:p>
            <a:pPr marL="0" lvl="0" indent="0" algn="just">
              <a:buNone/>
            </a:pPr>
            <a:r>
              <a:rPr lang="fr-FR" sz="1600" dirty="0" smtClean="0"/>
              <a:t>animation-direction: </a:t>
            </a:r>
            <a:r>
              <a:rPr lang="fr-FR" sz="1600" dirty="0" err="1" smtClean="0"/>
              <a:t>alternate</a:t>
            </a:r>
            <a:endParaRPr lang="fr-FR" sz="1600" dirty="0" smtClean="0"/>
          </a:p>
          <a:p>
            <a:pPr marL="0" lvl="0" indent="0" algn="just">
              <a:buNone/>
            </a:pPr>
            <a:r>
              <a:rPr lang="en-US" sz="1200" dirty="0" smtClean="0"/>
              <a:t>The animation reverses direction each cycle, with the first iteration being played </a:t>
            </a:r>
            <a:r>
              <a:rPr lang="en-US" sz="1200" b="1" i="1" dirty="0" smtClean="0"/>
              <a:t>forwards</a:t>
            </a:r>
            <a:r>
              <a:rPr lang="en-US" sz="1200" dirty="0" smtClean="0"/>
              <a:t>.</a:t>
            </a:r>
            <a:endParaRPr lang="fr-FR" sz="1200" dirty="0" smtClean="0"/>
          </a:p>
          <a:p>
            <a:pPr marL="0" lvl="0" indent="0" algn="just">
              <a:buNone/>
            </a:pPr>
            <a:r>
              <a:rPr lang="fr-FR" sz="1600" dirty="0" smtClean="0"/>
              <a:t>animation-direction: </a:t>
            </a:r>
            <a:r>
              <a:rPr lang="fr-FR" sz="1600" dirty="0" err="1" smtClean="0"/>
              <a:t>alternate</a:t>
            </a:r>
            <a:r>
              <a:rPr lang="fr-FR" sz="1600" dirty="0" smtClean="0"/>
              <a:t>-reverse</a:t>
            </a:r>
          </a:p>
          <a:p>
            <a:pPr marL="0" lvl="0" indent="0" algn="just">
              <a:buNone/>
            </a:pPr>
            <a:r>
              <a:rPr lang="en-US" sz="1200" dirty="0" smtClean="0"/>
              <a:t>The animation reverses direction each cycle, with the first iteration being played </a:t>
            </a:r>
            <a:r>
              <a:rPr lang="en-US" sz="1200" b="1" i="1" dirty="0" smtClean="0"/>
              <a:t>backwards</a:t>
            </a:r>
            <a:r>
              <a:rPr lang="en-US" sz="1200" dirty="0" smtClean="0"/>
              <a:t>. The count to determine if a cycle is even or odd starts at one.</a:t>
            </a:r>
            <a:endParaRPr lang="fr-FR" sz="1200" dirty="0" smtClean="0"/>
          </a:p>
          <a:p>
            <a:pPr marL="0" lvl="0" indent="0" algn="just">
              <a:buNone/>
            </a:pPr>
            <a:endParaRPr lang="en-US" sz="1600" dirty="0" smtClean="0"/>
          </a:p>
          <a:p>
            <a:pPr marL="0" lvl="0" indent="0" algn="just">
              <a:buNone/>
            </a:pPr>
            <a:endParaRPr lang="en-US"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en-US" sz="1600" dirty="0" smtClean="0"/>
              <a:t>The </a:t>
            </a:r>
            <a:r>
              <a:rPr lang="en-US" sz="1600" b="1" dirty="0" smtClean="0"/>
              <a:t>z</a:t>
            </a:r>
            <a:r>
              <a:rPr lang="en-US" sz="1600" dirty="0" smtClean="0"/>
              <a:t>-</a:t>
            </a:r>
            <a:r>
              <a:rPr lang="en-US" sz="1600" b="1" dirty="0" smtClean="0"/>
              <a:t>index</a:t>
            </a:r>
            <a:r>
              <a:rPr lang="en-US" sz="1600" dirty="0" smtClean="0"/>
              <a:t> property specifies the stack order of an element (which element should be placed in front of, or behind, the others).</a:t>
            </a:r>
          </a:p>
          <a:p>
            <a:pPr marL="0" lvl="0" indent="0" algn="just">
              <a:buNone/>
            </a:pPr>
            <a:endParaRPr lang="en-US" sz="1600" dirty="0" smtClean="0"/>
          </a:p>
          <a:p>
            <a:pPr marL="0" lvl="0" indent="0" algn="just">
              <a:buNone/>
            </a:pPr>
            <a:r>
              <a:rPr lang="en-US" sz="1600" dirty="0" smtClean="0"/>
              <a:t>Higher the value of z index (</a:t>
            </a:r>
            <a:r>
              <a:rPr lang="en-US" sz="1600" dirty="0" err="1" smtClean="0"/>
              <a:t>eg</a:t>
            </a:r>
            <a:r>
              <a:rPr lang="en-US" sz="1600" dirty="0" smtClean="0"/>
              <a:t>. z-index:5 for object-1 and z-index:3 for object-2) means, object-1 will be  stacked in front and object-2 will be stacked at the back.</a:t>
            </a:r>
          </a:p>
          <a:p>
            <a:pPr marL="0" lvl="0" indent="0" algn="just">
              <a:buNone/>
            </a:pPr>
            <a:endParaRPr lang="en-US" sz="1600" dirty="0" smtClean="0"/>
          </a:p>
          <a:p>
            <a:pPr marL="0" lvl="0" indent="0" algn="just">
              <a:buNone/>
            </a:pPr>
            <a:r>
              <a:rPr lang="en-US" sz="1600" dirty="0" smtClean="0"/>
              <a:t>Score count gets incremented when the object is shot by using the counter function with the ‘score’ as the parameter passed to the function.</a:t>
            </a:r>
          </a:p>
          <a:p>
            <a:pPr marL="0" lvl="0" indent="0" algn="just">
              <a:buNone/>
            </a:pPr>
            <a:r>
              <a:rPr lang="en-US" sz="1600" dirty="0" smtClean="0"/>
              <a:t>This is accomplished in the CSS file as </a:t>
            </a:r>
          </a:p>
          <a:p>
            <a:pPr marL="0" lvl="0" indent="0" algn="just">
              <a:buNone/>
            </a:pPr>
            <a:r>
              <a:rPr lang="en-US" sz="1600" b="1" i="1" dirty="0" smtClean="0"/>
              <a:t>.Score::after{content: counter(score)};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380128" y="197951"/>
            <a:ext cx="1664429" cy="408224"/>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smtClean="0">
                <a:solidFill>
                  <a:schemeClr val="accent2"/>
                </a:solidFill>
                <a:latin typeface="Times New Roman"/>
                <a:ea typeface="Times New Roman"/>
                <a:cs typeface="Times New Roman"/>
                <a:sym typeface="Times New Roman"/>
              </a:rPr>
              <a:t>Outputs:</a:t>
            </a:r>
            <a:endParaRPr sz="3000" b="1">
              <a:solidFill>
                <a:schemeClr val="accent2"/>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667820" y="1925853"/>
            <a:ext cx="5917915" cy="2753175"/>
          </a:xfrm>
          <a:prstGeom prst="rect">
            <a:avLst/>
          </a:prstGeom>
          <a:noFill/>
          <a:ln w="9525">
            <a:noFill/>
            <a:miter lim="800000"/>
            <a:headEnd/>
            <a:tailEnd/>
          </a:ln>
          <a:effectLst/>
        </p:spPr>
      </p:pic>
      <p:sp>
        <p:nvSpPr>
          <p:cNvPr id="5" name="TextBox 4"/>
          <p:cNvSpPr txBox="1"/>
          <p:nvPr/>
        </p:nvSpPr>
        <p:spPr>
          <a:xfrm>
            <a:off x="554804" y="5147353"/>
            <a:ext cx="7685070" cy="523220"/>
          </a:xfrm>
          <a:prstGeom prst="rect">
            <a:avLst/>
          </a:prstGeom>
          <a:noFill/>
        </p:spPr>
        <p:txBody>
          <a:bodyPr wrap="square" rtlCol="0">
            <a:spAutoFit/>
          </a:bodyPr>
          <a:lstStyle/>
          <a:p>
            <a:r>
              <a:rPr lang="en-US" dirty="0" smtClean="0"/>
              <a:t>The above screen is for Title screen audio, when clicked, it plays an audio in the background in auto play loop mode till the next page is clicked.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380128" y="197951"/>
            <a:ext cx="1664429" cy="408224"/>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smtClean="0">
                <a:solidFill>
                  <a:schemeClr val="accent2"/>
                </a:solidFill>
                <a:latin typeface="Times New Roman"/>
                <a:ea typeface="Times New Roman"/>
                <a:cs typeface="Times New Roman"/>
                <a:sym typeface="Times New Roman"/>
              </a:rPr>
              <a:t>Outputs:</a:t>
            </a:r>
            <a:endParaRPr sz="3000" b="1">
              <a:solidFill>
                <a:schemeClr val="accent2"/>
              </a:solidFill>
              <a:latin typeface="Times New Roman"/>
              <a:ea typeface="Times New Roman"/>
              <a:cs typeface="Times New Roman"/>
              <a:sym typeface="Times New Roman"/>
            </a:endParaRPr>
          </a:p>
        </p:txBody>
      </p:sp>
      <p:sp>
        <p:nvSpPr>
          <p:cNvPr id="5" name="TextBox 4"/>
          <p:cNvSpPr txBox="1"/>
          <p:nvPr/>
        </p:nvSpPr>
        <p:spPr>
          <a:xfrm>
            <a:off x="554804" y="5147353"/>
            <a:ext cx="7685070" cy="738664"/>
          </a:xfrm>
          <a:prstGeom prst="rect">
            <a:avLst/>
          </a:prstGeom>
          <a:noFill/>
        </p:spPr>
        <p:txBody>
          <a:bodyPr wrap="square" rtlCol="0">
            <a:spAutoFit/>
          </a:bodyPr>
          <a:lstStyle/>
          <a:p>
            <a:r>
              <a:rPr lang="en-US" dirty="0" smtClean="0"/>
              <a:t>The above screen, when the mouse is brought to the image, an hover effect is used to enlarge the image. When clicked, it takes us to another  two screens where one is for audio and another is a </a:t>
            </a:r>
            <a:r>
              <a:rPr lang="en-US" dirty="0" err="1" smtClean="0"/>
              <a:t>href</a:t>
            </a:r>
            <a:r>
              <a:rPr lang="en-US" dirty="0" smtClean="0"/>
              <a:t> page for navigation.</a:t>
            </a:r>
            <a:endParaRPr lang="en-US" dirty="0"/>
          </a:p>
        </p:txBody>
      </p:sp>
      <p:pic>
        <p:nvPicPr>
          <p:cNvPr id="2050" name="Picture 2"/>
          <p:cNvPicPr>
            <a:picLocks noChangeAspect="1" noChangeArrowheads="1"/>
          </p:cNvPicPr>
          <p:nvPr/>
        </p:nvPicPr>
        <p:blipFill>
          <a:blip r:embed="rId3"/>
          <a:srcRect/>
          <a:stretch>
            <a:fillRect/>
          </a:stretch>
        </p:blipFill>
        <p:spPr bwMode="auto">
          <a:xfrm>
            <a:off x="618561" y="1777429"/>
            <a:ext cx="5481378" cy="30817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00" y="1536633"/>
            <a:ext cx="8520600" cy="4011412"/>
          </a:xfrm>
        </p:spPr>
        <p:txBody>
          <a:bodyPr/>
          <a:lstStyle/>
          <a:p>
            <a:pPr>
              <a:buNone/>
            </a:pPr>
            <a:endParaRPr lang="en-US" dirty="0"/>
          </a:p>
        </p:txBody>
      </p:sp>
      <p:pic>
        <p:nvPicPr>
          <p:cNvPr id="1026" name="Picture 2" descr="F:\IT-VEDANT-INSTITUTE\Web-designing\Code_competition\Dunk_Hunt_Game\Img\dog_moves_23.JPG"/>
          <p:cNvPicPr>
            <a:picLocks noChangeAspect="1" noChangeArrowheads="1"/>
          </p:cNvPicPr>
          <p:nvPr/>
        </p:nvPicPr>
        <p:blipFill>
          <a:blip r:embed="rId2"/>
          <a:srcRect/>
          <a:stretch>
            <a:fillRect/>
          </a:stretch>
        </p:blipFill>
        <p:spPr bwMode="auto">
          <a:xfrm>
            <a:off x="636998" y="2291137"/>
            <a:ext cx="7880277" cy="3328827"/>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3400" y="1546907"/>
            <a:ext cx="7503458" cy="4422378"/>
          </a:xfrm>
        </p:spPr>
        <p:txBody>
          <a:bodyPr/>
          <a:lstStyle/>
          <a:p>
            <a:endParaRPr lang="en-US" dirty="0"/>
          </a:p>
        </p:txBody>
      </p:sp>
      <p:pic>
        <p:nvPicPr>
          <p:cNvPr id="2051" name="Picture 3" descr="F:\IT-VEDANT-INSTITUTE\Web-designing\Code_competition\Dunk_Hunt_Game\45.png"/>
          <p:cNvPicPr>
            <a:picLocks noChangeAspect="1" noChangeArrowheads="1"/>
          </p:cNvPicPr>
          <p:nvPr/>
        </p:nvPicPr>
        <p:blipFill>
          <a:blip r:embed="rId2"/>
          <a:srcRect/>
          <a:stretch>
            <a:fillRect/>
          </a:stretch>
        </p:blipFill>
        <p:spPr bwMode="auto">
          <a:xfrm>
            <a:off x="1366463" y="2609636"/>
            <a:ext cx="5897366" cy="253771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4950" y="239847"/>
            <a:ext cx="8520600" cy="1339571"/>
          </a:xfrm>
        </p:spPr>
        <p:txBody>
          <a:bodyPr/>
          <a:lstStyle/>
          <a:p>
            <a:pPr>
              <a:buNone/>
            </a:pPr>
            <a:r>
              <a:rPr lang="en-US" dirty="0" smtClean="0"/>
              <a:t>Clicking on this image will take us to the actual game page.</a:t>
            </a:r>
            <a:endParaRPr lang="en-US" dirty="0"/>
          </a:p>
        </p:txBody>
      </p:sp>
      <p:pic>
        <p:nvPicPr>
          <p:cNvPr id="3074" name="Picture 2" descr="F:\IT-VEDANT-INSTITUTE\Web-designing\Code_competition\Dunk_Hunt_Game\56.png"/>
          <p:cNvPicPr>
            <a:picLocks noChangeAspect="1" noChangeArrowheads="1"/>
          </p:cNvPicPr>
          <p:nvPr/>
        </p:nvPicPr>
        <p:blipFill>
          <a:blip r:embed="rId2"/>
          <a:srcRect/>
          <a:stretch>
            <a:fillRect/>
          </a:stretch>
        </p:blipFill>
        <p:spPr bwMode="auto">
          <a:xfrm>
            <a:off x="1030592" y="2870442"/>
            <a:ext cx="7664521" cy="240001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380128" y="197951"/>
            <a:ext cx="1664429" cy="408224"/>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smtClean="0">
                <a:solidFill>
                  <a:schemeClr val="accent2"/>
                </a:solidFill>
                <a:latin typeface="Times New Roman"/>
                <a:ea typeface="Times New Roman"/>
                <a:cs typeface="Times New Roman"/>
                <a:sym typeface="Times New Roman"/>
              </a:rPr>
              <a:t>Outputs:</a:t>
            </a:r>
            <a:endParaRPr sz="3000" b="1">
              <a:solidFill>
                <a:schemeClr val="accent2"/>
              </a:solidFill>
              <a:latin typeface="Times New Roman"/>
              <a:ea typeface="Times New Roman"/>
              <a:cs typeface="Times New Roman"/>
              <a:sym typeface="Times New Roman"/>
            </a:endParaRPr>
          </a:p>
        </p:txBody>
      </p:sp>
      <p:pic>
        <p:nvPicPr>
          <p:cNvPr id="3074" name="Picture 2"/>
          <p:cNvPicPr>
            <a:picLocks noChangeAspect="1" noChangeArrowheads="1"/>
          </p:cNvPicPr>
          <p:nvPr/>
        </p:nvPicPr>
        <p:blipFill>
          <a:blip r:embed="rId3"/>
          <a:srcRect/>
          <a:stretch>
            <a:fillRect/>
          </a:stretch>
        </p:blipFill>
        <p:spPr bwMode="auto">
          <a:xfrm>
            <a:off x="924725" y="1849348"/>
            <a:ext cx="5383608" cy="3026790"/>
          </a:xfrm>
          <a:prstGeom prst="rect">
            <a:avLst/>
          </a:prstGeom>
          <a:noFill/>
          <a:ln w="9525">
            <a:noFill/>
            <a:miter lim="800000"/>
            <a:headEnd/>
            <a:tailEnd/>
          </a:ln>
          <a:effectLst/>
        </p:spPr>
      </p:pic>
      <p:sp>
        <p:nvSpPr>
          <p:cNvPr id="6" name="TextBox 5"/>
          <p:cNvSpPr txBox="1"/>
          <p:nvPr/>
        </p:nvSpPr>
        <p:spPr>
          <a:xfrm>
            <a:off x="554804" y="5147353"/>
            <a:ext cx="7685070" cy="307777"/>
          </a:xfrm>
          <a:prstGeom prst="rect">
            <a:avLst/>
          </a:prstGeom>
          <a:noFill/>
        </p:spPr>
        <p:txBody>
          <a:bodyPr wrap="square" rtlCol="0">
            <a:spAutoFit/>
          </a:bodyPr>
          <a:lstStyle/>
          <a:p>
            <a:r>
              <a:rPr lang="en-US" dirty="0" smtClean="0"/>
              <a:t>In the above screen, white colored square shaped image is the flying object.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3" name="Google Shape;793;p78"/>
          <p:cNvSpPr txBox="1"/>
          <p:nvPr/>
        </p:nvSpPr>
        <p:spPr>
          <a:xfrm>
            <a:off x="896550" y="2786050"/>
            <a:ext cx="7350900" cy="85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CB4F4F"/>
              </a:buClr>
              <a:buSzPts val="5400"/>
              <a:buFont typeface="Verdana"/>
              <a:buNone/>
            </a:pPr>
            <a:r>
              <a:rPr lang="en-US" sz="5400" b="1">
                <a:solidFill>
                  <a:srgbClr val="CB4F4F"/>
                </a:solidFill>
                <a:latin typeface="Verdana"/>
                <a:ea typeface="Verdana"/>
                <a:cs typeface="Verdana"/>
                <a:sym typeface="Verdana"/>
              </a:rPr>
              <a:t>Thank You</a:t>
            </a:r>
            <a:endParaRPr>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540700" y="787125"/>
            <a:ext cx="7688700" cy="1311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000"/>
              <a:buFont typeface="Times New Roman"/>
              <a:buNone/>
            </a:pPr>
            <a:endParaRPr sz="2800">
              <a:solidFill>
                <a:srgbClr val="0C343D"/>
              </a:solidFill>
            </a:endParaRPr>
          </a:p>
          <a:p>
            <a:pPr marL="0" lvl="0" indent="0" algn="l" rtl="0">
              <a:spcBef>
                <a:spcPts val="0"/>
              </a:spcBef>
              <a:spcAft>
                <a:spcPts val="0"/>
              </a:spcAft>
              <a:buClr>
                <a:srgbClr val="FF0000"/>
              </a:buClr>
              <a:buSzPts val="2800"/>
              <a:buFont typeface="Verdana"/>
              <a:buNone/>
            </a:pPr>
            <a:r>
              <a:rPr lang="en-US" sz="3000" b="1" dirty="0">
                <a:solidFill>
                  <a:schemeClr val="accent2"/>
                </a:solidFill>
                <a:latin typeface="Times New Roman"/>
                <a:ea typeface="Times New Roman"/>
                <a:cs typeface="Times New Roman"/>
                <a:sym typeface="Times New Roman"/>
              </a:rPr>
              <a:t>ABSTRACT</a:t>
            </a:r>
            <a:endParaRPr sz="3000">
              <a:solidFill>
                <a:schemeClr val="accent2"/>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5" name="Google Shape;105;p15"/>
          <p:cNvSpPr txBox="1">
            <a:spLocks noGrp="1"/>
          </p:cNvSpPr>
          <p:nvPr>
            <p:ph type="body" idx="1"/>
          </p:nvPr>
        </p:nvSpPr>
        <p:spPr>
          <a:xfrm>
            <a:off x="727650" y="1849800"/>
            <a:ext cx="7688700" cy="4250700"/>
          </a:xfrm>
          <a:prstGeom prst="rect">
            <a:avLst/>
          </a:prstGeom>
        </p:spPr>
        <p:txBody>
          <a:bodyPr spcFirstLastPara="1" wrap="square" lIns="91425" tIns="45700" rIns="91425" bIns="45700" anchor="t" anchorCtr="0">
            <a:noAutofit/>
          </a:bodyPr>
          <a:lstStyle/>
          <a:p>
            <a:pPr algn="ctr">
              <a:buClrTx/>
              <a:buNone/>
            </a:pPr>
            <a:endParaRPr lang="en-US" sz="1600" dirty="0" smtClean="0"/>
          </a:p>
          <a:p>
            <a:pPr algn="ctr">
              <a:buClrTx/>
              <a:buNone/>
            </a:pPr>
            <a:endParaRPr lang="en-US" sz="1600" dirty="0" smtClean="0"/>
          </a:p>
          <a:p>
            <a:pPr algn="ctr">
              <a:buClrTx/>
              <a:buNone/>
            </a:pPr>
            <a:endParaRPr lang="en-US" sz="1600" dirty="0" smtClean="0"/>
          </a:p>
          <a:p>
            <a:pPr algn="ctr">
              <a:buClrTx/>
              <a:buNone/>
            </a:pPr>
            <a:endParaRPr lang="en-US" sz="1600" dirty="0" smtClean="0"/>
          </a:p>
          <a:p>
            <a:pPr algn="ctr">
              <a:buClrTx/>
              <a:buNone/>
            </a:pPr>
            <a:r>
              <a:rPr lang="en-US" sz="2400" b="1" dirty="0" smtClean="0">
                <a:latin typeface="Times New Roman" pitchFamily="18" charset="0"/>
                <a:cs typeface="Times New Roman" pitchFamily="18" charset="0"/>
              </a:rPr>
              <a:t>A simple Duck Hunt game with an objective of shooting moving targets on the screen</a:t>
            </a:r>
            <a:endParaRPr lang="en-US" sz="2400" dirty="0" smtClean="0">
              <a:latin typeface="Times New Roman" pitchFamily="18" charset="0"/>
              <a:cs typeface="Times New Roman" pitchFamily="18" charset="0"/>
            </a:endParaRPr>
          </a:p>
          <a:p>
            <a:pPr marL="0" lvl="0" indent="0" algn="just" rtl="0">
              <a:spcBef>
                <a:spcPts val="60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603272" y="801383"/>
            <a:ext cx="2489250" cy="452063"/>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2800"/>
              <a:buFont typeface="Verdana"/>
              <a:buNone/>
            </a:pPr>
            <a:r>
              <a:rPr lang="en-US" sz="2400" b="1" dirty="0" smtClean="0">
                <a:solidFill>
                  <a:schemeClr val="accent2"/>
                </a:solidFill>
                <a:latin typeface="Times New Roman"/>
                <a:ea typeface="Times New Roman"/>
                <a:cs typeface="Times New Roman"/>
                <a:sym typeface="Times New Roman"/>
              </a:rPr>
              <a:t>OBJECTIVE</a:t>
            </a:r>
            <a:endParaRPr sz="2400">
              <a:solidFill>
                <a:schemeClr val="accent2"/>
              </a:solidFill>
              <a:latin typeface="Times New Roman"/>
              <a:ea typeface="Times New Roman"/>
              <a:cs typeface="Times New Roman"/>
              <a:sym typeface="Times New Roman"/>
            </a:endParaRPr>
          </a:p>
        </p:txBody>
      </p:sp>
      <p:sp>
        <p:nvSpPr>
          <p:cNvPr id="137" name="Google Shape;137;p19"/>
          <p:cNvSpPr txBox="1">
            <a:spLocks noGrp="1"/>
          </p:cNvSpPr>
          <p:nvPr>
            <p:ph type="body" idx="1"/>
          </p:nvPr>
        </p:nvSpPr>
        <p:spPr>
          <a:xfrm>
            <a:off x="532198" y="2250040"/>
            <a:ext cx="8265000" cy="852755"/>
          </a:xfrm>
          <a:prstGeom prst="rect">
            <a:avLst/>
          </a:prstGeom>
        </p:spPr>
        <p:txBody>
          <a:bodyPr spcFirstLastPara="1" wrap="square" lIns="91425" tIns="45700" rIns="91425" bIns="45700" anchor="t" anchorCtr="0">
            <a:noAutofit/>
          </a:bodyPr>
          <a:lstStyle/>
          <a:p>
            <a:pPr marL="0" lvl="1" indent="0" algn="just" defTabSz="452438" eaLnBrk="0" fontAlgn="base" hangingPunct="0">
              <a:spcBef>
                <a:spcPct val="20000"/>
              </a:spcBef>
              <a:spcAft>
                <a:spcPct val="0"/>
              </a:spcAft>
              <a:buClrTx/>
              <a:buSzTx/>
              <a:buNone/>
              <a:defRPr/>
            </a:pPr>
            <a:r>
              <a:rPr lang="en-US" sz="2000" dirty="0" smtClean="0">
                <a:solidFill>
                  <a:schemeClr val="tx1"/>
                </a:solidFill>
                <a:latin typeface="Times New Roman" pitchFamily="18" charset="0"/>
                <a:cs typeface="Times New Roman" pitchFamily="18" charset="0"/>
              </a:rPr>
              <a:t>To understand and develop the skills in designing a game using HTML along with an External Style Sheet (CSS) and JavaScript called in Python.</a:t>
            </a:r>
          </a:p>
          <a:p>
            <a:pPr marL="908050" lvl="1" indent="-436880" algn="just" eaLnBrk="0" fontAlgn="base" hangingPunct="0">
              <a:spcBef>
                <a:spcPct val="20000"/>
              </a:spcBef>
              <a:spcAft>
                <a:spcPct val="0"/>
              </a:spcAft>
              <a:buClrTx/>
              <a:buSzTx/>
              <a:buFont typeface="Wingdings" pitchFamily="2" charset="2"/>
              <a:buChar char="q"/>
              <a:defRPr/>
            </a:pPr>
            <a:endParaRPr lang="en-US" sz="1400" dirty="0" smtClean="0">
              <a:solidFill>
                <a:schemeClr val="tx1"/>
              </a:solidFill>
              <a:latin typeface="Times New Roman" pitchFamily="18" charset="0"/>
              <a:cs typeface="Times New Roman" pitchFamily="18" charset="0"/>
            </a:endParaRPr>
          </a:p>
          <a:p>
            <a:pPr marL="0" lvl="0" indent="0" algn="just" rtl="0">
              <a:spcBef>
                <a:spcPts val="600"/>
              </a:spcBef>
              <a:spcAft>
                <a:spcPts val="0"/>
              </a:spcAft>
              <a:buNone/>
            </a:pPr>
            <a:endParaRPr>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727800" y="734925"/>
            <a:ext cx="76884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dirty="0">
                <a:solidFill>
                  <a:schemeClr val="accent2"/>
                </a:solidFill>
                <a:latin typeface="Times New Roman"/>
                <a:ea typeface="Times New Roman"/>
                <a:cs typeface="Times New Roman"/>
                <a:sym typeface="Times New Roman"/>
              </a:rPr>
              <a:t>System Requirements</a:t>
            </a:r>
            <a:endParaRPr sz="3000" b="1">
              <a:solidFill>
                <a:schemeClr val="accent2"/>
              </a:solidFill>
              <a:latin typeface="Times New Roman"/>
              <a:ea typeface="Times New Roman"/>
              <a:cs typeface="Times New Roman"/>
              <a:sym typeface="Times New Roman"/>
            </a:endParaRPr>
          </a:p>
        </p:txBody>
      </p:sp>
      <p:sp>
        <p:nvSpPr>
          <p:cNvPr id="250" name="Google Shape;250;p33"/>
          <p:cNvSpPr txBox="1">
            <a:spLocks noGrp="1"/>
          </p:cNvSpPr>
          <p:nvPr>
            <p:ph type="body" idx="1"/>
          </p:nvPr>
        </p:nvSpPr>
        <p:spPr>
          <a:xfrm>
            <a:off x="729325" y="1879298"/>
            <a:ext cx="3774300" cy="3907200"/>
          </a:xfrm>
          <a:prstGeom prst="rect">
            <a:avLst/>
          </a:prstGeom>
        </p:spPr>
        <p:txBody>
          <a:bodyPr spcFirstLastPara="1" wrap="square" lIns="91425" tIns="45700" rIns="91425" bIns="45700" anchor="t" anchorCtr="0">
            <a:noAutofit/>
          </a:bodyPr>
          <a:lstStyle/>
          <a:p>
            <a:pPr marL="0" lvl="0" indent="0" algn="l" rtl="0">
              <a:lnSpc>
                <a:spcPct val="100000"/>
              </a:lnSpc>
              <a:spcBef>
                <a:spcPts val="600"/>
              </a:spcBef>
              <a:spcAft>
                <a:spcPts val="0"/>
              </a:spcAft>
              <a:buNone/>
            </a:pPr>
            <a:r>
              <a:rPr lang="en-US" sz="2500" u="sng" dirty="0">
                <a:solidFill>
                  <a:schemeClr val="accent2"/>
                </a:solidFill>
                <a:latin typeface="Times New Roman"/>
                <a:ea typeface="Times New Roman"/>
                <a:cs typeface="Times New Roman"/>
                <a:sym typeface="Times New Roman"/>
              </a:rPr>
              <a:t>Hardware</a:t>
            </a:r>
            <a:endParaRPr sz="2500" u="sng">
              <a:solidFill>
                <a:schemeClr val="accent2"/>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2500" u="sng">
              <a:solidFill>
                <a:schemeClr val="accent3"/>
              </a:solidFill>
              <a:latin typeface="Times New Roman"/>
              <a:ea typeface="Times New Roman"/>
              <a:cs typeface="Times New Roman"/>
              <a:sym typeface="Times New Roman"/>
            </a:endParaRPr>
          </a:p>
          <a:p>
            <a:pPr marL="457200" lvl="0" indent="-342900" algn="l" rtl="0">
              <a:lnSpc>
                <a:spcPct val="100000"/>
              </a:lnSpc>
              <a:spcBef>
                <a:spcPts val="520"/>
              </a:spcBef>
              <a:spcAft>
                <a:spcPts val="0"/>
              </a:spcAft>
              <a:buClr>
                <a:srgbClr val="000000"/>
              </a:buClr>
              <a:buSzPts val="1800"/>
              <a:buFont typeface="Times New Roman"/>
              <a:buChar char="❏"/>
            </a:pPr>
            <a:r>
              <a:rPr lang="en-US" sz="1600" dirty="0">
                <a:solidFill>
                  <a:srgbClr val="000000"/>
                </a:solidFill>
                <a:latin typeface="Times New Roman"/>
                <a:ea typeface="Times New Roman"/>
                <a:cs typeface="Times New Roman"/>
                <a:sym typeface="Times New Roman"/>
              </a:rPr>
              <a:t>Processor </a:t>
            </a:r>
            <a:r>
              <a:rPr lang="en-US" sz="1600" dirty="0" smtClean="0">
                <a:solidFill>
                  <a:srgbClr val="000000"/>
                </a:solidFill>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Intel core duo or higher</a:t>
            </a:r>
            <a:endParaRPr sz="16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600" dirty="0">
                <a:solidFill>
                  <a:srgbClr val="000000"/>
                </a:solidFill>
                <a:latin typeface="Times New Roman"/>
                <a:ea typeface="Times New Roman"/>
                <a:cs typeface="Times New Roman"/>
                <a:sym typeface="Times New Roman"/>
              </a:rPr>
              <a:t>RAM </a:t>
            </a:r>
            <a:r>
              <a:rPr lang="en-US" sz="1600" dirty="0" smtClean="0">
                <a:solidFill>
                  <a:srgbClr val="000000"/>
                </a:solidFill>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- 4GB minimum</a:t>
            </a:r>
            <a:endParaRPr sz="16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600" dirty="0">
                <a:solidFill>
                  <a:srgbClr val="000000"/>
                </a:solidFill>
                <a:latin typeface="Times New Roman"/>
                <a:ea typeface="Times New Roman"/>
                <a:cs typeface="Times New Roman"/>
                <a:sym typeface="Times New Roman"/>
              </a:rPr>
              <a:t>Disk </a:t>
            </a:r>
            <a:r>
              <a:rPr lang="en-US" sz="1600" dirty="0" smtClean="0">
                <a:solidFill>
                  <a:srgbClr val="000000"/>
                </a:solidFill>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 </a:t>
            </a:r>
            <a:r>
              <a:rPr lang="en-US" sz="1600" dirty="0" smtClean="0">
                <a:solidFill>
                  <a:srgbClr val="000000"/>
                </a:solidFill>
                <a:latin typeface="Times New Roman"/>
                <a:ea typeface="Times New Roman"/>
                <a:cs typeface="Times New Roman"/>
                <a:sym typeface="Times New Roman"/>
              </a:rPr>
              <a:t>500 GB </a:t>
            </a:r>
            <a:endParaRPr sz="16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600" dirty="0">
                <a:solidFill>
                  <a:srgbClr val="000000"/>
                </a:solidFill>
                <a:latin typeface="Times New Roman"/>
                <a:ea typeface="Times New Roman"/>
                <a:cs typeface="Times New Roman"/>
                <a:sym typeface="Times New Roman"/>
              </a:rPr>
              <a:t>Monitor </a:t>
            </a:r>
            <a:r>
              <a:rPr lang="en-US" sz="1600" dirty="0" smtClean="0">
                <a:solidFill>
                  <a:srgbClr val="000000"/>
                </a:solidFill>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- 15” color with VGI card                      </a:t>
            </a:r>
            <a:endParaRPr sz="16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600" dirty="0">
                <a:solidFill>
                  <a:srgbClr val="000000"/>
                </a:solidFill>
                <a:latin typeface="Times New Roman"/>
                <a:ea typeface="Times New Roman"/>
                <a:cs typeface="Times New Roman"/>
                <a:sym typeface="Times New Roman"/>
              </a:rPr>
              <a:t>Speed </a:t>
            </a:r>
            <a:r>
              <a:rPr lang="en-US" sz="1600" dirty="0" smtClean="0">
                <a:solidFill>
                  <a:srgbClr val="000000"/>
                </a:solidFill>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 Min </a:t>
            </a:r>
            <a:r>
              <a:rPr lang="en-US" sz="1600" dirty="0" smtClean="0">
                <a:solidFill>
                  <a:srgbClr val="000000"/>
                </a:solidFill>
                <a:latin typeface="Times New Roman"/>
                <a:ea typeface="Times New Roman"/>
                <a:cs typeface="Times New Roman"/>
                <a:sym typeface="Times New Roman"/>
              </a:rPr>
              <a:t>500MHz</a:t>
            </a:r>
            <a:endParaRPr lang="en-US" sz="1800" dirty="0" smtClean="0">
              <a:solidFill>
                <a:srgbClr val="000000"/>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2500" u="sng">
              <a:solidFill>
                <a:schemeClr val="accent3"/>
              </a:solidFill>
              <a:latin typeface="Times New Roman"/>
              <a:ea typeface="Times New Roman"/>
              <a:cs typeface="Times New Roman"/>
              <a:sym typeface="Times New Roman"/>
            </a:endParaRPr>
          </a:p>
        </p:txBody>
      </p:sp>
      <p:sp>
        <p:nvSpPr>
          <p:cNvPr id="252" name="Google Shape;252;p33"/>
          <p:cNvSpPr txBox="1">
            <a:spLocks noGrp="1"/>
          </p:cNvSpPr>
          <p:nvPr>
            <p:ph type="body" idx="2"/>
          </p:nvPr>
        </p:nvSpPr>
        <p:spPr>
          <a:xfrm>
            <a:off x="4643600" y="1879323"/>
            <a:ext cx="3774300" cy="3907200"/>
          </a:xfrm>
          <a:prstGeom prst="rect">
            <a:avLst/>
          </a:prstGeom>
        </p:spPr>
        <p:txBody>
          <a:bodyPr spcFirstLastPara="1" wrap="square" lIns="91425" tIns="45700" rIns="91425" bIns="45700" anchor="t" anchorCtr="0">
            <a:noAutofit/>
          </a:bodyPr>
          <a:lstStyle/>
          <a:p>
            <a:pPr marL="0" lvl="0" indent="0" algn="l" rtl="0">
              <a:lnSpc>
                <a:spcPct val="100000"/>
              </a:lnSpc>
              <a:spcBef>
                <a:spcPts val="600"/>
              </a:spcBef>
              <a:spcAft>
                <a:spcPts val="0"/>
              </a:spcAft>
              <a:buNone/>
            </a:pPr>
            <a:r>
              <a:rPr lang="en-US" sz="2500" u="sng" dirty="0">
                <a:solidFill>
                  <a:schemeClr val="accent2"/>
                </a:solidFill>
                <a:latin typeface="Times New Roman"/>
                <a:ea typeface="Times New Roman"/>
                <a:cs typeface="Times New Roman"/>
                <a:sym typeface="Times New Roman"/>
              </a:rPr>
              <a:t>Software</a:t>
            </a:r>
            <a:endParaRPr sz="2500" u="sng" dirty="0">
              <a:solidFill>
                <a:schemeClr val="accent2"/>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2500" u="sng" dirty="0">
              <a:solidFill>
                <a:schemeClr val="accent3"/>
              </a:solidFill>
              <a:latin typeface="Times New Roman"/>
              <a:ea typeface="Times New Roman"/>
              <a:cs typeface="Times New Roman"/>
              <a:sym typeface="Times New Roman"/>
            </a:endParaRPr>
          </a:p>
          <a:p>
            <a:pPr marL="457200" lvl="0" indent="-342900" algn="l" rtl="0">
              <a:lnSpc>
                <a:spcPct val="100000"/>
              </a:lnSpc>
              <a:spcBef>
                <a:spcPts val="520"/>
              </a:spcBef>
              <a:spcAft>
                <a:spcPts val="0"/>
              </a:spcAft>
              <a:buClr>
                <a:srgbClr val="000000"/>
              </a:buClr>
              <a:buSzPts val="1800"/>
              <a:buFont typeface="Times New Roman"/>
              <a:buChar char="❏"/>
            </a:pPr>
            <a:r>
              <a:rPr lang="en-US" dirty="0" smtClean="0">
                <a:solidFill>
                  <a:srgbClr val="000000"/>
                </a:solidFill>
                <a:latin typeface="Times New Roman"/>
                <a:ea typeface="Times New Roman"/>
                <a:cs typeface="Times New Roman"/>
                <a:sym typeface="Times New Roman"/>
              </a:rPr>
              <a:t>OS	-  Windows-10 for emulator</a:t>
            </a:r>
          </a:p>
          <a:p>
            <a:pPr marL="457200" lvl="0" indent="-342900" algn="l" rtl="0">
              <a:lnSpc>
                <a:spcPct val="100000"/>
              </a:lnSpc>
              <a:spcBef>
                <a:spcPts val="520"/>
              </a:spcBef>
              <a:spcAft>
                <a:spcPts val="0"/>
              </a:spcAft>
              <a:buClr>
                <a:srgbClr val="000000"/>
              </a:buClr>
              <a:buSzPts val="1800"/>
              <a:buFont typeface="Times New Roman"/>
              <a:buChar char="❏"/>
            </a:pPr>
            <a:r>
              <a:rPr lang="en-US" dirty="0" smtClean="0">
                <a:solidFill>
                  <a:srgbClr val="000000"/>
                </a:solidFill>
                <a:latin typeface="Times New Roman"/>
                <a:ea typeface="Times New Roman"/>
                <a:cs typeface="Times New Roman"/>
                <a:sym typeface="Times New Roman"/>
              </a:rPr>
              <a:t>Editor	-  Visual Studio  Community </a:t>
            </a:r>
          </a:p>
          <a:p>
            <a:pPr marL="457200" lvl="0" indent="-342900" algn="l" rtl="0">
              <a:lnSpc>
                <a:spcPct val="100000"/>
              </a:lnSpc>
              <a:spcBef>
                <a:spcPts val="0"/>
              </a:spcBef>
              <a:spcAft>
                <a:spcPts val="0"/>
              </a:spcAft>
              <a:buClr>
                <a:srgbClr val="000000"/>
              </a:buClr>
              <a:buSzPts val="1800"/>
              <a:buFont typeface="Times New Roman"/>
              <a:buChar char="❏"/>
            </a:pPr>
            <a:r>
              <a:rPr lang="en-US" dirty="0" smtClean="0">
                <a:solidFill>
                  <a:srgbClr val="000000"/>
                </a:solidFill>
                <a:latin typeface="Times New Roman"/>
                <a:ea typeface="Times New Roman"/>
                <a:cs typeface="Times New Roman"/>
                <a:sym typeface="Times New Roman"/>
              </a:rPr>
              <a:t>IDLE	-   Python IDLE</a:t>
            </a:r>
          </a:p>
          <a:p>
            <a:pPr marL="457200" lvl="0" indent="-342900" algn="l" rtl="0">
              <a:lnSpc>
                <a:spcPct val="100000"/>
              </a:lnSpc>
              <a:spcBef>
                <a:spcPts val="0"/>
              </a:spcBef>
              <a:spcAft>
                <a:spcPts val="0"/>
              </a:spcAft>
              <a:buClr>
                <a:srgbClr val="000000"/>
              </a:buClr>
              <a:buSzPts val="1800"/>
              <a:buFont typeface="Times New Roman"/>
              <a:buChar char="❏"/>
            </a:pPr>
            <a:r>
              <a:rPr lang="en-US" dirty="0" smtClean="0">
                <a:solidFill>
                  <a:srgbClr val="000000"/>
                </a:solidFill>
                <a:latin typeface="Times New Roman"/>
                <a:ea typeface="Times New Roman"/>
                <a:cs typeface="Times New Roman"/>
                <a:sym typeface="Times New Roman"/>
              </a:rPr>
              <a:t>Languages  - Python , HTML, CSS and JavaScript</a:t>
            </a:r>
          </a:p>
          <a:p>
            <a:pPr marL="457200" lvl="0" indent="-342900" algn="l" rtl="0">
              <a:lnSpc>
                <a:spcPct val="100000"/>
              </a:lnSpc>
              <a:spcBef>
                <a:spcPts val="0"/>
              </a:spcBef>
              <a:spcAft>
                <a:spcPts val="0"/>
              </a:spcAft>
              <a:buClr>
                <a:srgbClr val="000000"/>
              </a:buClr>
              <a:buSzPts val="1800"/>
              <a:buNone/>
            </a:pPr>
            <a:endParaRPr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4340178"/>
          </a:xfrm>
          <a:prstGeom prst="rect">
            <a:avLst/>
          </a:prstGeom>
        </p:spPr>
        <p:txBody>
          <a:bodyPr spcFirstLastPara="1" wrap="square" lIns="91425" tIns="45700" rIns="91425" bIns="45700" anchor="t" anchorCtr="0">
            <a:noAutofit/>
          </a:bodyPr>
          <a:lstStyle/>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A title screen is created in HTML with an external CSS with two images, one for title screen audio which is auto loaded at the time of loading the page.</a:t>
            </a:r>
          </a:p>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Another part of this title screen has an hyper reference attribute to navigate to  another screen with an animated dog’s page. In that page also, one screen for background music and another screen for hyper reference attribute to navigate to a dog’s hide and jump page. Hover effect is used for hide and jump page. Next page will be the actual Game page.</a:t>
            </a:r>
          </a:p>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A JavaScript is used in the game page to play the background sounds at the time when the moving objects get shot.</a:t>
            </a:r>
          </a:p>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An aimer is used to shoot the object. This is a .</a:t>
            </a:r>
            <a:r>
              <a:rPr lang="en-US" sz="1800" dirty="0" err="1" smtClean="0">
                <a:solidFill>
                  <a:schemeClr val="tx1"/>
                </a:solidFill>
                <a:latin typeface="Times New Roman" pitchFamily="18" charset="0"/>
                <a:ea typeface="Times New Roman"/>
                <a:cs typeface="Times New Roman" pitchFamily="18" charset="0"/>
                <a:sym typeface="Times New Roman"/>
              </a:rPr>
              <a:t>png</a:t>
            </a:r>
            <a:r>
              <a:rPr lang="en-US" sz="1800" dirty="0" smtClean="0">
                <a:solidFill>
                  <a:schemeClr val="tx1"/>
                </a:solidFill>
                <a:latin typeface="Times New Roman" pitchFamily="18" charset="0"/>
                <a:ea typeface="Times New Roman"/>
                <a:cs typeface="Times New Roman" pitchFamily="18" charset="0"/>
                <a:sym typeface="Times New Roman"/>
              </a:rPr>
              <a:t> file.</a:t>
            </a:r>
          </a:p>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Some images are of type </a:t>
            </a:r>
            <a:r>
              <a:rPr lang="en-US" sz="1800" dirty="0" err="1" smtClean="0">
                <a:solidFill>
                  <a:schemeClr val="tx1"/>
                </a:solidFill>
                <a:latin typeface="Times New Roman" pitchFamily="18" charset="0"/>
                <a:ea typeface="Times New Roman"/>
                <a:cs typeface="Times New Roman" pitchFamily="18" charset="0"/>
                <a:sym typeface="Times New Roman"/>
              </a:rPr>
              <a:t>png</a:t>
            </a:r>
            <a:r>
              <a:rPr lang="en-US" sz="1800" dirty="0" smtClean="0">
                <a:solidFill>
                  <a:schemeClr val="tx1"/>
                </a:solidFill>
                <a:latin typeface="Times New Roman" pitchFamily="18" charset="0"/>
                <a:ea typeface="Times New Roman"/>
                <a:cs typeface="Times New Roman" pitchFamily="18" charset="0"/>
                <a:sym typeface="Times New Roman"/>
              </a:rPr>
              <a:t> and some others are of Jpg.</a:t>
            </a:r>
          </a:p>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All audio files are of type mp3.</a:t>
            </a:r>
          </a:p>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All the pages and script files are called in python using </a:t>
            </a:r>
            <a:r>
              <a:rPr lang="en-US" sz="1800" dirty="0" err="1" smtClean="0">
                <a:solidFill>
                  <a:schemeClr val="tx1"/>
                </a:solidFill>
                <a:latin typeface="Times New Roman" pitchFamily="18" charset="0"/>
                <a:ea typeface="Times New Roman"/>
                <a:cs typeface="Times New Roman" pitchFamily="18" charset="0"/>
                <a:sym typeface="Times New Roman"/>
              </a:rPr>
              <a:t>codecs</a:t>
            </a:r>
            <a:r>
              <a:rPr lang="en-US" sz="1800" dirty="0" smtClean="0">
                <a:solidFill>
                  <a:schemeClr val="tx1"/>
                </a:solidFill>
                <a:latin typeface="Times New Roman" pitchFamily="18" charset="0"/>
                <a:ea typeface="Times New Roman"/>
                <a:cs typeface="Times New Roman" pitchFamily="18" charset="0"/>
                <a:sym typeface="Times New Roman"/>
              </a:rPr>
              <a:t>.</a:t>
            </a:r>
          </a:p>
          <a:p>
            <a:pPr marL="0" lvl="0" indent="0" algn="just" rtl="0">
              <a:lnSpc>
                <a:spcPct val="100000"/>
              </a:lnSpc>
              <a:spcBef>
                <a:spcPts val="600"/>
              </a:spcBef>
              <a:spcAft>
                <a:spcPts val="0"/>
              </a:spcAft>
              <a:buNone/>
            </a:pPr>
            <a:endParaRPr sz="1800" dirty="0">
              <a:solidFill>
                <a:schemeClr val="tx1"/>
              </a:solidFill>
              <a:latin typeface="Times New Roman" pitchFamily="18" charset="0"/>
              <a:ea typeface="Times New Roman"/>
              <a:cs typeface="Times New Roman" pitchFamily="18" charset="0"/>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en-US" sz="2000" dirty="0" smtClean="0"/>
              <a:t>In CSS, key frames are used for animations. It gives us more control over the animation we want to perform. </a:t>
            </a:r>
          </a:p>
          <a:p>
            <a:pPr marL="0" lvl="0" indent="0" algn="just">
              <a:buNone/>
            </a:pPr>
            <a:r>
              <a:rPr lang="en-US" sz="2000" dirty="0" smtClean="0"/>
              <a:t>The animation is created by gradually changing from one style to another. We can change the CSS styles as many times as we want.</a:t>
            </a:r>
            <a:endParaRPr sz="2000" dirty="0">
              <a:solidFill>
                <a:schemeClr val="tx1"/>
              </a:solidFill>
              <a:latin typeface="Times New Roman" pitchFamily="18" charset="0"/>
              <a:ea typeface="Times New Roman"/>
              <a:cs typeface="Times New Roman" pitchFamily="18" charset="0"/>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en-US" sz="2000" dirty="0" smtClean="0"/>
              <a:t>The animated object’s labels are positioned absolutely and located outside, on the right side of the main div within the game area. </a:t>
            </a:r>
          </a:p>
          <a:p>
            <a:pPr marL="0" lvl="0" indent="0" algn="just">
              <a:buNone/>
            </a:pPr>
            <a:r>
              <a:rPr lang="en-US" sz="2000" dirty="0" smtClean="0"/>
              <a:t>Each object has its own styles with a unique flying animation.</a:t>
            </a:r>
          </a:p>
          <a:p>
            <a:pPr marL="0" lvl="0" indent="0" algn="just">
              <a:buNone/>
            </a:pPr>
            <a:r>
              <a:rPr lang="en-US" sz="2000" dirty="0" smtClean="0"/>
              <a:t>The key frame percentages relate to the animation duration. For example: with a 10 second animation, 10% is the 1 second mark, 50% the 5 second mark, and 100% the 10 second mark.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en-US" sz="1400" dirty="0" smtClean="0"/>
              <a:t>The key frames of the object at the beginning of the style sheet designates the </a:t>
            </a:r>
            <a:r>
              <a:rPr lang="en-US" sz="1400" dirty="0" err="1" smtClean="0"/>
              <a:t>the</a:t>
            </a:r>
            <a:r>
              <a:rPr lang="en-US" sz="1400" dirty="0" smtClean="0"/>
              <a:t> location of the object with respect to time.</a:t>
            </a:r>
          </a:p>
          <a:p>
            <a:pPr marL="0" lvl="0" indent="0" algn="just">
              <a:buNone/>
            </a:pPr>
            <a:endParaRPr lang="en-US" sz="1400" dirty="0" smtClean="0"/>
          </a:p>
          <a:p>
            <a:pPr marL="0" lvl="0" indent="0" algn="just">
              <a:buNone/>
            </a:pPr>
            <a:r>
              <a:rPr lang="en-US" sz="1400" dirty="0" smtClean="0"/>
              <a:t>For example, if the Nth animated object’s time is declared as 5 seconds, then the 0% is going to be the initial status before the object starts its animation and the coordinates are defined as left and top with some defined % value which denotes the relative position of the object in that time duration. </a:t>
            </a:r>
          </a:p>
          <a:p>
            <a:pPr algn="just">
              <a:buNone/>
            </a:pPr>
            <a:r>
              <a:rPr lang="en-US" sz="1400" dirty="0" smtClean="0"/>
              <a:t>:nth-last-of-type(N)</a:t>
            </a:r>
          </a:p>
          <a:p>
            <a:pPr algn="just">
              <a:buNone/>
            </a:pPr>
            <a:r>
              <a:rPr lang="en-US" sz="1400" dirty="0" smtClean="0"/>
              <a:t>:nth-last-of-type takes an argument N</a:t>
            </a:r>
          </a:p>
          <a:p>
            <a:pPr algn="just">
              <a:buNone/>
            </a:pPr>
            <a:endParaRPr lang="en-US" sz="1400" b="1" dirty="0" smtClean="0"/>
          </a:p>
          <a:p>
            <a:pPr algn="just">
              <a:buNone/>
            </a:pPr>
            <a:r>
              <a:rPr lang="en-US" sz="1200" dirty="0" smtClean="0"/>
              <a:t>The :nth-last-of-type selector allows you select one or more elements based on their source order. In this project it is the index of the object, </a:t>
            </a:r>
            <a:r>
              <a:rPr lang="en-US" sz="1200" dirty="0" err="1" smtClean="0"/>
              <a:t>ie</a:t>
            </a:r>
            <a:r>
              <a:rPr lang="en-US" sz="1200" dirty="0" smtClean="0"/>
              <a:t>. Object’s precedence.</a:t>
            </a:r>
            <a:endParaRPr lang="en-US" sz="1200" b="1" dirty="0" smtClean="0"/>
          </a:p>
          <a:p>
            <a:pPr marL="0" lvl="0" indent="0" algn="just">
              <a:buNone/>
            </a:pPr>
            <a:endParaRPr lang="en-US" sz="1600" dirty="0" smtClean="0"/>
          </a:p>
          <a:p>
            <a:pPr marL="0" lvl="0" indent="0" algn="just">
              <a:buNone/>
            </a:pPr>
            <a:endParaRPr lang="en-US" sz="1600" dirty="0" smtClean="0"/>
          </a:p>
          <a:p>
            <a:pPr marL="0" lvl="0" indent="0" algn="just">
              <a:buNone/>
            </a:pPr>
            <a:endParaRPr lang="en-US"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en-US" sz="1600" dirty="0" smtClean="0"/>
              <a:t>For each object, its animation behaviors are separately defined by way of its associated attribute values such as “Transform”, “Rotate” along with their attribute values in percentage. Negative percentages shows the movement in the reverse direction.</a:t>
            </a:r>
          </a:p>
          <a:p>
            <a:pPr marL="0" lvl="0" indent="0" algn="just">
              <a:buNone/>
            </a:pPr>
            <a:endParaRPr lang="en-US" sz="1600" dirty="0" smtClean="0"/>
          </a:p>
          <a:p>
            <a:pPr marL="0" lvl="0" indent="0" algn="just">
              <a:buNone/>
            </a:pPr>
            <a:r>
              <a:rPr lang="en-US" sz="1600" dirty="0" smtClean="0"/>
              <a:t>The </a:t>
            </a:r>
            <a:r>
              <a:rPr lang="en-US" sz="1600" b="1" dirty="0" smtClean="0"/>
              <a:t>z</a:t>
            </a:r>
            <a:r>
              <a:rPr lang="en-US" sz="1600" dirty="0" smtClean="0"/>
              <a:t>-</a:t>
            </a:r>
            <a:r>
              <a:rPr lang="en-US" sz="1600" b="1" dirty="0" smtClean="0"/>
              <a:t>index</a:t>
            </a:r>
            <a:r>
              <a:rPr lang="en-US" sz="1600" dirty="0" smtClean="0"/>
              <a:t> property specifies the stack order of an element (which element should be placed in front of, or behind, the others).</a:t>
            </a:r>
          </a:p>
          <a:p>
            <a:pPr marL="0" lvl="0" indent="0" algn="just">
              <a:buNone/>
            </a:pPr>
            <a:r>
              <a:rPr lang="en-US" sz="1600" dirty="0" smtClean="0"/>
              <a:t>Higher the value of z index (</a:t>
            </a:r>
            <a:r>
              <a:rPr lang="en-US" sz="1600" dirty="0" err="1" smtClean="0"/>
              <a:t>eg</a:t>
            </a:r>
            <a:r>
              <a:rPr lang="en-US" sz="1600" dirty="0" smtClean="0"/>
              <a:t>. z-index:5 for object-1 and z-index:3 for object-2) means, object-1 will be  stacked in front and object-2 will be stacked at the back.</a:t>
            </a:r>
          </a:p>
          <a:p>
            <a:pPr marL="0" lvl="0" indent="0" algn="just">
              <a:buNone/>
            </a:pPr>
            <a:endParaRPr lang="en-US" sz="1600" dirty="0" smtClean="0"/>
          </a:p>
          <a:p>
            <a:pPr marL="0" lvl="0" indent="0" algn="just">
              <a:buNone/>
            </a:pPr>
            <a:endParaRPr 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2580</TotalTime>
  <Words>676</Words>
  <Application>Microsoft Office PowerPoint</Application>
  <PresentationFormat>On-screen Show (4:3)</PresentationFormat>
  <Paragraphs>107</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 New Roman</vt:lpstr>
      <vt:lpstr>Verdana</vt:lpstr>
      <vt:lpstr>Noto Sans Symbols</vt:lpstr>
      <vt:lpstr>Wingdings</vt:lpstr>
      <vt:lpstr>Profile</vt:lpstr>
      <vt:lpstr>Slide 1</vt:lpstr>
      <vt:lpstr> ABSTRACT </vt:lpstr>
      <vt:lpstr>OBJECTIVE</vt:lpstr>
      <vt:lpstr>System Requirements</vt:lpstr>
      <vt:lpstr>Functional Description</vt:lpstr>
      <vt:lpstr>Functional Description</vt:lpstr>
      <vt:lpstr>Functional Description</vt:lpstr>
      <vt:lpstr>Functional Description</vt:lpstr>
      <vt:lpstr>Functional Description</vt:lpstr>
      <vt:lpstr>Functional Description</vt:lpstr>
      <vt:lpstr>Functional Description</vt:lpstr>
      <vt:lpstr>Functional Description</vt:lpstr>
      <vt:lpstr>Outputs:</vt:lpstr>
      <vt:lpstr>Outputs:</vt:lpstr>
      <vt:lpstr>Slide 15</vt:lpstr>
      <vt:lpstr>Slide 16</vt:lpstr>
      <vt:lpstr>Slide 17</vt:lpstr>
      <vt:lpstr>Outputs: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GRAINCHAIN-SUPPLY CHAIN TRACEABILITY APPLICATION USING BLOCKCHAIN</dc:title>
  <dc:creator>priya vijay</dc:creator>
  <cp:lastModifiedBy>Dell</cp:lastModifiedBy>
  <cp:revision>240</cp:revision>
  <dcterms:modified xsi:type="dcterms:W3CDTF">2023-01-28T05:02:35Z</dcterms:modified>
</cp:coreProperties>
</file>