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9" r:id="rId5"/>
    <p:sldId id="280" r:id="rId6"/>
    <p:sldId id="281" r:id="rId7"/>
    <p:sldId id="271" r:id="rId8"/>
    <p:sldId id="282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4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2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7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78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2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91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2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1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47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9282-B6AD-4209-A33A-BCD9F9ADEDA8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16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9282-B6AD-4209-A33A-BCD9F9ADEDA8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AE5D-A04A-4FCF-AE7D-61BBB2E4A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9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hape 89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sp>
        <p:nvSpPr>
          <p:cNvPr id="2053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5697867F-0E20-439C-988F-7E1C5DB3589B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1</a:t>
            </a:fld>
            <a:endParaRPr lang="ru-RU" altLang="ru-RU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1" name="Shape 91"/>
          <p:cNvSpPr>
            <a:spLocks noChangeArrowheads="1"/>
          </p:cNvSpPr>
          <p:nvPr/>
        </p:nvSpPr>
        <p:spPr bwMode="auto">
          <a:xfrm>
            <a:off x="2865438" y="100013"/>
            <a:ext cx="77200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SzPct val="25000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БЕЛОРУССКИЙ ГОСУДАРСТВЕННЫЙ УНИВЕРСИТЕТ  </a:t>
            </a:r>
          </a:p>
        </p:txBody>
      </p:sp>
      <p:sp>
        <p:nvSpPr>
          <p:cNvPr id="92" name="Shape 92"/>
          <p:cNvSpPr>
            <a:spLocks noChangeArrowheads="1"/>
          </p:cNvSpPr>
          <p:nvPr/>
        </p:nvSpPr>
        <p:spPr bwMode="auto">
          <a:xfrm>
            <a:off x="5600701" y="4738689"/>
            <a:ext cx="4784726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Научный  руководитель</a:t>
            </a:r>
          </a:p>
          <a:p>
            <a:pPr algn="r">
              <a:buSzPct val="25000"/>
            </a:pPr>
            <a:r>
              <a:rPr lang="ru-RU" altLang="ru-RU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Полойко</a:t>
            </a:r>
            <a:r>
              <a:rPr lang="ru-RU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Дмитрий Константинович</a:t>
            </a:r>
            <a:endParaRPr lang="ru-RU" alt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r">
              <a:buSzPct val="25000"/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Старший преподаватель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кафедры ТП </a:t>
            </a:r>
          </a:p>
        </p:txBody>
      </p:sp>
      <p:sp>
        <p:nvSpPr>
          <p:cNvPr id="93" name="Shape 93"/>
          <p:cNvSpPr>
            <a:spLocks noChangeArrowheads="1"/>
          </p:cNvSpPr>
          <p:nvPr/>
        </p:nvSpPr>
        <p:spPr bwMode="auto">
          <a:xfrm>
            <a:off x="2895601" y="914401"/>
            <a:ext cx="6684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SzPct val="25000"/>
            </a:pPr>
            <a:r>
              <a:rPr lang="ru-RU" altLang="ru-RU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Кафедра технологий программирования</a:t>
            </a:r>
          </a:p>
        </p:txBody>
      </p:sp>
      <p:sp>
        <p:nvSpPr>
          <p:cNvPr id="94" name="Shape 94"/>
          <p:cNvSpPr>
            <a:spLocks noChangeArrowheads="1"/>
          </p:cNvSpPr>
          <p:nvPr/>
        </p:nvSpPr>
        <p:spPr bwMode="auto">
          <a:xfrm>
            <a:off x="2979738" y="463550"/>
            <a:ext cx="749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ФАКУЛЬТЕТ ПРИКЛАДНОЙ МАТЕМАТИКИ и ИНФОРМАТИКИ</a:t>
            </a:r>
          </a:p>
        </p:txBody>
      </p:sp>
      <p:pic>
        <p:nvPicPr>
          <p:cNvPr id="95" name="Shape 95" descr="BSU full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03189"/>
            <a:ext cx="1282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Shape 96"/>
          <p:cNvSpPr txBox="1">
            <a:spLocks noChangeArrowheads="1"/>
          </p:cNvSpPr>
          <p:nvPr/>
        </p:nvSpPr>
        <p:spPr bwMode="auto">
          <a:xfrm>
            <a:off x="2057401" y="2971801"/>
            <a:ext cx="83280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b="1" dirty="0">
                <a:sym typeface="Calibri" panose="020F0502020204030204" pitchFamily="34" charset="0"/>
              </a:rPr>
              <a:t>ПРИМЕНЕНИЕ МЕТОДОЛОГИИ PWA ДЛЯ РАЗРАБОТКИ </a:t>
            </a:r>
            <a:r>
              <a:rPr lang="ru-RU" altLang="ru-RU" b="1" dirty="0" smtClean="0">
                <a:sym typeface="Calibri" panose="020F0502020204030204" pitchFamily="34" charset="0"/>
              </a:rPr>
              <a:t>ПРИЛОЖЕНИЯ-ЕЖЕДНЕВНИКА</a:t>
            </a:r>
          </a:p>
          <a:p>
            <a:pPr algn="ctr">
              <a:buSzPct val="25000"/>
            </a:pPr>
            <a:endParaRPr lang="ru-RU" altLang="ru-RU" sz="1400" dirty="0" smtClean="0">
              <a:solidFill>
                <a:schemeClr val="accent2"/>
              </a:solidFill>
              <a:sym typeface="Calibri" panose="020F0502020204030204" pitchFamily="34" charset="0"/>
            </a:endParaRPr>
          </a:p>
          <a:p>
            <a:pPr algn="ctr">
              <a:buSzPct val="25000"/>
            </a:pPr>
            <a:r>
              <a:rPr lang="ru-RU" altLang="ru-RU" sz="1600" dirty="0" smtClean="0">
                <a:solidFill>
                  <a:schemeClr val="accent2"/>
                </a:solidFill>
                <a:sym typeface="Calibri" panose="020F0502020204030204" pitchFamily="34" charset="0"/>
              </a:rPr>
              <a:t>Дипломная </a:t>
            </a:r>
            <a:r>
              <a:rPr lang="ru-RU" altLang="ru-RU" sz="1600" dirty="0">
                <a:solidFill>
                  <a:schemeClr val="accent2"/>
                </a:solidFill>
                <a:sym typeface="Calibri" panose="020F0502020204030204" pitchFamily="34" charset="0"/>
              </a:rPr>
              <a:t>работа</a:t>
            </a:r>
          </a:p>
        </p:txBody>
      </p:sp>
      <p:sp>
        <p:nvSpPr>
          <p:cNvPr id="2060" name="Shape 97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А. А.</a:t>
            </a:r>
            <a:endParaRPr lang="ru-RU" altLang="ru-RU" sz="1200" dirty="0">
              <a:solidFill>
                <a:srgbClr val="538CD5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61" name="Shape 98"/>
          <p:cNvSpPr txBox="1">
            <a:spLocks noChangeArrowheads="1"/>
          </p:cNvSpPr>
          <p:nvPr/>
        </p:nvSpPr>
        <p:spPr bwMode="auto">
          <a:xfrm>
            <a:off x="3842237" y="1981201"/>
            <a:ext cx="516108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solidFill>
                  <a:srgbClr val="4A86E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ГРУШЕВСИКЙ АНДРЕЙ АЛЕКСАНДРОВИЧ</a:t>
            </a:r>
            <a:endParaRPr lang="ru-RU" altLang="ru-RU" b="1" dirty="0">
              <a:solidFill>
                <a:srgbClr val="4A86E8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>
                <a:latin typeface="Times New Roman" panose="02020603050405020304" pitchFamily="18" charset="0"/>
              </a:rPr>
              <a:t>Архитектура</a:t>
            </a: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10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2329541"/>
            <a:ext cx="4371702" cy="3361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</a:t>
            </a: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33563" y="2952205"/>
            <a:ext cx="157366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851367" y="2952205"/>
            <a:ext cx="1600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worker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842659" y="4362993"/>
            <a:ext cx="1600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970125" y="2329542"/>
            <a:ext cx="2973976" cy="3361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543800" y="2952205"/>
            <a:ext cx="19050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543800" y="4321628"/>
            <a:ext cx="19050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 стрелкой 4"/>
          <p:cNvCxnSpPr>
            <a:stCxn id="3" idx="3"/>
            <a:endCxn id="11" idx="1"/>
          </p:cNvCxnSpPr>
          <p:nvPr/>
        </p:nvCxnSpPr>
        <p:spPr>
          <a:xfrm>
            <a:off x="3407231" y="3409405"/>
            <a:ext cx="444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2"/>
            <a:endCxn id="12" idx="0"/>
          </p:cNvCxnSpPr>
          <p:nvPr/>
        </p:nvCxnSpPr>
        <p:spPr>
          <a:xfrm flipH="1">
            <a:off x="4642759" y="3866605"/>
            <a:ext cx="8708" cy="49638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1" idx="3"/>
            <a:endCxn id="16" idx="1"/>
          </p:cNvCxnSpPr>
          <p:nvPr/>
        </p:nvCxnSpPr>
        <p:spPr>
          <a:xfrm>
            <a:off x="5451567" y="3409405"/>
            <a:ext cx="2092233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7" idx="0"/>
            <a:endCxn id="16" idx="2"/>
          </p:cNvCxnSpPr>
          <p:nvPr/>
        </p:nvCxnSpPr>
        <p:spPr>
          <a:xfrm flipV="1">
            <a:off x="8496300" y="3866605"/>
            <a:ext cx="0" cy="4550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3479" y="2952205"/>
            <a:ext cx="106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Картинки по запросу 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83" y="4551950"/>
            <a:ext cx="536484" cy="53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Картинки по запросу 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114" y="4551950"/>
            <a:ext cx="536484" cy="53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4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>
                <a:latin typeface="Times New Roman" panose="02020603050405020304" pitchFamily="18" charset="0"/>
              </a:rPr>
              <a:t>Результаты тестирования</a:t>
            </a: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11</a:t>
            </a:fld>
            <a:endParaRPr lang="ru-RU" altLang="ru-RU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582750"/>
              </p:ext>
            </p:extLst>
          </p:nvPr>
        </p:nvGraphicFramePr>
        <p:xfrm>
          <a:off x="1524000" y="1825625"/>
          <a:ext cx="8382001" cy="313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4949">
                  <a:extLst>
                    <a:ext uri="{9D8B030D-6E8A-4147-A177-3AD203B41FA5}">
                      <a16:colId xmlns:a16="http://schemas.microsoft.com/office/drawing/2014/main" val="1576578613"/>
                    </a:ext>
                  </a:extLst>
                </a:gridCol>
                <a:gridCol w="2083526">
                  <a:extLst>
                    <a:ext uri="{9D8B030D-6E8A-4147-A177-3AD203B41FA5}">
                      <a16:colId xmlns:a16="http://schemas.microsoft.com/office/drawing/2014/main" val="2330825327"/>
                    </a:ext>
                  </a:extLst>
                </a:gridCol>
                <a:gridCol w="2083526">
                  <a:extLst>
                    <a:ext uri="{9D8B030D-6E8A-4147-A177-3AD203B41FA5}">
                      <a16:colId xmlns:a16="http://schemas.microsoft.com/office/drawing/2014/main" val="2768766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Веб-приложение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Прогрессивное веб-приложение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6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первой загрузки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0,52с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9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данных при первой загрузке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 Кбайт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 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Кбайт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0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повторной загрузки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0,35с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данных при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повторной загрузке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4,40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Кбайт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3,30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Кбайт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повторной загрузки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3G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0,47с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0,22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9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повторной загрузки без подключения к интернету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0,22с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0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0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>
                <a:latin typeface="Times New Roman" panose="02020603050405020304" pitchFamily="18" charset="0"/>
              </a:rPr>
              <a:t>Ссылка на приложение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>
            <a:normAutofit/>
          </a:bodyPr>
          <a:lstStyle/>
          <a:p>
            <a:pPr marL="609600" indent="-609600" algn="l">
              <a:buFontTx/>
              <a:buChar char="•"/>
            </a:pPr>
            <a:endParaRPr lang="en-US" altLang="ru-RU" dirty="0" smtClean="0">
              <a:latin typeface="Times New Roman" panose="02020603050405020304" pitchFamily="18" charset="0"/>
            </a:endParaRPr>
          </a:p>
          <a:p>
            <a:pPr marL="609600" indent="-609600" algn="l">
              <a:buFontTx/>
              <a:buChar char="•"/>
            </a:pPr>
            <a:endParaRPr lang="en-US" altLang="ru-RU" dirty="0" smtClean="0">
              <a:latin typeface="Times New Roman" panose="02020603050405020304" pitchFamily="18" charset="0"/>
            </a:endParaRPr>
          </a:p>
          <a:p>
            <a:r>
              <a:rPr lang="en-US" altLang="ru-RU" sz="3200" u="sng" dirty="0">
                <a:solidFill>
                  <a:srgbClr val="0070C0"/>
                </a:solidFill>
                <a:latin typeface="Times New Roman" panose="02020603050405020304" pitchFamily="18" charset="0"/>
              </a:rPr>
              <a:t>https://todo-pwa.herokuapp.com</a:t>
            </a:r>
          </a:p>
          <a:p>
            <a:pPr marL="609600" indent="-609600" algn="l">
              <a:buFontTx/>
              <a:buChar char="•"/>
            </a:pP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12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>
                <a:latin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/>
          <a:lstStyle/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Была </a:t>
            </a:r>
            <a:r>
              <a:rPr lang="ru-RU" altLang="ru-RU" sz="2000" dirty="0">
                <a:latin typeface="Times New Roman" panose="02020603050405020304" pitchFamily="18" charset="0"/>
              </a:rPr>
              <a:t>проверена практическая зрелость методологии создания прогрессивных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веб-приложений</a:t>
            </a:r>
            <a:endParaRPr lang="en-US" altLang="ru-RU" sz="2000" dirty="0" smtClean="0">
              <a:latin typeface="Times New Roman" panose="02020603050405020304" pitchFamily="18" charset="0"/>
            </a:endParaRPr>
          </a:p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Проанализирован </a:t>
            </a:r>
            <a:r>
              <a:rPr lang="ru-RU" altLang="ru-RU" sz="2000" dirty="0">
                <a:latin typeface="Times New Roman" panose="02020603050405020304" pitchFamily="18" charset="0"/>
              </a:rPr>
              <a:t>функционал существующих веб и нативных приложений-ежедневников, и выработан функционал, требуемый для тестового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приложения</a:t>
            </a:r>
            <a:endParaRPr lang="en-US" altLang="ru-RU" sz="2000" dirty="0" smtClean="0">
              <a:latin typeface="Times New Roman" panose="02020603050405020304" pitchFamily="18" charset="0"/>
            </a:endParaRPr>
          </a:p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Было </a:t>
            </a:r>
            <a:r>
              <a:rPr lang="ru-RU" altLang="ru-RU" sz="2000" dirty="0">
                <a:latin typeface="Times New Roman" panose="02020603050405020304" pitchFamily="18" charset="0"/>
              </a:rPr>
              <a:t>создано приложение, использующее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технологии прогрессивных веб-приложений, </a:t>
            </a:r>
            <a:r>
              <a:rPr lang="ru-RU" altLang="ru-RU" sz="2000" dirty="0">
                <a:latin typeface="Times New Roman" panose="02020603050405020304" pitchFamily="18" charset="0"/>
              </a:rPr>
              <a:t>а также проведен анализ его эффективности</a:t>
            </a: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13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endParaRPr lang="ru-RU" altLang="ru-RU" sz="3600" dirty="0">
              <a:latin typeface="Times New Roman" panose="02020603050405020304" pitchFamily="18" charset="0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>
            <a:normAutofit/>
          </a:bodyPr>
          <a:lstStyle/>
          <a:p>
            <a:pPr algn="l"/>
            <a:endParaRPr lang="en-US" altLang="ru-RU" sz="3200" dirty="0" smtClean="0">
              <a:latin typeface="Times New Roman" panose="02020603050405020304" pitchFamily="18" charset="0"/>
            </a:endParaRPr>
          </a:p>
          <a:p>
            <a:pPr algn="l"/>
            <a:endParaRPr lang="en-US" altLang="ru-RU" sz="3200" dirty="0" smtClean="0">
              <a:latin typeface="Times New Roman" panose="02020603050405020304" pitchFamily="18" charset="0"/>
            </a:endParaRPr>
          </a:p>
          <a:p>
            <a:r>
              <a:rPr lang="ru-RU" altLang="ru-RU" sz="3200" dirty="0" smtClean="0">
                <a:latin typeface="Times New Roman" panose="02020603050405020304" pitchFamily="18" charset="0"/>
              </a:rPr>
              <a:t>Спасибо </a:t>
            </a:r>
            <a:r>
              <a:rPr lang="ru-RU" altLang="ru-RU" sz="3200" dirty="0">
                <a:latin typeface="Times New Roman" panose="02020603050405020304" pitchFamily="18" charset="0"/>
              </a:rPr>
              <a:t>за внимание</a:t>
            </a: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14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>
                <a:latin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/>
          <a:lstStyle/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Изучить </a:t>
            </a:r>
            <a:r>
              <a:rPr lang="ru-RU" altLang="ru-RU" sz="2000" dirty="0">
                <a:latin typeface="Times New Roman" panose="02020603050405020304" pitchFamily="18" charset="0"/>
              </a:rPr>
              <a:t>методологию PWA.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Сравнить </a:t>
            </a:r>
            <a:r>
              <a:rPr lang="ru-RU" altLang="ru-RU" sz="2000" dirty="0">
                <a:latin typeface="Times New Roman" panose="02020603050405020304" pitchFamily="18" charset="0"/>
              </a:rPr>
              <a:t>существующие веб и мобильные приложения-ежедневники, их возможности и особенности.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Создать </a:t>
            </a:r>
            <a:r>
              <a:rPr lang="ru-RU" altLang="ru-RU" sz="2000" dirty="0">
                <a:latin typeface="Times New Roman" panose="02020603050405020304" pitchFamily="18" charset="0"/>
              </a:rPr>
              <a:t>приложение-ежедневник на основе методологии PWA и протестировать его.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По </a:t>
            </a:r>
            <a:r>
              <a:rPr lang="ru-RU" altLang="ru-RU" sz="2000" dirty="0">
                <a:latin typeface="Times New Roman" panose="02020603050405020304" pitchFamily="18" charset="0"/>
              </a:rPr>
              <a:t>результатам тестирования сделать вывод о применимости данной методологии.</a:t>
            </a:r>
          </a:p>
          <a:p>
            <a:pPr marL="609600" indent="-609600" algn="l">
              <a:buFontTx/>
              <a:buChar char="•"/>
            </a:pP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2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 smtClean="0">
                <a:latin typeface="Times New Roman" panose="02020603050405020304" pitchFamily="18" charset="0"/>
              </a:rPr>
              <a:t>Сравнение возможностей приложений</a:t>
            </a:r>
            <a:endParaRPr lang="ru-RU" altLang="ru-RU" sz="36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3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866342"/>
              </p:ext>
            </p:extLst>
          </p:nvPr>
        </p:nvGraphicFramePr>
        <p:xfrm>
          <a:off x="1186963" y="2054219"/>
          <a:ext cx="90238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7114">
                  <a:extLst>
                    <a:ext uri="{9D8B030D-6E8A-4147-A177-3AD203B41FA5}">
                      <a16:colId xmlns:a16="http://schemas.microsoft.com/office/drawing/2014/main" val="3953608548"/>
                    </a:ext>
                  </a:extLst>
                </a:gridCol>
                <a:gridCol w="1908907">
                  <a:extLst>
                    <a:ext uri="{9D8B030D-6E8A-4147-A177-3AD203B41FA5}">
                      <a16:colId xmlns:a16="http://schemas.microsoft.com/office/drawing/2014/main" val="93182385"/>
                    </a:ext>
                  </a:extLst>
                </a:gridCol>
                <a:gridCol w="1908907">
                  <a:extLst>
                    <a:ext uri="{9D8B030D-6E8A-4147-A177-3AD203B41FA5}">
                      <a16:colId xmlns:a16="http://schemas.microsoft.com/office/drawing/2014/main" val="234040581"/>
                    </a:ext>
                  </a:extLst>
                </a:gridCol>
                <a:gridCol w="1908907">
                  <a:extLst>
                    <a:ext uri="{9D8B030D-6E8A-4147-A177-3AD203B41FA5}">
                      <a16:colId xmlns:a16="http://schemas.microsoft.com/office/drawing/2014/main" val="1203283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Мобильные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Веб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Прогрессивные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1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Требуется установка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8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Зависимость от 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Работа офлайн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0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Зависимость</a:t>
                      </a:r>
                      <a:r>
                        <a:rPr lang="ru-RU" baseline="0" dirty="0" smtClean="0"/>
                        <a:t> от качества сети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27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 smtClean="0">
                <a:latin typeface="Times New Roman" panose="02020603050405020304" pitchFamily="18" charset="0"/>
              </a:rPr>
              <a:t>Рассматриваемые приложения</a:t>
            </a:r>
            <a:endParaRPr lang="ru-RU" altLang="ru-RU" sz="3600" dirty="0">
              <a:latin typeface="Times New Roman" panose="02020603050405020304" pitchFamily="18" charset="0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959435" y="2133600"/>
            <a:ext cx="8458200" cy="3352800"/>
          </a:xfrm>
        </p:spPr>
        <p:txBody>
          <a:bodyPr/>
          <a:lstStyle/>
          <a:p>
            <a:pPr algn="l"/>
            <a:r>
              <a:rPr lang="en-US" altLang="ru-RU" sz="2000" dirty="0" smtClean="0">
                <a:latin typeface="Times New Roman" panose="02020603050405020304" pitchFamily="18" charset="0"/>
              </a:rPr>
              <a:t>	Wunderlist</a:t>
            </a: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4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26" name="Picture 2" descr="https://dr0wv9n0kx6h5.cloudfront.net/664cb69d34d0ef040ff8a446e429bce8feb54b41/site/images/logo-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1" y="2496049"/>
            <a:ext cx="1542596" cy="15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43800" y="2133600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dirty="0">
                <a:latin typeface="Times New Roman" panose="02020603050405020304" pitchFamily="18" charset="0"/>
              </a:rPr>
              <a:t>Todoist</a:t>
            </a:r>
            <a:endParaRPr lang="ru-RU" dirty="0"/>
          </a:p>
        </p:txBody>
      </p:sp>
      <p:pic>
        <p:nvPicPr>
          <p:cNvPr id="1028" name="Picture 4" descr="https://lh3.googleusercontent.com/qW5UpOFYLQRJ7jz_kUkHv6XXHQe_bldMLKD7dlXrwqgWD_H89KXMsCgng_9pcrTqaA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379" y="2366397"/>
            <a:ext cx="1698376" cy="169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5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25583"/>
            <a:ext cx="7696200" cy="765175"/>
          </a:xfrm>
        </p:spPr>
        <p:txBody>
          <a:bodyPr anchor="ctr"/>
          <a:lstStyle/>
          <a:p>
            <a:r>
              <a:rPr lang="ru-RU" altLang="ru-RU" sz="3600" dirty="0" smtClean="0">
                <a:latin typeface="Times New Roman" panose="02020603050405020304" pitchFamily="18" charset="0"/>
              </a:rPr>
              <a:t>Сравнение приложений</a:t>
            </a:r>
            <a:endParaRPr lang="ru-RU" altLang="ru-RU" sz="36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5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17576"/>
              </p:ext>
            </p:extLst>
          </p:nvPr>
        </p:nvGraphicFramePr>
        <p:xfrm>
          <a:off x="2143126" y="2329012"/>
          <a:ext cx="7800974" cy="1854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48668">
                  <a:extLst>
                    <a:ext uri="{9D8B030D-6E8A-4147-A177-3AD203B41FA5}">
                      <a16:colId xmlns:a16="http://schemas.microsoft.com/office/drawing/2014/main" val="180653229"/>
                    </a:ext>
                  </a:extLst>
                </a:gridCol>
                <a:gridCol w="1876153">
                  <a:extLst>
                    <a:ext uri="{9D8B030D-6E8A-4147-A177-3AD203B41FA5}">
                      <a16:colId xmlns:a16="http://schemas.microsoft.com/office/drawing/2014/main" val="2576241847"/>
                    </a:ext>
                  </a:extLst>
                </a:gridCol>
                <a:gridCol w="1876153">
                  <a:extLst>
                    <a:ext uri="{9D8B030D-6E8A-4147-A177-3AD203B41FA5}">
                      <a16:colId xmlns:a16="http://schemas.microsoft.com/office/drawing/2014/main" val="400117124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Wunderlist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Todoist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50667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первой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3,39с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2,73 с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33909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данных при первой загрузке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 Мбайт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 Кбайт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538599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повторной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1,60с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0,96с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24575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данных при повторной загрузке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 Кбайт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 Кбайт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6881273"/>
                  </a:ext>
                </a:extLst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49899"/>
              </p:ext>
            </p:extLst>
          </p:nvPr>
        </p:nvGraphicFramePr>
        <p:xfrm>
          <a:off x="2209800" y="4775197"/>
          <a:ext cx="7800974" cy="1112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48668">
                  <a:extLst>
                    <a:ext uri="{9D8B030D-6E8A-4147-A177-3AD203B41FA5}">
                      <a16:colId xmlns:a16="http://schemas.microsoft.com/office/drawing/2014/main" val="180653229"/>
                    </a:ext>
                  </a:extLst>
                </a:gridCol>
                <a:gridCol w="1876153">
                  <a:extLst>
                    <a:ext uri="{9D8B030D-6E8A-4147-A177-3AD203B41FA5}">
                      <a16:colId xmlns:a16="http://schemas.microsoft.com/office/drawing/2014/main" val="2576241847"/>
                    </a:ext>
                  </a:extLst>
                </a:gridCol>
                <a:gridCol w="1876153">
                  <a:extLst>
                    <a:ext uri="{9D8B030D-6E8A-4147-A177-3AD203B41FA5}">
                      <a16:colId xmlns:a16="http://schemas.microsoft.com/office/drawing/2014/main" val="400117124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Wunderlist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Todoist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50667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приложения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3,39с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2,73 с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33909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пользовательских данных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 Мбайт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 Кбайт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53859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94813" y="1830680"/>
            <a:ext cx="24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2297" y="4243975"/>
            <a:ext cx="357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Anroid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>
            <a:normAutofit fontScale="90000"/>
          </a:bodyPr>
          <a:lstStyle/>
          <a:p>
            <a:r>
              <a:rPr lang="ru-RU" altLang="ru-RU" sz="3600" dirty="0" smtClean="0">
                <a:latin typeface="Times New Roman" panose="02020603050405020304" pitchFamily="18" charset="0"/>
              </a:rPr>
              <a:t>Возможности выбранных приложений</a:t>
            </a:r>
            <a:endParaRPr lang="ru-RU" altLang="ru-RU" sz="3600" dirty="0">
              <a:latin typeface="Times New Roman" panose="02020603050405020304" pitchFamily="18" charset="0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/>
          <a:lstStyle/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Регистрация и авторизация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Редактирование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задач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Редактирование подзадач</a:t>
            </a:r>
            <a:endParaRPr lang="ru-RU" altLang="ru-RU" sz="2000" dirty="0">
              <a:latin typeface="Times New Roman" panose="02020603050405020304" pitchFamily="18" charset="0"/>
            </a:endParaRP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Редактирование меток к задачам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Редактирование сроков выполнения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задач</a:t>
            </a:r>
            <a:endParaRPr lang="ru-RU" altLang="ru-RU" sz="2000" dirty="0">
              <a:latin typeface="Times New Roman" panose="02020603050405020304" pitchFamily="18" charset="0"/>
            </a:endParaRP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Сортировка по срокам выполнения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задач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Добавление комментариев к задачам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Создание списков задач</a:t>
            </a:r>
            <a:endParaRPr lang="ru-RU" altLang="ru-RU" sz="2000" dirty="0">
              <a:latin typeface="Times New Roman" panose="02020603050405020304" pitchFamily="18" charset="0"/>
            </a:endParaRPr>
          </a:p>
          <a:p>
            <a:pPr marL="609600" indent="-609600" algn="l">
              <a:buFontTx/>
              <a:buChar char="•"/>
            </a:pP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6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>
                <a:latin typeface="Times New Roman" panose="02020603050405020304" pitchFamily="18" charset="0"/>
              </a:rPr>
              <a:t>Приложение-ежедневник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/>
          <a:lstStyle/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Регистрация и авторизация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Редактирование задач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Редактирование меток к задачам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Редактирование сроков выполнения задач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Сортировка по срокам выполнения задач</a:t>
            </a:r>
          </a:p>
          <a:p>
            <a:pPr marL="609600" indent="-609600" algn="l">
              <a:buFontTx/>
              <a:buChar char="•"/>
            </a:pP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7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/>
          <a:lstStyle/>
          <a:p>
            <a:r>
              <a:rPr lang="ru-RU" altLang="ru-RU" sz="3600" dirty="0" smtClean="0">
                <a:latin typeface="Times New Roman" panose="02020603050405020304" pitchFamily="18" charset="0"/>
              </a:rPr>
              <a:t>Использованные технологии</a:t>
            </a:r>
            <a:endParaRPr lang="ru-RU" altLang="ru-RU" sz="36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8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26" name="Picture 2" descr="Картинки по запросу herok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774" y="4309867"/>
            <a:ext cx="2826452" cy="11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express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85" y="1991384"/>
            <a:ext cx="3084014" cy="20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jquer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77" y="1991384"/>
            <a:ext cx="1872342" cy="187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https ss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66" y="4281923"/>
            <a:ext cx="2639876" cy="131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7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120"/>
          <p:cNvSpPr txBox="1">
            <a:spLocks noGrp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25000"/>
            </a:pPr>
            <a:r>
              <a:rPr lang="ru-RU" altLang="ru-RU" sz="1200">
                <a:solidFill>
                  <a:srgbClr val="538CD5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Минск 2017</a:t>
            </a:r>
          </a:p>
        </p:txBody>
      </p:sp>
      <p:pic>
        <p:nvPicPr>
          <p:cNvPr id="3077" name="Shape 119" descr="BSU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6191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hape 121"/>
          <p:cNvSpPr txBox="1">
            <a:spLocks noGrp="1"/>
          </p:cNvSpPr>
          <p:nvPr/>
        </p:nvSpPr>
        <p:spPr bwMode="auto">
          <a:xfrm>
            <a:off x="1952625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ru-RU" altLang="ru-RU" sz="1200" dirty="0" smtClean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Грушевский </a:t>
            </a:r>
            <a:r>
              <a:rPr lang="ru-RU" altLang="ru-RU" sz="1200" dirty="0">
                <a:solidFill>
                  <a:srgbClr val="538CD5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А. А.</a:t>
            </a:r>
          </a:p>
        </p:txBody>
      </p:sp>
      <p:sp>
        <p:nvSpPr>
          <p:cNvPr id="3082" name="Shape 122"/>
          <p:cNvSpPr txBox="1">
            <a:spLocks noChangeArrowheads="1"/>
          </p:cNvSpPr>
          <p:nvPr/>
        </p:nvSpPr>
        <p:spPr bwMode="auto">
          <a:xfrm>
            <a:off x="2590800" y="152401"/>
            <a:ext cx="7353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ПРИМЕНЕНИЕ МЕТОДОЛОГИИ PWA ДЛЯ РАЗРАБОТКИ ПРИЛОЖЕНИЯ-ЕЖЕДНЕВНИКА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09800" y="1143001"/>
            <a:ext cx="7696200" cy="765175"/>
          </a:xfrm>
        </p:spPr>
        <p:txBody>
          <a:bodyPr anchor="ctr">
            <a:normAutofit fontScale="90000"/>
          </a:bodyPr>
          <a:lstStyle/>
          <a:p>
            <a:r>
              <a:rPr lang="ru-RU" altLang="ru-RU" sz="3600" dirty="0" smtClean="0">
                <a:latin typeface="Times New Roman" panose="02020603050405020304" pitchFamily="18" charset="0"/>
              </a:rPr>
              <a:t>Минусы прогрессивных веб-приложений</a:t>
            </a:r>
            <a:endParaRPr lang="ru-RU" altLang="ru-RU" sz="3600" dirty="0">
              <a:latin typeface="Times New Roman" panose="02020603050405020304" pitchFamily="18" charset="0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133600"/>
            <a:ext cx="8458200" cy="3352800"/>
          </a:xfrm>
        </p:spPr>
        <p:txBody>
          <a:bodyPr/>
          <a:lstStyle/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Полностью поддерживается только в </a:t>
            </a:r>
            <a:r>
              <a:rPr lang="ru-RU" altLang="ru-RU" sz="2000" dirty="0" err="1">
                <a:latin typeface="Times New Roman" panose="02020603050405020304" pitchFamily="18" charset="0"/>
              </a:rPr>
              <a:t>Chrome</a:t>
            </a:r>
            <a:r>
              <a:rPr lang="ru-RU" altLang="ru-RU" sz="2000" dirty="0">
                <a:latin typeface="Times New Roman" panose="02020603050405020304" pitchFamily="18" charset="0"/>
              </a:rPr>
              <a:t>, </a:t>
            </a:r>
            <a:r>
              <a:rPr lang="ru-RU" altLang="ru-RU" sz="2000" dirty="0" err="1">
                <a:latin typeface="Times New Roman" panose="02020603050405020304" pitchFamily="18" charset="0"/>
              </a:rPr>
              <a:t>Chrome</a:t>
            </a:r>
            <a:r>
              <a:rPr lang="ru-RU" altLang="ru-RU" sz="2000" dirty="0">
                <a:latin typeface="Times New Roman" panose="02020603050405020304" pitchFamily="18" charset="0"/>
              </a:rPr>
              <a:t> for android</a:t>
            </a:r>
          </a:p>
          <a:p>
            <a:pPr marL="609600" indent="-609600" algn="l"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</a:rPr>
              <a:t>Нет всех возможностей мобильных приложений</a:t>
            </a:r>
          </a:p>
          <a:p>
            <a:pPr marL="609600" indent="-609600" algn="l">
              <a:buFontTx/>
              <a:buChar char="•"/>
            </a:pP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3086" name="Shape 90"/>
          <p:cNvSpPr txBox="1">
            <a:spLocks noGrp="1"/>
          </p:cNvSpPr>
          <p:nvPr/>
        </p:nvSpPr>
        <p:spPr bwMode="auto">
          <a:xfrm>
            <a:off x="9448800" y="632460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25000"/>
            </a:pPr>
            <a:fld id="{E8D2BFA3-0E08-4F54-BE52-BFAC23070E27}" type="slidenum">
              <a:rPr lang="ru-RU" altLang="ru-RU"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 algn="r">
                <a:buSzPct val="25000"/>
              </a:pPr>
              <a:t>9</a:t>
            </a:fld>
            <a:endParaRPr lang="ru-RU" altLang="ru-RU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4239316"/>
            <a:ext cx="760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других браузерах будет реализована поддержка в скором времени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538</Words>
  <Application>Microsoft Office PowerPoint</Application>
  <PresentationFormat>Широкоэкранный</PresentationFormat>
  <Paragraphs>198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Постановка задачи</vt:lpstr>
      <vt:lpstr>Сравнение возможностей приложений</vt:lpstr>
      <vt:lpstr>Рассматриваемые приложения</vt:lpstr>
      <vt:lpstr>Сравнение приложений</vt:lpstr>
      <vt:lpstr>Возможности выбранных приложений</vt:lpstr>
      <vt:lpstr>Приложение-ежедневник</vt:lpstr>
      <vt:lpstr>Использованные технологии</vt:lpstr>
      <vt:lpstr>Минусы прогрессивных веб-приложений</vt:lpstr>
      <vt:lpstr>Архитектура</vt:lpstr>
      <vt:lpstr>Результаты тестирования</vt:lpstr>
      <vt:lpstr>Ссылка на приложение</vt:lpstr>
      <vt:lpstr>Заключение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ПВП</dc:title>
  <dc:creator>Андрей Грушевский</dc:creator>
  <cp:lastModifiedBy>Андрей Грушевский</cp:lastModifiedBy>
  <cp:revision>27</cp:revision>
  <dcterms:created xsi:type="dcterms:W3CDTF">2017-05-17T12:35:26Z</dcterms:created>
  <dcterms:modified xsi:type="dcterms:W3CDTF">2017-05-26T08:09:27Z</dcterms:modified>
</cp:coreProperties>
</file>