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9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4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2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8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2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1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7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1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9282-B6AD-4209-A33A-BCD9F9ADEDA8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hape 89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sp>
        <p:nvSpPr>
          <p:cNvPr id="2053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5697867F-0E20-439C-988F-7E1C5DB3589B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</a:t>
            </a:fld>
            <a:endParaRPr lang="ru-RU" altLang="ru-RU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1" name="Shape 91"/>
          <p:cNvSpPr>
            <a:spLocks noChangeArrowheads="1"/>
          </p:cNvSpPr>
          <p:nvPr/>
        </p:nvSpPr>
        <p:spPr bwMode="auto">
          <a:xfrm>
            <a:off x="2865438" y="100013"/>
            <a:ext cx="77200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SzPct val="25000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БЕЛОРУССКИЙ ГОСУДАРСТВЕННЫЙ УНИВЕРСИТЕТ  </a:t>
            </a:r>
          </a:p>
        </p:txBody>
      </p:sp>
      <p:sp>
        <p:nvSpPr>
          <p:cNvPr id="92" name="Shape 92"/>
          <p:cNvSpPr>
            <a:spLocks noChangeArrowheads="1"/>
          </p:cNvSpPr>
          <p:nvPr/>
        </p:nvSpPr>
        <p:spPr bwMode="auto">
          <a:xfrm>
            <a:off x="5600701" y="4738689"/>
            <a:ext cx="4784726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Научный  руководитель</a:t>
            </a:r>
          </a:p>
          <a:p>
            <a:pPr algn="r">
              <a:buSzPct val="25000"/>
            </a:pPr>
            <a:r>
              <a:rPr lang="ru-RU" altLang="ru-RU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Полойко</a:t>
            </a: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Дмитрий Константинович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r">
              <a:buSzPct val="25000"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Старший преподаватель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кафедры ТП </a:t>
            </a:r>
          </a:p>
        </p:txBody>
      </p:sp>
      <p:sp>
        <p:nvSpPr>
          <p:cNvPr id="93" name="Shape 93"/>
          <p:cNvSpPr>
            <a:spLocks noChangeArrowheads="1"/>
          </p:cNvSpPr>
          <p:nvPr/>
        </p:nvSpPr>
        <p:spPr bwMode="auto">
          <a:xfrm>
            <a:off x="2895601" y="914401"/>
            <a:ext cx="6684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25000"/>
            </a:pPr>
            <a:r>
              <a:rPr lang="ru-RU" altLang="ru-RU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Кафедра технологий программирования</a:t>
            </a:r>
          </a:p>
        </p:txBody>
      </p:sp>
      <p:sp>
        <p:nvSpPr>
          <p:cNvPr id="94" name="Shape 94"/>
          <p:cNvSpPr>
            <a:spLocks noChangeArrowheads="1"/>
          </p:cNvSpPr>
          <p:nvPr/>
        </p:nvSpPr>
        <p:spPr bwMode="auto">
          <a:xfrm>
            <a:off x="2979738" y="463550"/>
            <a:ext cx="749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ФАКУЛЬТЕТ ПРИКЛАДНОЙ МАТЕМАТИКИ и ИНФОРМАТИКИ</a:t>
            </a:r>
          </a:p>
        </p:txBody>
      </p:sp>
      <p:pic>
        <p:nvPicPr>
          <p:cNvPr id="95" name="Shape 95" descr="BSU full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03189"/>
            <a:ext cx="1282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Shape 96"/>
          <p:cNvSpPr txBox="1">
            <a:spLocks noChangeArrowheads="1"/>
          </p:cNvSpPr>
          <p:nvPr/>
        </p:nvSpPr>
        <p:spPr bwMode="auto">
          <a:xfrm>
            <a:off x="2057401" y="2971801"/>
            <a:ext cx="83280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b="1" dirty="0">
                <a:sym typeface="Calibri" panose="020F0502020204030204" pitchFamily="34" charset="0"/>
              </a:rPr>
              <a:t>ПРИМЕНЕНИЕ МЕТОДОЛОГИИ PWA ДЛЯ РАЗРАБОТКИ </a:t>
            </a:r>
            <a:r>
              <a:rPr lang="ru-RU" altLang="ru-RU" b="1" dirty="0" smtClean="0">
                <a:sym typeface="Calibri" panose="020F0502020204030204" pitchFamily="34" charset="0"/>
              </a:rPr>
              <a:t>ПРИЛОЖЕНИЯ-ЕЖЕДНЕВНИКА</a:t>
            </a:r>
          </a:p>
          <a:p>
            <a:pPr algn="ctr">
              <a:buSzPct val="25000"/>
            </a:pPr>
            <a:endParaRPr lang="ru-RU" altLang="ru-RU" sz="1400" dirty="0" smtClean="0">
              <a:solidFill>
                <a:schemeClr val="accent2"/>
              </a:solidFill>
              <a:sym typeface="Calibri" panose="020F0502020204030204" pitchFamily="34" charset="0"/>
            </a:endParaRPr>
          </a:p>
          <a:p>
            <a:pPr algn="ctr">
              <a:buSzPct val="25000"/>
            </a:pPr>
            <a:r>
              <a:rPr lang="ru-RU" altLang="ru-RU" sz="1600" dirty="0" smtClean="0">
                <a:solidFill>
                  <a:schemeClr val="accent2"/>
                </a:solidFill>
                <a:sym typeface="Calibri" panose="020F0502020204030204" pitchFamily="34" charset="0"/>
              </a:rPr>
              <a:t>Дипломная </a:t>
            </a:r>
            <a:r>
              <a:rPr lang="ru-RU" altLang="ru-RU" sz="1600" dirty="0">
                <a:solidFill>
                  <a:schemeClr val="accent2"/>
                </a:solidFill>
                <a:sym typeface="Calibri" panose="020F0502020204030204" pitchFamily="34" charset="0"/>
              </a:rPr>
              <a:t>работа</a:t>
            </a:r>
          </a:p>
        </p:txBody>
      </p:sp>
      <p:sp>
        <p:nvSpPr>
          <p:cNvPr id="2060" name="Shape 97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А. А.</a:t>
            </a:r>
            <a:endParaRPr lang="ru-RU" altLang="ru-RU" sz="1200" dirty="0">
              <a:solidFill>
                <a:srgbClr val="538CD5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61" name="Shape 98"/>
          <p:cNvSpPr txBox="1">
            <a:spLocks noChangeArrowheads="1"/>
          </p:cNvSpPr>
          <p:nvPr/>
        </p:nvSpPr>
        <p:spPr bwMode="auto">
          <a:xfrm>
            <a:off x="3842237" y="1981201"/>
            <a:ext cx="516108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rgbClr val="4A86E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ГРУШЕВСИКЙ АНДРЕЙ АЛЕКСАНДРОВИЧ</a:t>
            </a:r>
            <a:endParaRPr lang="ru-RU" altLang="ru-RU" b="1" dirty="0">
              <a:solidFill>
                <a:srgbClr val="4A86E8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Была </a:t>
            </a:r>
            <a:r>
              <a:rPr lang="ru-RU" altLang="ru-RU" sz="2000" dirty="0">
                <a:latin typeface="Times New Roman" panose="02020603050405020304" pitchFamily="18" charset="0"/>
              </a:rPr>
              <a:t>проверена практическая зрелость методологии создания прогрессивных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веб-приложений</a:t>
            </a:r>
            <a:endParaRPr lang="en-US" altLang="ru-RU" sz="2000" dirty="0" smtClean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Проанализирован </a:t>
            </a:r>
            <a:r>
              <a:rPr lang="ru-RU" altLang="ru-RU" sz="2000" dirty="0">
                <a:latin typeface="Times New Roman" panose="02020603050405020304" pitchFamily="18" charset="0"/>
              </a:rPr>
              <a:t>функционал существующих веб и нативных приложений-ежедневников, и выработан функционал, требуемый для тестового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приложения</a:t>
            </a:r>
            <a:endParaRPr lang="en-US" altLang="ru-RU" sz="2000" dirty="0" smtClean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Было </a:t>
            </a:r>
            <a:r>
              <a:rPr lang="ru-RU" altLang="ru-RU" sz="2000" dirty="0">
                <a:latin typeface="Times New Roman" panose="02020603050405020304" pitchFamily="18" charset="0"/>
              </a:rPr>
              <a:t>создано приложение, использующее технологии ПВП, а также проведен анализ его эффективности</a:t>
            </a: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10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>
            <a:normAutofit/>
          </a:bodyPr>
          <a:lstStyle/>
          <a:p>
            <a:pPr algn="l"/>
            <a:endParaRPr lang="en-US" altLang="ru-RU" sz="3200" dirty="0" smtClean="0">
              <a:latin typeface="Times New Roman" panose="02020603050405020304" pitchFamily="18" charset="0"/>
            </a:endParaRPr>
          </a:p>
          <a:p>
            <a:pPr algn="l"/>
            <a:endParaRPr lang="en-US" altLang="ru-RU" sz="3200" dirty="0" smtClean="0">
              <a:latin typeface="Times New Roman" panose="02020603050405020304" pitchFamily="18" charset="0"/>
            </a:endParaRPr>
          </a:p>
          <a:p>
            <a:r>
              <a:rPr lang="ru-RU" altLang="ru-RU" sz="3200" dirty="0" smtClean="0">
                <a:latin typeface="Times New Roman" panose="02020603050405020304" pitchFamily="18" charset="0"/>
              </a:rPr>
              <a:t>Спасибо </a:t>
            </a:r>
            <a:r>
              <a:rPr lang="ru-RU" altLang="ru-RU" sz="3200" dirty="0">
                <a:latin typeface="Times New Roman" panose="02020603050405020304" pitchFamily="18" charset="0"/>
              </a:rPr>
              <a:t>за внимание</a:t>
            </a: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11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Изучить </a:t>
            </a:r>
            <a:r>
              <a:rPr lang="ru-RU" altLang="ru-RU" sz="2000" dirty="0">
                <a:latin typeface="Times New Roman" panose="02020603050405020304" pitchFamily="18" charset="0"/>
              </a:rPr>
              <a:t>методологию PWA.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Сравнить </a:t>
            </a:r>
            <a:r>
              <a:rPr lang="ru-RU" altLang="ru-RU" sz="2000" dirty="0">
                <a:latin typeface="Times New Roman" panose="02020603050405020304" pitchFamily="18" charset="0"/>
              </a:rPr>
              <a:t>существующие веб и мобильные приложения-ежедневники, их возможности и особенности.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Создать </a:t>
            </a:r>
            <a:r>
              <a:rPr lang="ru-RU" altLang="ru-RU" sz="2000" dirty="0">
                <a:latin typeface="Times New Roman" panose="02020603050405020304" pitchFamily="18" charset="0"/>
              </a:rPr>
              <a:t>приложение-ежедневник на основе методологии PWA и протестировать его.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По </a:t>
            </a:r>
            <a:r>
              <a:rPr lang="ru-RU" altLang="ru-RU" sz="2000" dirty="0">
                <a:latin typeface="Times New Roman" panose="02020603050405020304" pitchFamily="18" charset="0"/>
              </a:rPr>
              <a:t>результатам тестирования сделать вывод о применимости данной методологии.</a:t>
            </a:r>
          </a:p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2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 smtClean="0">
                <a:latin typeface="Times New Roman" panose="02020603050405020304" pitchFamily="18" charset="0"/>
              </a:rPr>
              <a:t>Сравнение возможностей приложений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3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866342"/>
              </p:ext>
            </p:extLst>
          </p:nvPr>
        </p:nvGraphicFramePr>
        <p:xfrm>
          <a:off x="1186963" y="2054219"/>
          <a:ext cx="90238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7114">
                  <a:extLst>
                    <a:ext uri="{9D8B030D-6E8A-4147-A177-3AD203B41FA5}">
                      <a16:colId xmlns:a16="http://schemas.microsoft.com/office/drawing/2014/main" val="3953608548"/>
                    </a:ext>
                  </a:extLst>
                </a:gridCol>
                <a:gridCol w="1908907">
                  <a:extLst>
                    <a:ext uri="{9D8B030D-6E8A-4147-A177-3AD203B41FA5}">
                      <a16:colId xmlns:a16="http://schemas.microsoft.com/office/drawing/2014/main" val="93182385"/>
                    </a:ext>
                  </a:extLst>
                </a:gridCol>
                <a:gridCol w="1908907">
                  <a:extLst>
                    <a:ext uri="{9D8B030D-6E8A-4147-A177-3AD203B41FA5}">
                      <a16:colId xmlns:a16="http://schemas.microsoft.com/office/drawing/2014/main" val="234040581"/>
                    </a:ext>
                  </a:extLst>
                </a:gridCol>
                <a:gridCol w="1908907">
                  <a:extLst>
                    <a:ext uri="{9D8B030D-6E8A-4147-A177-3AD203B41FA5}">
                      <a16:colId xmlns:a16="http://schemas.microsoft.com/office/drawing/2014/main" val="120328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Мобильные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Веб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Прогрессивные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1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Требуется установка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Зависимость от 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Работа офлайн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0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Зависимость</a:t>
                      </a:r>
                      <a:r>
                        <a:rPr lang="ru-RU" baseline="0" dirty="0" smtClean="0"/>
                        <a:t> от качества 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7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 smtClean="0">
                <a:latin typeface="Times New Roman" panose="02020603050405020304" pitchFamily="18" charset="0"/>
              </a:rPr>
              <a:t>Рассматриваемые приложения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en-US" altLang="ru-RU" sz="2000" dirty="0" smtClean="0">
                <a:latin typeface="Times New Roman" panose="02020603050405020304" pitchFamily="18" charset="0"/>
              </a:rPr>
              <a:t>Wunderlist</a:t>
            </a:r>
          </a:p>
          <a:p>
            <a:pPr marL="609600" indent="-609600" algn="l">
              <a:buFontTx/>
              <a:buChar char="•"/>
            </a:pPr>
            <a:r>
              <a:rPr lang="en-US" altLang="ru-RU" sz="2000" dirty="0" smtClean="0">
                <a:latin typeface="Times New Roman" panose="02020603050405020304" pitchFamily="18" charset="0"/>
              </a:rPr>
              <a:t>Todoist //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добавить картинки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4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Приложение-ежедневник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Регистрация и авторизация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задач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меток к задачам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сроков выполнения задач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Сортировка по срокам выполнения задач</a:t>
            </a:r>
          </a:p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5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Минусы </a:t>
            </a:r>
            <a:r>
              <a:rPr lang="ru-RU" altLang="ru-RU" sz="3600" dirty="0" smtClean="0">
                <a:latin typeface="Times New Roman" panose="02020603050405020304" pitchFamily="18" charset="0"/>
              </a:rPr>
              <a:t>ПВП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Полностью поддерживается только в </a:t>
            </a:r>
            <a:r>
              <a:rPr lang="ru-RU" altLang="ru-RU" sz="2000" dirty="0" err="1">
                <a:latin typeface="Times New Roman" panose="02020603050405020304" pitchFamily="18" charset="0"/>
              </a:rPr>
              <a:t>Chrome</a:t>
            </a:r>
            <a:r>
              <a:rPr lang="ru-RU" altLang="ru-RU" sz="2000" dirty="0">
                <a:latin typeface="Times New Roman" panose="02020603050405020304" pitchFamily="18" charset="0"/>
              </a:rPr>
              <a:t>, </a:t>
            </a:r>
            <a:r>
              <a:rPr lang="ru-RU" altLang="ru-RU" sz="2000" dirty="0" err="1">
                <a:latin typeface="Times New Roman" panose="02020603050405020304" pitchFamily="18" charset="0"/>
              </a:rPr>
              <a:t>Chrome</a:t>
            </a:r>
            <a:r>
              <a:rPr lang="ru-RU" altLang="ru-RU" sz="2000" dirty="0">
                <a:latin typeface="Times New Roman" panose="02020603050405020304" pitchFamily="18" charset="0"/>
              </a:rPr>
              <a:t> for android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Нет всех возможностей мобильных приложений</a:t>
            </a:r>
          </a:p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6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239316"/>
            <a:ext cx="760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других браузерах будет реализована поддержка в скором времени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7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Результаты тестирования</a:t>
            </a: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8</a:t>
            </a:fld>
            <a:endParaRPr lang="ru-RU" altLang="ru-RU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931260"/>
              </p:ext>
            </p:extLst>
          </p:nvPr>
        </p:nvGraphicFramePr>
        <p:xfrm>
          <a:off x="1524000" y="1825625"/>
          <a:ext cx="8382000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638">
                  <a:extLst>
                    <a:ext uri="{9D8B030D-6E8A-4147-A177-3AD203B41FA5}">
                      <a16:colId xmlns:a16="http://schemas.microsoft.com/office/drawing/2014/main" val="1576578613"/>
                    </a:ext>
                  </a:extLst>
                </a:gridCol>
                <a:gridCol w="2574681">
                  <a:extLst>
                    <a:ext uri="{9D8B030D-6E8A-4147-A177-3AD203B41FA5}">
                      <a16:colId xmlns:a16="http://schemas.microsoft.com/office/drawing/2014/main" val="2330825327"/>
                    </a:ext>
                  </a:extLst>
                </a:gridCol>
                <a:gridCol w="2574681">
                  <a:extLst>
                    <a:ext uri="{9D8B030D-6E8A-4147-A177-3AD203B41FA5}">
                      <a16:colId xmlns:a16="http://schemas.microsoft.com/office/drawing/2014/main" val="2768766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Веб-приложение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Прогрессивное веб-приложение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6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 первой загрузки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0.51с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Объем</a:t>
                      </a:r>
                      <a:r>
                        <a:rPr lang="ru-RU" baseline="0" dirty="0" smtClean="0"/>
                        <a:t> данных при первой загрузке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 повторной загрузки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22с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Объем данных при</a:t>
                      </a:r>
                      <a:r>
                        <a:rPr lang="ru-RU" baseline="0" dirty="0" smtClean="0"/>
                        <a:t> повторной загрузке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 байт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 повторной загрузки </a:t>
                      </a:r>
                      <a:r>
                        <a:rPr lang="en-US" dirty="0" smtClean="0"/>
                        <a:t>3G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0,22</a:t>
                      </a:r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9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 повторной загрузки без подключения к интернету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0,22с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0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Ссылка на приложение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endParaRPr lang="en-US" altLang="ru-RU" sz="2000" dirty="0" smtClean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endParaRPr lang="en-US" altLang="ru-RU" sz="2000" dirty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endParaRPr lang="en-US" altLang="ru-RU" sz="2000" dirty="0" smtClean="0">
              <a:latin typeface="Times New Roman" panose="02020603050405020304" pitchFamily="18" charset="0"/>
            </a:endParaRPr>
          </a:p>
          <a:p>
            <a:r>
              <a:rPr lang="en-US" altLang="ru-RU" sz="2800" u="sng" dirty="0">
                <a:solidFill>
                  <a:srgbClr val="0070C0"/>
                </a:solidFill>
                <a:latin typeface="Times New Roman" panose="02020603050405020304" pitchFamily="18" charset="0"/>
              </a:rPr>
              <a:t>https://todo-pwa.herokuapp.com</a:t>
            </a:r>
          </a:p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9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387</Words>
  <Application>Microsoft Office PowerPoint</Application>
  <PresentationFormat>Широкоэкранный</PresentationFormat>
  <Paragraphs>119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Постановка задачи</vt:lpstr>
      <vt:lpstr>Сравнение возможностей приложений</vt:lpstr>
      <vt:lpstr>Рассматриваемые приложения</vt:lpstr>
      <vt:lpstr>Приложение-ежедневник</vt:lpstr>
      <vt:lpstr>Минусы ПВП</vt:lpstr>
      <vt:lpstr>Архитектура</vt:lpstr>
      <vt:lpstr>Результаты тестирования</vt:lpstr>
      <vt:lpstr>Ссылка на приложение</vt:lpstr>
      <vt:lpstr>Заключение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ПВП</dc:title>
  <dc:creator>Андрей Грушевский</dc:creator>
  <cp:lastModifiedBy>Андрей Грушевский</cp:lastModifiedBy>
  <cp:revision>21</cp:revision>
  <dcterms:created xsi:type="dcterms:W3CDTF">2017-05-17T12:35:26Z</dcterms:created>
  <dcterms:modified xsi:type="dcterms:W3CDTF">2017-05-25T07:07:57Z</dcterms:modified>
</cp:coreProperties>
</file>