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05FD-2E3C-4401-B897-ABFEF16B7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52B50-35C2-4C0F-B917-4CD2EDCDF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3899-9D5B-4F5D-A2D1-2094CA88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4FDE-8728-4E24-B861-DCFB96B5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165A-4DFA-4BD6-BBA5-1928BEE3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3724-BE08-4BDB-B98D-B6BAE016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BF2D6-99D0-4371-9357-64FD78DE6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A8A3-EF17-469B-8477-280FF9C7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D282-8ADC-40EA-9213-27B0B1BD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4B65-F803-431B-B1E9-8AA38D35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06672-9812-45E4-82F7-504D90D9E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8E116-F508-40AC-AB97-9C60AFEF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B1A2-E3A2-48A8-8805-53DAC5BB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8D90-2B2B-4924-9296-723F04AE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7C8C-60A6-4D82-9A26-E29DCE7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E5FA-A17A-4ADE-881A-AA31F24E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1D84-B5BF-4CEC-B663-DAF34597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DB412-13E0-4A2A-8D08-DAA11CB4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6F2CC-AEBC-48A4-87A8-24134BAF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3650-6668-4275-A638-8032D447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3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0B0-21EC-4E6A-AC35-26438F44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2FE4A-AEC2-412A-8193-3D49BF7A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422F-A924-4306-81FD-C4605F69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C7B3-22C9-473C-AA23-00565E34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6C98-057F-4D43-AAB8-2579A861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380E-6269-485D-8A09-F817DAAF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026-8C15-4B9F-9714-0BCEC0A0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DE550-5260-456E-8419-447D4F3EC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9CFCF-665C-4B14-822C-2E5FEED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478AA-78CD-4A5C-B602-6E69ECF4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972D-8FB9-4279-9E54-8AE717AD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0C63-71CA-452B-AAEE-67AB1050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77F01-3364-4942-9331-C67D3E02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F7B94-214D-4E3C-8178-30B0CDB79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AFB79-1D58-42F1-BBB6-51CF70F0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26AC8-71EC-4D58-B791-C73944908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D90F4-D4F0-4F4B-A378-3B18D064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20DF5-892D-4BCF-A5AF-FB1B3CD6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7A7AC-7F86-4662-87FC-8145BE85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A506-40F5-4974-ACDE-2FB071F5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790B1-A9CE-4594-AEE7-47D5FA86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B42CF-5932-4D18-9D17-7A5EA5E4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8B8D-6CBA-4C6F-BE16-4558C6F1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37069-9DA9-4413-9287-70F38EE1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FD7C0-B011-4CFF-836E-614261D9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CAE3-772F-4224-8A0D-051D58DB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466F-D89E-4112-84E7-AE49498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5610-518B-45CA-88E6-58935115A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14516-A2A1-4D78-B1CB-916CD501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4E6F3-3868-422A-9459-59E4B881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19C-5DC7-4605-BB0D-211555B1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0C065-2AFE-4C6C-AE02-333B8254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6494-B2EC-42BD-910B-7BAFC073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F2CED-F7F2-4134-A55E-7262971D9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D52A8-C09F-4C50-BA1C-380A08FB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7D6EA-F545-408F-825B-4526CFD2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9A13-3718-4D3D-8DBF-3BDBCB0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D8BEC-DFA8-4438-AA4D-44B7AAE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AF66E-533C-48CD-BFE8-80515FCD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1231-D3BB-499C-BA16-D4B4D8C82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C0B6-772C-4715-A0C6-3099DC452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17D2-03D5-4273-BF07-C625D2DCFAD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0133-45E4-4762-BFF8-80FB4F6F8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5CD8-9AE9-462C-8264-365089CBA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D2DD-403E-45AC-A3CB-6179BA03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5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en.wikipedia.org/wiki/Emerging_marke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ces.ed.gov/fastfacts/display.asp?id=27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0200-ADA4-460E-965D-BA7CEC4C9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 Statistics Using MapReduce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0E1C-581A-4F03-BE31-42C5CF7B5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Anton Rasmussen</a:t>
            </a:r>
          </a:p>
        </p:txBody>
      </p:sp>
    </p:spTree>
    <p:extLst>
      <p:ext uri="{BB962C8B-B14F-4D97-AF65-F5344CB8AC3E}">
        <p14:creationId xmlns:p14="http://schemas.microsoft.com/office/powerpoint/2010/main" val="160633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FB41-8166-4B6C-B48B-08434B9B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61386"/>
          </a:xfrm>
        </p:spPr>
        <p:txBody>
          <a:bodyPr/>
          <a:lstStyle/>
          <a:p>
            <a:r>
              <a:rPr lang="en-US" b="1" dirty="0"/>
              <a:t>Problem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BDEC5-C116-4F7D-85BB-EF3725456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64941"/>
            <a:ext cx="4983964" cy="5124640"/>
          </a:xfrm>
        </p:spPr>
        <p:txBody>
          <a:bodyPr>
            <a:normAutofit lnSpcReduction="10000"/>
          </a:bodyPr>
          <a:lstStyle/>
          <a:p>
            <a:r>
              <a:rPr lang="en-US" sz="2000" b="1" i="1" dirty="0"/>
              <a:t>Identify the countries where % of female graduates is less than 30%. </a:t>
            </a:r>
          </a:p>
          <a:p>
            <a:endParaRPr lang="en-US" sz="2000" dirty="0"/>
          </a:p>
          <a:p>
            <a:r>
              <a:rPr lang="en-US" sz="1800" i="1" dirty="0"/>
              <a:t>Assumptions:</a:t>
            </a:r>
          </a:p>
          <a:p>
            <a:endParaRPr lang="en-US" sz="1800" i="1" dirty="0"/>
          </a:p>
          <a:p>
            <a:r>
              <a:rPr lang="en-US" sz="1800" dirty="0"/>
              <a:t>A1) Emerging markets are of most interest.</a:t>
            </a:r>
          </a:p>
          <a:p>
            <a:r>
              <a:rPr lang="en-US" sz="1800" dirty="0"/>
              <a:t>- Bangladesh, China, India, Indonesia, Pakistan, Vietnam</a:t>
            </a:r>
          </a:p>
          <a:p>
            <a:r>
              <a:rPr lang="en-US" sz="1800" dirty="0"/>
              <a:t> (</a:t>
            </a:r>
            <a:r>
              <a:rPr lang="en-US" sz="1800" dirty="0">
                <a:hlinkClick r:id="rId2"/>
              </a:rPr>
              <a:t>https://en.wikipedia.org/wiki/Emerging_market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A2) [Informed by A1] A “graduate” is classified as “at least completing upper secondary.”</a:t>
            </a:r>
          </a:p>
          <a:p>
            <a:r>
              <a:rPr lang="en-US" sz="1800" dirty="0"/>
              <a:t>-Indicator code: SE.SEC.CUAT.UP.FE.ZS</a:t>
            </a:r>
          </a:p>
          <a:p>
            <a:r>
              <a:rPr lang="en-US" sz="1800" i="1" dirty="0"/>
              <a:t>Educational attainment, at least completed upper secondary, population 25+, female (%) (cumulative)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29E9EF-5112-4B3C-BE84-0BA36E35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00" y="457200"/>
            <a:ext cx="4370000" cy="60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6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FB41-8166-4B6C-B48B-08434B9B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61386"/>
          </a:xfrm>
        </p:spPr>
        <p:txBody>
          <a:bodyPr/>
          <a:lstStyle/>
          <a:p>
            <a:r>
              <a:rPr lang="en-US" b="1" dirty="0"/>
              <a:t>Problem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BDEC5-C116-4F7D-85BB-EF3725456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06126"/>
            <a:ext cx="10958635" cy="4045693"/>
          </a:xfrm>
        </p:spPr>
        <p:txBody>
          <a:bodyPr>
            <a:normAutofit/>
          </a:bodyPr>
          <a:lstStyle/>
          <a:p>
            <a:r>
              <a:rPr lang="en-US" sz="1800" b="1" i="1" dirty="0"/>
              <a:t>List the average increase in female education in the U.S. from the year 2000.</a:t>
            </a:r>
          </a:p>
          <a:p>
            <a:endParaRPr lang="en-US" sz="1800" dirty="0"/>
          </a:p>
          <a:p>
            <a:r>
              <a:rPr lang="en-US" sz="1800" dirty="0"/>
              <a:t>First, we should ask: “What is ‘Educational Attainment’?” See: </a:t>
            </a:r>
            <a:r>
              <a:rPr lang="en-US" sz="1800" dirty="0">
                <a:hlinkClick r:id="rId2"/>
              </a:rPr>
              <a:t>https://nces.ed.gov/fastfacts/display.asp?id=27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As we see from the above research, "Educational attainment refers to the highest level of education completed…</a:t>
            </a:r>
          </a:p>
          <a:p>
            <a:endParaRPr lang="en-US" sz="1800" dirty="0"/>
          </a:p>
          <a:p>
            <a:r>
              <a:rPr lang="en-US" sz="1800" dirty="0"/>
              <a:t>"Between 2000 and 2017, educational attainment rates among 25- to 29-year-olds increased at </a:t>
            </a:r>
            <a:r>
              <a:rPr lang="en-US" sz="1800" b="1" i="1" dirty="0"/>
              <a:t>each attainment level</a:t>
            </a:r>
            <a:r>
              <a:rPr lang="en-US" sz="1800" dirty="0"/>
              <a:t>. During this time, the percentage who had received at least a high school diploma or its equivalent increased from 88 to 92 percent, the percentage with an associate’s or higher degree increased from 38 to 46 percent, the percentage with a bachelor's or higher degree increased from 29 to 36 percent, and the percentage with a master's or higher degree increased from 5 to 9 percent.“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FDA84-FCC3-4B3A-80A0-09855EF461A4}"/>
              </a:ext>
            </a:extLst>
          </p:cNvPr>
          <p:cNvSpPr txBox="1"/>
          <p:nvPr/>
        </p:nvSpPr>
        <p:spPr>
          <a:xfrm>
            <a:off x="839787" y="5339304"/>
            <a:ext cx="10508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key question should be: “How do we best determine the “</a:t>
            </a:r>
            <a:r>
              <a:rPr lang="en-US" sz="2000" i="1" dirty="0">
                <a:solidFill>
                  <a:srgbClr val="FF0000"/>
                </a:solidFill>
              </a:rPr>
              <a:t>average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,” and 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60156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8F74E-FBED-4D78-A880-0DFF736664D9}"/>
              </a:ext>
            </a:extLst>
          </p:cNvPr>
          <p:cNvSpPr/>
          <p:nvPr/>
        </p:nvSpPr>
        <p:spPr>
          <a:xfrm>
            <a:off x="905521" y="1028343"/>
            <a:ext cx="109905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Problem 2 (Continued): Assumption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i="1" dirty="0"/>
              <a:t>Assumption: The best metric for “average increase” in female education is to find the </a:t>
            </a:r>
            <a:r>
              <a:rPr lang="en-US" sz="2400" b="1" dirty="0">
                <a:solidFill>
                  <a:srgbClr val="FF0000"/>
                </a:solidFill>
              </a:rPr>
              <a:t>average</a:t>
            </a:r>
            <a:r>
              <a:rPr lang="en-US" i="1" dirty="0"/>
              <a:t> cumulative % over the years 2000-2016  for the following 8 Gender Statistics categories:</a:t>
            </a:r>
          </a:p>
          <a:p>
            <a:endParaRPr lang="en-US" i="1" dirty="0"/>
          </a:p>
          <a:p>
            <a:r>
              <a:rPr lang="en-US" b="1" dirty="0"/>
              <a:t>1) </a:t>
            </a:r>
            <a:r>
              <a:rPr lang="en-US" dirty="0"/>
              <a:t>At least Bachelor's or equivalent, population 25+, female =&gt; SE.TER.CUAT.BA.FE.ZS</a:t>
            </a:r>
          </a:p>
          <a:p>
            <a:r>
              <a:rPr lang="en-US" b="1" dirty="0"/>
              <a:t>2)</a:t>
            </a:r>
            <a:r>
              <a:rPr lang="en-US" dirty="0"/>
              <a:t> At least completed lower secondary, population 25+, female =&gt; SE.SEC.CUAT.LO.FE.ZS</a:t>
            </a:r>
          </a:p>
          <a:p>
            <a:r>
              <a:rPr lang="en-US" b="1" dirty="0"/>
              <a:t>3)</a:t>
            </a:r>
            <a:r>
              <a:rPr lang="en-US" dirty="0"/>
              <a:t> At least completed post-secondary, population 25+, female =&gt; SE.SEC.CUAT.PO.FE.ZS</a:t>
            </a:r>
          </a:p>
          <a:p>
            <a:r>
              <a:rPr lang="en-US" b="1" dirty="0"/>
              <a:t>4)</a:t>
            </a:r>
            <a:r>
              <a:rPr lang="en-US" dirty="0"/>
              <a:t> At least completed primary, population 25+ years, female =&gt; SE.PRM.CUAT.FE.ZS </a:t>
            </a:r>
          </a:p>
          <a:p>
            <a:r>
              <a:rPr lang="en-US" b="1" dirty="0"/>
              <a:t>5)</a:t>
            </a:r>
            <a:r>
              <a:rPr lang="en-US" dirty="0"/>
              <a:t> At least completed short-cycle tertiary, population 25+, female =&gt; SE.TER.CUAT.ST.FE.ZS</a:t>
            </a:r>
          </a:p>
          <a:p>
            <a:r>
              <a:rPr lang="en-US" b="1" dirty="0"/>
              <a:t>6)</a:t>
            </a:r>
            <a:r>
              <a:rPr lang="en-US" dirty="0"/>
              <a:t> At least completed upper secondary, population 25+, female =&gt; SE.SEC.CUAT.UP.FE.ZS</a:t>
            </a:r>
          </a:p>
          <a:p>
            <a:r>
              <a:rPr lang="en-US" b="1" dirty="0"/>
              <a:t>7)</a:t>
            </a:r>
            <a:r>
              <a:rPr lang="en-US" dirty="0"/>
              <a:t> At least Master's or equivalent, population 25+, female =&gt; SE.TER.CUAT.MS.FE.ZS </a:t>
            </a:r>
          </a:p>
          <a:p>
            <a:r>
              <a:rPr lang="en-US" b="1" dirty="0"/>
              <a:t>8)</a:t>
            </a:r>
            <a:r>
              <a:rPr lang="en-US" dirty="0"/>
              <a:t> Doctoral or equivalent, population 25+, female =&gt; SE.TER.CUAT.DO.FE.ZS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8F74E-FBED-4D78-A880-0DFF736664D9}"/>
              </a:ext>
            </a:extLst>
          </p:cNvPr>
          <p:cNvSpPr/>
          <p:nvPr/>
        </p:nvSpPr>
        <p:spPr>
          <a:xfrm>
            <a:off x="905521" y="1028343"/>
            <a:ext cx="1099055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Problem 2 (Continued): What the Mapper Does:</a:t>
            </a:r>
          </a:p>
          <a:p>
            <a:r>
              <a:rPr lang="en-US" dirty="0"/>
              <a:t>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NOTE:  Since we are getting an average of averages, it is important that we are averaging over a set of </a:t>
            </a:r>
            <a:r>
              <a:rPr lang="en-US" i="1" dirty="0">
                <a:sym typeface="Wingdings" panose="05000000000000000000" pitchFamily="2" charset="2"/>
              </a:rPr>
              <a:t>weighted</a:t>
            </a:r>
            <a:r>
              <a:rPr lang="en-US" dirty="0">
                <a:sym typeface="Wingdings" panose="05000000000000000000" pitchFamily="2" charset="2"/>
              </a:rPr>
              <a:t> averages to avoid the trap of averaging a sum of values obtained from different sized data sets. From what I can tell, this is similar to what statisticians call “Simpson’s Paradox,” but more investigation is necessary.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do this by the using the following formula: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EE917-332E-40D8-956D-5AB383D768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327"/>
          <a:stretch/>
        </p:blipFill>
        <p:spPr>
          <a:xfrm>
            <a:off x="905521" y="3429000"/>
            <a:ext cx="10682697" cy="19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1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8F74E-FBED-4D78-A880-0DFF736664D9}"/>
              </a:ext>
            </a:extLst>
          </p:cNvPr>
          <p:cNvSpPr/>
          <p:nvPr/>
        </p:nvSpPr>
        <p:spPr>
          <a:xfrm>
            <a:off x="905521" y="1028343"/>
            <a:ext cx="1099055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Problem 2 (Continued): What the Reducer Does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So, what does our Reducer do? </a:t>
            </a:r>
          </a:p>
          <a:p>
            <a:endParaRPr lang="en-US" dirty="0"/>
          </a:p>
          <a:p>
            <a:r>
              <a:rPr lang="en-US" dirty="0"/>
              <a:t>Upon input of averages gained over each of the 8 categories, the reducer's job is to provide a total average over all categories, with the aim of presenting a reasonably robust metric for "average increase in female education in the U.S. from the year 2000”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FC7EA-22EF-437D-BC35-279D2488E2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338" b="1099"/>
          <a:stretch/>
        </p:blipFill>
        <p:spPr>
          <a:xfrm>
            <a:off x="1859177" y="3876569"/>
            <a:ext cx="7424995" cy="19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FB41-8166-4B6C-B48B-08434B9B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61386"/>
          </a:xfrm>
        </p:spPr>
        <p:txBody>
          <a:bodyPr/>
          <a:lstStyle/>
          <a:p>
            <a:r>
              <a:rPr lang="en-US" b="1" dirty="0"/>
              <a:t>Problems 3 and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BDEC5-C116-4F7D-85BB-EF3725456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64941"/>
            <a:ext cx="9795662" cy="5124640"/>
          </a:xfrm>
        </p:spPr>
        <p:txBody>
          <a:bodyPr>
            <a:normAutofit/>
          </a:bodyPr>
          <a:lstStyle/>
          <a:p>
            <a:r>
              <a:rPr lang="en-US" sz="2000" b="1" i="1" dirty="0"/>
              <a:t>List the % of change in male/female employment from the year 2000. </a:t>
            </a:r>
            <a:endParaRPr lang="en-US" sz="2000" dirty="0"/>
          </a:p>
          <a:p>
            <a:r>
              <a:rPr lang="en-US" sz="1800" i="1" dirty="0"/>
              <a:t>Assumption:</a:t>
            </a:r>
          </a:p>
          <a:p>
            <a:r>
              <a:rPr lang="en-US" sz="1800" dirty="0"/>
              <a:t>Employment to population ratio, 15+, male/female(%) (modeled ILO estimate) is a better metric than force participation, because force participation includes figures for unemployment</a:t>
            </a:r>
          </a:p>
          <a:p>
            <a:r>
              <a:rPr lang="en-US" sz="1800" dirty="0"/>
              <a:t>-Indicator code: SL.EMP.TOTL.SP.[MA/FE].ZS</a:t>
            </a:r>
          </a:p>
        </p:txBody>
      </p:sp>
    </p:spTree>
    <p:extLst>
      <p:ext uri="{BB962C8B-B14F-4D97-AF65-F5344CB8AC3E}">
        <p14:creationId xmlns:p14="http://schemas.microsoft.com/office/powerpoint/2010/main" val="368584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A0770D-B624-43CB-8923-769A0524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9" y="1985611"/>
            <a:ext cx="11364901" cy="35640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1CABC1-7A92-4827-8F06-44124DFD9983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8668196" cy="6613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3 and 4 (by Male Data)</a:t>
            </a:r>
          </a:p>
        </p:txBody>
      </p:sp>
    </p:spTree>
    <p:extLst>
      <p:ext uri="{BB962C8B-B14F-4D97-AF65-F5344CB8AC3E}">
        <p14:creationId xmlns:p14="http://schemas.microsoft.com/office/powerpoint/2010/main" val="55057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FB41-8166-4B6C-B48B-08434B9B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61386"/>
          </a:xfrm>
        </p:spPr>
        <p:txBody>
          <a:bodyPr/>
          <a:lstStyle/>
          <a:p>
            <a:r>
              <a:rPr lang="en-US" b="1" dirty="0"/>
              <a:t>Problems 5 (Buggy)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BDEC5-C116-4F7D-85BB-EF3725456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64941"/>
            <a:ext cx="9795662" cy="5124640"/>
          </a:xfrm>
        </p:spPr>
        <p:txBody>
          <a:bodyPr>
            <a:normAutofit/>
          </a:bodyPr>
          <a:lstStyle/>
          <a:p>
            <a:r>
              <a:rPr lang="en-US" sz="2000" b="1" i="1" dirty="0"/>
              <a:t>Which Countries Make it Harder for Women to Start a Business. </a:t>
            </a:r>
            <a:endParaRPr lang="en-US" sz="1800" dirty="0"/>
          </a:p>
          <a:p>
            <a:r>
              <a:rPr lang="en-US" sz="1800" dirty="0"/>
              <a:t>-Indicator code: IC.REG.DURS.[MA/FE]</a:t>
            </a:r>
          </a:p>
        </p:txBody>
      </p:sp>
    </p:spTree>
    <p:extLst>
      <p:ext uri="{BB962C8B-B14F-4D97-AF65-F5344CB8AC3E}">
        <p14:creationId xmlns:p14="http://schemas.microsoft.com/office/powerpoint/2010/main" val="356570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790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Gender Statistics Using MapReduce </vt:lpstr>
      <vt:lpstr>Problem 1</vt:lpstr>
      <vt:lpstr>Problem 2</vt:lpstr>
      <vt:lpstr>PowerPoint Presentation</vt:lpstr>
      <vt:lpstr>PowerPoint Presentation</vt:lpstr>
      <vt:lpstr>PowerPoint Presentation</vt:lpstr>
      <vt:lpstr>Problems 3 and 4</vt:lpstr>
      <vt:lpstr>PowerPoint Presentation</vt:lpstr>
      <vt:lpstr>Problems 5 (Buggy)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Statistics Using MapReduce</dc:title>
  <dc:creator>Anton Rasmussen</dc:creator>
  <cp:lastModifiedBy>Anton Rasmussen</cp:lastModifiedBy>
  <cp:revision>14</cp:revision>
  <dcterms:created xsi:type="dcterms:W3CDTF">2018-10-29T00:15:46Z</dcterms:created>
  <dcterms:modified xsi:type="dcterms:W3CDTF">2018-10-29T12:05:03Z</dcterms:modified>
</cp:coreProperties>
</file>