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1300" r:id="rId5"/>
    <p:sldId id="1291" r:id="rId6"/>
    <p:sldId id="1303" r:id="rId7"/>
    <p:sldId id="1301" r:id="rId8"/>
    <p:sldId id="1302" r:id="rId9"/>
    <p:sldId id="1304" r:id="rId10"/>
    <p:sldId id="1295" r:id="rId11"/>
    <p:sldId id="1296" r:id="rId12"/>
    <p:sldId id="125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94" d="100"/>
          <a:sy n="94" d="100"/>
        </p:scale>
        <p:origin x="1116" y="90"/>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C6D17F0-9996-A89B-248E-566B405A1CE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9BE32C4-AD4B-4EA5-D44D-B31DB234AF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38D423D4-ACC9-B364-96CD-10DEC9236F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169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3F009F3-0A59-9E71-F542-7D39711D30E6}"/>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E9D9D5D-B9BD-1107-5038-A21C0E8181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0EA5347F-7B1E-3946-C584-4EEB1E8887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97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apers.ssrn.com/sol3/papers.cfm?abstract_id=383608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ieeexplore.ieee.org/document/9862337/" TargetMode="External"/><Relationship Id="rId5" Type="http://schemas.openxmlformats.org/officeDocument/2006/relationships/hyperlink" Target="https://www.sciencedirect.com/topics/earth-and-planetary-sciences/weather-forecast" TargetMode="External"/><Relationship Id="rId4" Type="http://schemas.openxmlformats.org/officeDocument/2006/relationships/hyperlink" Target="https://www.ijraset.com/research-paper/weather-predic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5079"/>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398653" y="2352040"/>
            <a:ext cx="6143107" cy="830997"/>
          </a:xfrm>
          <a:prstGeom prst="rect">
            <a:avLst/>
          </a:prstGeom>
          <a:noFill/>
        </p:spPr>
        <p:txBody>
          <a:bodyPr wrap="square" rtlCol="0">
            <a:spAutoFit/>
          </a:bodyPr>
          <a:lstStyle/>
          <a:p>
            <a:pPr algn="r"/>
            <a:r>
              <a:rPr lang="en-US" sz="4800" b="1" dirty="0" smtClean="0">
                <a:solidFill>
                  <a:schemeClr val="bg1"/>
                </a:solidFill>
                <a:latin typeface="Times New Roman" panose="02020603050405020304" pitchFamily="18" charset="0"/>
                <a:cs typeface="Times New Roman" panose="02020603050405020304" pitchFamily="18" charset="0"/>
              </a:rPr>
              <a:t>Weather Prediction</a:t>
            </a:r>
            <a:endParaRPr lang="en-US" sz="4800" b="1" dirty="0">
              <a:solidFill>
                <a:schemeClr val="bg1"/>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487670" y="3423921"/>
            <a:ext cx="5424170" cy="2678041"/>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Arjun College of Technology</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Student names:</a:t>
            </a:r>
          </a:p>
          <a:p>
            <a:r>
              <a:rPr lang="en-US" b="1" dirty="0" smtClean="0">
                <a:solidFill>
                  <a:schemeClr val="bg1"/>
                </a:solidFill>
                <a:latin typeface="Times New Roman" panose="02020603050405020304" pitchFamily="18" charset="0"/>
                <a:cs typeface="Times New Roman" panose="02020603050405020304" pitchFamily="18" charset="0"/>
              </a:rPr>
              <a:t>1.P.Venkat </a:t>
            </a:r>
            <a:r>
              <a:rPr lang="en-US" b="1" dirty="0" err="1" smtClean="0">
                <a:solidFill>
                  <a:schemeClr val="bg1"/>
                </a:solidFill>
                <a:latin typeface="Times New Roman" panose="02020603050405020304" pitchFamily="18" charset="0"/>
                <a:cs typeface="Times New Roman" panose="02020603050405020304" pitchFamily="18" charset="0"/>
              </a:rPr>
              <a:t>Sravan</a:t>
            </a:r>
            <a:endParaRPr lang="en-US" b="1"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2.K.Sreenath Reddy</a:t>
            </a:r>
          </a:p>
          <a:p>
            <a:r>
              <a:rPr lang="en-US" b="1" dirty="0" smtClean="0">
                <a:solidFill>
                  <a:schemeClr val="bg1"/>
                </a:solidFill>
                <a:latin typeface="Times New Roman" panose="02020603050405020304" pitchFamily="18" charset="0"/>
                <a:cs typeface="Times New Roman" panose="02020603050405020304" pitchFamily="18" charset="0"/>
              </a:rPr>
              <a:t>3.C.G.Nikhil</a:t>
            </a:r>
          </a:p>
          <a:p>
            <a:r>
              <a:rPr lang="en-US" b="1" dirty="0" smtClean="0">
                <a:solidFill>
                  <a:schemeClr val="bg1"/>
                </a:solidFill>
                <a:latin typeface="Times New Roman" panose="02020603050405020304" pitchFamily="18" charset="0"/>
                <a:cs typeface="Times New Roman" panose="02020603050405020304" pitchFamily="18" charset="0"/>
              </a:rPr>
              <a:t>4.B.Sai Vijay </a:t>
            </a:r>
            <a:r>
              <a:rPr lang="en-US" b="1" dirty="0" err="1" smtClean="0">
                <a:solidFill>
                  <a:schemeClr val="bg1"/>
                </a:solidFill>
                <a:latin typeface="Times New Roman" panose="02020603050405020304" pitchFamily="18" charset="0"/>
                <a:cs typeface="Times New Roman" panose="02020603050405020304" pitchFamily="18" charset="0"/>
              </a:rPr>
              <a:t>Bhaskar</a:t>
            </a:r>
            <a:r>
              <a:rPr lang="en-US" b="1" dirty="0" smtClean="0">
                <a:solidFill>
                  <a:schemeClr val="bg1"/>
                </a:solidFill>
                <a:latin typeface="Times New Roman" panose="02020603050405020304" pitchFamily="18" charset="0"/>
                <a:cs typeface="Times New Roman" panose="02020603050405020304" pitchFamily="18" charset="0"/>
              </a:rPr>
              <a:t> Reddy</a:t>
            </a:r>
          </a:p>
          <a:p>
            <a:r>
              <a:rPr lang="en-US" b="1" dirty="0" smtClean="0">
                <a:solidFill>
                  <a:schemeClr val="bg1"/>
                </a:solidFill>
                <a:latin typeface="Times New Roman" panose="02020603050405020304" pitchFamily="18" charset="0"/>
                <a:cs typeface="Times New Roman" panose="02020603050405020304" pitchFamily="18" charset="0"/>
              </a:rPr>
              <a:t>5.D.Hareesh </a:t>
            </a:r>
            <a:r>
              <a:rPr lang="en-US" b="1" dirty="0" err="1" smtClean="0">
                <a:solidFill>
                  <a:schemeClr val="bg1"/>
                </a:solidFill>
                <a:latin typeface="Times New Roman" panose="02020603050405020304" pitchFamily="18" charset="0"/>
                <a:cs typeface="Times New Roman" panose="02020603050405020304" pitchFamily="18" charset="0"/>
              </a:rPr>
              <a:t>Babu</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95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403354" y="1549308"/>
            <a:ext cx="11626086" cy="413446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Brief Overview:</a:t>
            </a:r>
          </a:p>
          <a:p>
            <a:pPr marL="231642" indent="-231642" algn="just">
              <a:spcAft>
                <a:spcPts val="800"/>
              </a:spcAf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This case study is focused on the challenge of </a:t>
            </a:r>
            <a:r>
              <a:rPr lang="en-GB" sz="1800" b="1" dirty="0">
                <a:latin typeface="Times New Roman" panose="02020603050405020304" pitchFamily="18" charset="0"/>
                <a:cs typeface="Times New Roman" panose="02020603050405020304" pitchFamily="18" charset="0"/>
              </a:rPr>
              <a:t>weather prediction</a:t>
            </a:r>
            <a:r>
              <a:rPr lang="en-GB" sz="1800" dirty="0">
                <a:latin typeface="Times New Roman" panose="02020603050405020304" pitchFamily="18" charset="0"/>
                <a:cs typeface="Times New Roman" panose="02020603050405020304" pitchFamily="18" charset="0"/>
              </a:rPr>
              <a:t>, addressing how advancements in technology, data analytics, and machine learning can enhance the accuracy and timeliness of weather forecasts. The goal is to better understand weather patterns, model complex atmospheric systems, and provide reliable predictions that can be used for agriculture, disaster preparedness, aviation, and other critical industries</a:t>
            </a:r>
            <a:endParaRPr lang="en-US" sz="18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Key Objectives</a:t>
            </a:r>
            <a:r>
              <a:rPr lang="en-US" sz="1800" b="1" dirty="0" smtClean="0">
                <a:latin typeface="Times New Roman" panose="02020603050405020304" pitchFamily="18" charset="0"/>
                <a:cs typeface="Times New Roman" panose="02020603050405020304" pitchFamily="18" charset="0"/>
              </a:rPr>
              <a:t>:</a:t>
            </a:r>
          </a:p>
          <a:p>
            <a:pPr>
              <a:spcAft>
                <a:spcPts val="800"/>
              </a:spcAft>
            </a:pPr>
            <a:r>
              <a:rPr lang="en-GB" sz="1800" dirty="0" smtClean="0">
                <a:latin typeface="Times New Roman" panose="02020603050405020304" pitchFamily="18" charset="0"/>
                <a:cs typeface="Times New Roman" panose="02020603050405020304" pitchFamily="18" charset="0"/>
              </a:rPr>
              <a:t>                                   1.Improving </a:t>
            </a:r>
            <a:r>
              <a:rPr lang="en-GB" sz="1800" dirty="0">
                <a:latin typeface="Times New Roman" panose="02020603050405020304" pitchFamily="18" charset="0"/>
                <a:cs typeface="Times New Roman" panose="02020603050405020304" pitchFamily="18" charset="0"/>
              </a:rPr>
              <a:t>Forecast </a:t>
            </a:r>
            <a:r>
              <a:rPr lang="en-GB" sz="1800" dirty="0" smtClean="0">
                <a:latin typeface="Times New Roman" panose="02020603050405020304" pitchFamily="18" charset="0"/>
                <a:cs typeface="Times New Roman" panose="02020603050405020304" pitchFamily="18" charset="0"/>
              </a:rPr>
              <a:t>Accuracy</a:t>
            </a:r>
          </a:p>
          <a:p>
            <a:pPr>
              <a:spcAft>
                <a:spcPts val="800"/>
              </a:spcAft>
            </a:pPr>
            <a:r>
              <a:rPr lang="en-GB" sz="1800" dirty="0" smtClean="0">
                <a:latin typeface="Times New Roman" panose="02020603050405020304" pitchFamily="18" charset="0"/>
                <a:cs typeface="Times New Roman" panose="02020603050405020304" pitchFamily="18" charset="0"/>
              </a:rPr>
              <a:t>                                   2.Leveraging </a:t>
            </a:r>
            <a:r>
              <a:rPr lang="en-GB" sz="1800" dirty="0">
                <a:latin typeface="Times New Roman" panose="02020603050405020304" pitchFamily="18" charset="0"/>
                <a:cs typeface="Times New Roman" panose="02020603050405020304" pitchFamily="18" charset="0"/>
              </a:rPr>
              <a:t>Big </a:t>
            </a:r>
            <a:r>
              <a:rPr lang="en-GB" sz="1800" dirty="0" smtClean="0">
                <a:latin typeface="Times New Roman" panose="02020603050405020304" pitchFamily="18" charset="0"/>
                <a:cs typeface="Times New Roman" panose="02020603050405020304" pitchFamily="18" charset="0"/>
              </a:rPr>
              <a:t>Data</a:t>
            </a:r>
          </a:p>
          <a:p>
            <a:pPr>
              <a:spcAft>
                <a:spcPts val="800"/>
              </a:spcAft>
            </a:pPr>
            <a:r>
              <a:rPr lang="en-GB" sz="1800" dirty="0" smtClean="0">
                <a:latin typeface="Times New Roman" panose="02020603050405020304" pitchFamily="18" charset="0"/>
                <a:cs typeface="Times New Roman" panose="02020603050405020304" pitchFamily="18" charset="0"/>
              </a:rPr>
              <a:t>                                   3.Implementing </a:t>
            </a:r>
            <a:r>
              <a:rPr lang="en-GB" sz="1800" dirty="0">
                <a:latin typeface="Times New Roman" panose="02020603050405020304" pitchFamily="18" charset="0"/>
                <a:cs typeface="Times New Roman" panose="02020603050405020304" pitchFamily="18" charset="0"/>
              </a:rPr>
              <a:t>Machine </a:t>
            </a:r>
            <a:r>
              <a:rPr lang="en-GB" sz="1800" dirty="0" smtClean="0">
                <a:latin typeface="Times New Roman" panose="02020603050405020304" pitchFamily="18" charset="0"/>
                <a:cs typeface="Times New Roman" panose="02020603050405020304" pitchFamily="18" charset="0"/>
              </a:rPr>
              <a:t>Learning</a:t>
            </a:r>
          </a:p>
          <a:p>
            <a:pPr>
              <a:spcAft>
                <a:spcPts val="800"/>
              </a:spcAft>
            </a:pPr>
            <a:r>
              <a:rPr lang="en-GB" sz="1800" dirty="0" smtClean="0">
                <a:latin typeface="Times New Roman" panose="02020603050405020304" pitchFamily="18" charset="0"/>
                <a:cs typeface="Times New Roman" panose="02020603050405020304" pitchFamily="18" charset="0"/>
              </a:rPr>
              <a:t>                                   4.Optimizing </a:t>
            </a:r>
            <a:r>
              <a:rPr lang="en-GB" sz="1800" dirty="0">
                <a:latin typeface="Times New Roman" panose="02020603050405020304" pitchFamily="18" charset="0"/>
                <a:cs typeface="Times New Roman" panose="02020603050405020304" pitchFamily="18" charset="0"/>
              </a:rPr>
              <a:t>Model </a:t>
            </a:r>
            <a:r>
              <a:rPr lang="en-GB" sz="1800" dirty="0" smtClean="0">
                <a:latin typeface="Times New Roman" panose="02020603050405020304" pitchFamily="18" charset="0"/>
                <a:cs typeface="Times New Roman" panose="02020603050405020304" pitchFamily="18" charset="0"/>
              </a:rPr>
              <a:t>Performance</a:t>
            </a:r>
            <a:r>
              <a:rPr lang="en-US" sz="1800" dirty="0">
                <a:latin typeface="+mn-lt"/>
              </a:rPr>
              <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22391" y="972537"/>
            <a:ext cx="5904091" cy="400110"/>
          </a:xfrm>
          <a:prstGeom prst="rect">
            <a:avLst/>
          </a:prstGeom>
          <a:noFill/>
        </p:spPr>
        <p:txBody>
          <a:bodyPr wrap="square">
            <a:spAutoFit/>
          </a:bodyPr>
          <a:lstStyle/>
          <a:p>
            <a:r>
              <a:rPr lang="en-IN" sz="2000" b="1" dirty="0">
                <a:solidFill>
                  <a:srgbClr val="213163"/>
                </a:solidFill>
              </a:rPr>
              <a:t>Problem </a:t>
            </a:r>
            <a:r>
              <a:rPr lang="en-IN" sz="2000" b="1" dirty="0" smtClean="0">
                <a:solidFill>
                  <a:srgbClr val="213163"/>
                </a:solidFill>
              </a:rPr>
              <a:t>Statement :</a:t>
            </a:r>
            <a:endParaRPr lang="en-IN" sz="2000" dirty="0">
              <a:solidFill>
                <a:srgbClr val="213163"/>
              </a:solidFill>
            </a:endParaRPr>
          </a:p>
        </p:txBody>
      </p:sp>
    </p:spTree>
    <p:extLst>
      <p:ext uri="{BB962C8B-B14F-4D97-AF65-F5344CB8AC3E}">
        <p14:creationId xmlns:p14="http://schemas.microsoft.com/office/powerpoint/2010/main" val="274604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524D2BE-8658-427D-0635-BB0DC569032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23E81D8-49B8-FE8A-2EF7-81557E1E3114}"/>
              </a:ext>
            </a:extLst>
          </p:cNvPr>
          <p:cNvSpPr txBox="1"/>
          <p:nvPr/>
        </p:nvSpPr>
        <p:spPr>
          <a:xfrm>
            <a:off x="314960" y="1249681"/>
            <a:ext cx="11694160" cy="5362276"/>
          </a:xfrm>
          <a:prstGeom prst="rect">
            <a:avLst/>
          </a:prstGeom>
          <a:noFill/>
        </p:spPr>
        <p:txBody>
          <a:bodyPr wrap="square" rtlCol="0">
            <a:spAutoFit/>
          </a:bodyPr>
          <a:lstStyle/>
          <a:p>
            <a:pPr>
              <a:spcAft>
                <a:spcPts val="800"/>
              </a:spcAft>
            </a:pPr>
            <a:r>
              <a:rPr lang="en-GB" sz="1600" dirty="0">
                <a:latin typeface="Times New Roman" panose="02020603050405020304" pitchFamily="18" charset="0"/>
                <a:cs typeface="Times New Roman" panose="02020603050405020304" pitchFamily="18" charset="0"/>
              </a:rPr>
              <a:t>A comprehensive solution for weather prediction combines advanced technologies, data sources, and forecasting models to create more accurate and reliable predictions. Here's how these elements come together</a:t>
            </a:r>
            <a:r>
              <a:rPr lang="en-GB" sz="1600" dirty="0" smtClean="0">
                <a:latin typeface="Times New Roman" panose="02020603050405020304" pitchFamily="18" charset="0"/>
                <a:cs typeface="Times New Roman" panose="02020603050405020304" pitchFamily="18" charset="0"/>
              </a:rPr>
              <a:t>:</a:t>
            </a:r>
          </a:p>
          <a:p>
            <a:pPr algn="just"/>
            <a:r>
              <a:rPr lang="en-GB" sz="1600" b="1" dirty="0">
                <a:latin typeface="Times New Roman" panose="02020603050405020304" pitchFamily="18" charset="0"/>
                <a:cs typeface="Times New Roman" panose="02020603050405020304" pitchFamily="18" charset="0"/>
              </a:rPr>
              <a:t>1. Data Collection and Integration</a:t>
            </a:r>
          </a:p>
          <a:p>
            <a:pPr algn="just"/>
            <a:r>
              <a:rPr lang="en-GB" sz="1600" b="1" dirty="0">
                <a:latin typeface="Times New Roman" panose="02020603050405020304" pitchFamily="18" charset="0"/>
                <a:cs typeface="Times New Roman" panose="02020603050405020304" pitchFamily="18" charset="0"/>
              </a:rPr>
              <a:t>Satellite and Radar Data</a:t>
            </a:r>
            <a:r>
              <a:rPr lang="en-GB" sz="1600" dirty="0">
                <a:latin typeface="Times New Roman" panose="02020603050405020304" pitchFamily="18" charset="0"/>
                <a:cs typeface="Times New Roman" panose="02020603050405020304" pitchFamily="18" charset="0"/>
              </a:rPr>
              <a:t>: Satellites provide crucial data on cloud formation, atmospheric composition, and temperature from space. Weather radars collect data on precipitation, storm movement, and wind patterns. Together, they provide real-time insights into weather events.</a:t>
            </a:r>
          </a:p>
          <a:p>
            <a:pPr algn="just"/>
            <a:r>
              <a:rPr lang="en-GB" sz="1600" b="1" dirty="0">
                <a:latin typeface="Times New Roman" panose="02020603050405020304" pitchFamily="18" charset="0"/>
                <a:cs typeface="Times New Roman" panose="02020603050405020304" pitchFamily="18" charset="0"/>
              </a:rPr>
              <a:t>Ground Stations</a:t>
            </a:r>
            <a:r>
              <a:rPr lang="en-GB" sz="1600" dirty="0">
                <a:latin typeface="Times New Roman" panose="02020603050405020304" pitchFamily="18" charset="0"/>
                <a:cs typeface="Times New Roman" panose="02020603050405020304" pitchFamily="18" charset="0"/>
              </a:rPr>
              <a:t>: Weather stations on the ground measure temperature, pressure, humidity, wind speed, and direction, contributing valuable localized data.</a:t>
            </a:r>
          </a:p>
          <a:p>
            <a:pPr algn="just"/>
            <a:r>
              <a:rPr lang="en-GB" sz="1600" b="1" dirty="0">
                <a:latin typeface="Times New Roman" panose="02020603050405020304" pitchFamily="18" charset="0"/>
                <a:cs typeface="Times New Roman" panose="02020603050405020304" pitchFamily="18" charset="0"/>
              </a:rPr>
              <a:t>2. Advanced Data Processing and Machine Learning</a:t>
            </a:r>
          </a:p>
          <a:p>
            <a:pPr algn="just"/>
            <a:r>
              <a:rPr lang="en-GB" sz="1600" b="1" dirty="0">
                <a:latin typeface="Times New Roman" panose="02020603050405020304" pitchFamily="18" charset="0"/>
                <a:cs typeface="Times New Roman" panose="02020603050405020304" pitchFamily="18" charset="0"/>
              </a:rPr>
              <a:t>Big Data Analytics</a:t>
            </a:r>
            <a:r>
              <a:rPr lang="en-GB" sz="1600" dirty="0">
                <a:latin typeface="Times New Roman" panose="02020603050405020304" pitchFamily="18" charset="0"/>
                <a:cs typeface="Times New Roman" panose="02020603050405020304" pitchFamily="18" charset="0"/>
              </a:rPr>
              <a:t>: The volume of weather-related data is immense, so it’s essential to use powerful computing and data storage solutions. Data analytics platforms can process and </a:t>
            </a:r>
            <a:r>
              <a:rPr lang="en-GB" sz="1600" dirty="0" err="1">
                <a:latin typeface="Times New Roman" panose="02020603050405020304" pitchFamily="18" charset="0"/>
                <a:cs typeface="Times New Roman" panose="02020603050405020304" pitchFamily="18" charset="0"/>
              </a:rPr>
              <a:t>analyze</a:t>
            </a:r>
            <a:r>
              <a:rPr lang="en-GB" sz="1600" dirty="0">
                <a:latin typeface="Times New Roman" panose="02020603050405020304" pitchFamily="18" charset="0"/>
                <a:cs typeface="Times New Roman" panose="02020603050405020304" pitchFamily="18" charset="0"/>
              </a:rPr>
              <a:t> large datasets to identify relevant patterns for prediction.</a:t>
            </a:r>
          </a:p>
          <a:p>
            <a:pPr algn="just"/>
            <a:r>
              <a:rPr lang="en-GB" sz="1600" b="1" dirty="0">
                <a:latin typeface="Times New Roman" panose="02020603050405020304" pitchFamily="18" charset="0"/>
                <a:cs typeface="Times New Roman" panose="02020603050405020304" pitchFamily="18" charset="0"/>
              </a:rPr>
              <a:t>Machine Learning and AI</a:t>
            </a:r>
            <a:r>
              <a:rPr lang="en-GB" sz="1600" dirty="0">
                <a:latin typeface="Times New Roman" panose="02020603050405020304" pitchFamily="18" charset="0"/>
                <a:cs typeface="Times New Roman" panose="02020603050405020304" pitchFamily="18" charset="0"/>
              </a:rPr>
              <a:t>: Machine learning algorithms can improve weather prediction by learning from past data and finding patterns that traditional methods may miss. For example, neural networks, random forests</a:t>
            </a:r>
          </a:p>
          <a:p>
            <a:pPr algn="just"/>
            <a:r>
              <a:rPr lang="en-GB" sz="1600" b="1" dirty="0">
                <a:latin typeface="Times New Roman" panose="02020603050405020304" pitchFamily="18" charset="0"/>
                <a:cs typeface="Times New Roman" panose="02020603050405020304" pitchFamily="18" charset="0"/>
              </a:rPr>
              <a:t>3. Numerical Weather Prediction (NWP) Models</a:t>
            </a:r>
          </a:p>
          <a:p>
            <a:pPr algn="just"/>
            <a:r>
              <a:rPr lang="en-GB" sz="1600" b="1" dirty="0">
                <a:latin typeface="Times New Roman" panose="02020603050405020304" pitchFamily="18" charset="0"/>
                <a:cs typeface="Times New Roman" panose="02020603050405020304" pitchFamily="18" charset="0"/>
              </a:rPr>
              <a:t>Simulating Atmospheric Physics</a:t>
            </a:r>
            <a:r>
              <a:rPr lang="en-GB" sz="1600" dirty="0">
                <a:latin typeface="Times New Roman" panose="02020603050405020304" pitchFamily="18" charset="0"/>
                <a:cs typeface="Times New Roman" panose="02020603050405020304" pitchFamily="18" charset="0"/>
              </a:rPr>
              <a:t>: NWP models simulate atmospheric conditions based on the laws of physics, taking into account variables like air pressure, wind, temperature, and humidity.</a:t>
            </a:r>
          </a:p>
          <a:p>
            <a:pPr algn="just"/>
            <a:r>
              <a:rPr lang="en-GB" sz="1600" b="1" dirty="0">
                <a:latin typeface="Times New Roman" panose="02020603050405020304" pitchFamily="18" charset="0"/>
                <a:cs typeface="Times New Roman" panose="02020603050405020304" pitchFamily="18" charset="0"/>
              </a:rPr>
              <a:t>Grid-based Models</a:t>
            </a:r>
            <a:r>
              <a:rPr lang="en-GB" sz="1600" dirty="0">
                <a:latin typeface="Times New Roman" panose="02020603050405020304" pitchFamily="18" charset="0"/>
                <a:cs typeface="Times New Roman" panose="02020603050405020304" pitchFamily="18" charset="0"/>
              </a:rPr>
              <a:t>: These models divide the atmosphere into a grid and compute how conditions change over time, making it possible to predict weather for specific geographic locations.</a:t>
            </a:r>
          </a:p>
          <a:p>
            <a:pPr>
              <a:spcAft>
                <a:spcPts val="800"/>
              </a:spcAft>
            </a:pPr>
            <a:endParaRPr lang="en-US" sz="1800" dirty="0">
              <a:latin typeface="+mn-lt"/>
            </a:endParaRP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824193AA-D956-5BB2-516E-B0A639C4FB14}"/>
              </a:ext>
            </a:extLst>
          </p:cNvPr>
          <p:cNvSpPr txBox="1"/>
          <p:nvPr/>
        </p:nvSpPr>
        <p:spPr>
          <a:xfrm>
            <a:off x="597744" y="971491"/>
            <a:ext cx="5904091" cy="400110"/>
          </a:xfrm>
          <a:prstGeom prst="rect">
            <a:avLst/>
          </a:prstGeom>
          <a:noFill/>
        </p:spPr>
        <p:txBody>
          <a:bodyPr wrap="square">
            <a:spAutoFit/>
          </a:bodyPr>
          <a:lstStyle/>
          <a:p>
            <a:r>
              <a:rPr lang="en-IN" sz="2000" b="1" dirty="0" smtClean="0">
                <a:solidFill>
                  <a:srgbClr val="213163"/>
                </a:solidFill>
              </a:rPr>
              <a:t>Solution :</a:t>
            </a:r>
            <a:endParaRPr lang="en-IN" sz="2000" b="1" dirty="0">
              <a:solidFill>
                <a:srgbClr val="213163"/>
              </a:solidFill>
            </a:endParaRPr>
          </a:p>
        </p:txBody>
      </p:sp>
    </p:spTree>
    <p:extLst>
      <p:ext uri="{BB962C8B-B14F-4D97-AF65-F5344CB8AC3E}">
        <p14:creationId xmlns:p14="http://schemas.microsoft.com/office/powerpoint/2010/main" val="826849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1839446" cy="4288353"/>
          </a:xfrm>
          <a:prstGeom prst="rect">
            <a:avLst/>
          </a:prstGeom>
          <a:noFill/>
        </p:spPr>
        <p:txBody>
          <a:bodyPr wrap="square" rtlCol="0">
            <a:spAutoFit/>
          </a:bodyPr>
          <a:lstStyle/>
          <a:p>
            <a:pPr>
              <a:spcAft>
                <a:spcPts val="800"/>
              </a:spcAft>
            </a:pPr>
            <a:r>
              <a:rPr lang="en-GB" sz="1400" b="1" dirty="0" err="1" smtClean="0">
                <a:latin typeface="Times New Roman" panose="02020603050405020304" pitchFamily="18" charset="0"/>
                <a:cs typeface="Times New Roman" panose="02020603050405020304" pitchFamily="18" charset="0"/>
              </a:rPr>
              <a:t>WeatherPredictionDatase</a:t>
            </a:r>
            <a:r>
              <a:rPr lang="en-GB" sz="1400" b="1" dirty="0" smtClean="0">
                <a:latin typeface="Times New Roman" panose="02020603050405020304" pitchFamily="18" charset="0"/>
                <a:cs typeface="Times New Roman" panose="02020603050405020304" pitchFamily="18" charset="0"/>
              </a:rPr>
              <a:t>(</a:t>
            </a:r>
            <a:r>
              <a:rPr lang="en-GB" sz="1400" b="1" dirty="0" err="1" smtClean="0">
                <a:latin typeface="Times New Roman" panose="02020603050405020304" pitchFamily="18" charset="0"/>
                <a:cs typeface="Times New Roman" panose="02020603050405020304" pitchFamily="18" charset="0"/>
              </a:rPr>
              <a:t>Kaggle</a:t>
            </a:r>
            <a:r>
              <a:rPr lang="en-GB" sz="1400" b="1" dirty="0">
                <a:latin typeface="Times New Roman" panose="02020603050405020304" pitchFamily="18" charset="0"/>
                <a:cs typeface="Times New Roman" panose="02020603050405020304" pitchFamily="18" charset="0"/>
              </a:rPr>
              <a:t>)</a:t>
            </a:r>
            <a:r>
              <a:rPr lang="en-GB" sz="1400" dirty="0">
                <a:latin typeface="Times New Roman" panose="02020603050405020304" pitchFamily="18" charset="0"/>
                <a:cs typeface="Times New Roman" panose="02020603050405020304" pitchFamily="18" charset="0"/>
              </a:rPr>
              <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This dataset provides weather observations from 18 locations in Europe, designed for classification, regression, and forecasting tasks. It includes features such as temperature, humidity, wind speed, and weather conditions. The dataset is available on </a:t>
            </a:r>
            <a:r>
              <a:rPr lang="en-GB" sz="1400" dirty="0" err="1" smtClean="0">
                <a:latin typeface="Times New Roman" panose="02020603050405020304" pitchFamily="18" charset="0"/>
                <a:cs typeface="Times New Roman" panose="02020603050405020304" pitchFamily="18" charset="0"/>
              </a:rPr>
              <a:t>Kaggle</a:t>
            </a:r>
            <a:r>
              <a:rPr lang="en-GB" sz="1400" dirty="0" smtClean="0">
                <a:latin typeface="Times New Roman" panose="02020603050405020304" pitchFamily="18" charset="0"/>
                <a:cs typeface="Times New Roman" panose="02020603050405020304" pitchFamily="18" charset="0"/>
              </a:rPr>
              <a:t>.</a:t>
            </a:r>
          </a:p>
          <a:p>
            <a:pPr algn="just"/>
            <a:r>
              <a:rPr lang="en-GB" sz="1600" b="1" dirty="0">
                <a:latin typeface="Times New Roman" panose="02020603050405020304" pitchFamily="18" charset="0"/>
                <a:cs typeface="Times New Roman" panose="02020603050405020304" pitchFamily="18" charset="0"/>
              </a:rPr>
              <a:t>Dataset Description: Weather Prediction Dataset</a:t>
            </a:r>
          </a:p>
          <a:p>
            <a:pPr algn="just"/>
            <a:r>
              <a:rPr lang="en-GB" sz="1600" b="1" dirty="0">
                <a:latin typeface="Times New Roman" panose="02020603050405020304" pitchFamily="18" charset="0"/>
                <a:cs typeface="Times New Roman" panose="02020603050405020304" pitchFamily="18" charset="0"/>
              </a:rPr>
              <a:t>Source</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Kaggle</a:t>
            </a:r>
            <a:r>
              <a:rPr lang="en-GB" sz="1600" dirty="0">
                <a:latin typeface="Times New Roman" panose="02020603050405020304" pitchFamily="18" charset="0"/>
                <a:cs typeface="Times New Roman" panose="02020603050405020304" pitchFamily="18" charset="0"/>
              </a:rPr>
              <a:t> (accessible at Weather Prediction Dataset on </a:t>
            </a:r>
            <a:r>
              <a:rPr lang="en-GB" sz="1600" dirty="0" err="1">
                <a:latin typeface="Times New Roman" panose="02020603050405020304" pitchFamily="18" charset="0"/>
                <a:cs typeface="Times New Roman" panose="02020603050405020304" pitchFamily="18" charset="0"/>
              </a:rPr>
              <a:t>Kaggle</a:t>
            </a:r>
            <a:r>
              <a:rPr lang="en-GB" sz="1600" dirty="0">
                <a:latin typeface="Times New Roman" panose="02020603050405020304" pitchFamily="18" charset="0"/>
                <a:cs typeface="Times New Roman" panose="02020603050405020304" pitchFamily="18" charset="0"/>
              </a:rPr>
              <a:t>)</a:t>
            </a:r>
          </a:p>
          <a:p>
            <a:pPr algn="just"/>
            <a:r>
              <a:rPr lang="en-GB" sz="1600" b="1" dirty="0">
                <a:latin typeface="Times New Roman" panose="02020603050405020304" pitchFamily="18" charset="0"/>
                <a:cs typeface="Times New Roman" panose="02020603050405020304" pitchFamily="18" charset="0"/>
              </a:rPr>
              <a:t>Size</a:t>
            </a:r>
            <a:r>
              <a:rPr lang="en-GB" sz="1600" dirty="0">
                <a:latin typeface="Times New Roman" panose="02020603050405020304" pitchFamily="18" charset="0"/>
                <a:cs typeface="Times New Roman" panose="02020603050405020304" pitchFamily="18" charset="0"/>
              </a:rPr>
              <a:t>: The dataset contains over 20,000 records of hourly weather observations. It spans several years and includes data from various weather stations across Europe.</a:t>
            </a:r>
          </a:p>
          <a:p>
            <a:pPr algn="just"/>
            <a:r>
              <a:rPr lang="en-GB" sz="1600" b="1" dirty="0">
                <a:latin typeface="Times New Roman" panose="02020603050405020304" pitchFamily="18" charset="0"/>
                <a:cs typeface="Times New Roman" panose="02020603050405020304" pitchFamily="18" charset="0"/>
              </a:rPr>
              <a:t>Key Features</a:t>
            </a:r>
            <a:r>
              <a:rPr lang="en-GB" sz="1600" dirty="0">
                <a:latin typeface="Times New Roman" panose="02020603050405020304" pitchFamily="18" charset="0"/>
                <a:cs typeface="Times New Roman" panose="02020603050405020304" pitchFamily="18" charset="0"/>
              </a:rPr>
              <a:t>:</a:t>
            </a:r>
          </a:p>
          <a:p>
            <a:pPr lvl="1" algn="just"/>
            <a:r>
              <a:rPr lang="en-GB" sz="1600" b="1" dirty="0">
                <a:latin typeface="Times New Roman" panose="02020603050405020304" pitchFamily="18" charset="0"/>
                <a:cs typeface="Times New Roman" panose="02020603050405020304" pitchFamily="18" charset="0"/>
              </a:rPr>
              <a:t>Temperature (°C)</a:t>
            </a:r>
            <a:r>
              <a:rPr lang="en-GB" sz="1600" dirty="0">
                <a:latin typeface="Times New Roman" panose="02020603050405020304" pitchFamily="18" charset="0"/>
                <a:cs typeface="Times New Roman" panose="02020603050405020304" pitchFamily="18" charset="0"/>
              </a:rPr>
              <a:t>: The temperature readings at various times of the day.</a:t>
            </a:r>
          </a:p>
          <a:p>
            <a:pPr lvl="1" algn="just"/>
            <a:r>
              <a:rPr lang="en-GB" sz="1600" b="1" dirty="0">
                <a:latin typeface="Times New Roman" panose="02020603050405020304" pitchFamily="18" charset="0"/>
                <a:cs typeface="Times New Roman" panose="02020603050405020304" pitchFamily="18" charset="0"/>
              </a:rPr>
              <a:t>Humidity (%)</a:t>
            </a:r>
            <a:r>
              <a:rPr lang="en-GB" sz="1600" dirty="0">
                <a:latin typeface="Times New Roman" panose="02020603050405020304" pitchFamily="18" charset="0"/>
                <a:cs typeface="Times New Roman" panose="02020603050405020304" pitchFamily="18" charset="0"/>
              </a:rPr>
              <a:t>: Percentage of atmospheric humidity.</a:t>
            </a:r>
          </a:p>
          <a:p>
            <a:pPr lvl="1" algn="just"/>
            <a:r>
              <a:rPr lang="en-GB" sz="1600" b="1" dirty="0">
                <a:latin typeface="Times New Roman" panose="02020603050405020304" pitchFamily="18" charset="0"/>
                <a:cs typeface="Times New Roman" panose="02020603050405020304" pitchFamily="18" charset="0"/>
              </a:rPr>
              <a:t>Wind Speed (m/s)</a:t>
            </a:r>
            <a:r>
              <a:rPr lang="en-GB" sz="1600" dirty="0">
                <a:latin typeface="Times New Roman" panose="02020603050405020304" pitchFamily="18" charset="0"/>
                <a:cs typeface="Times New Roman" panose="02020603050405020304" pitchFamily="18" charset="0"/>
              </a:rPr>
              <a:t>: The speed of the wind recorded at each station.</a:t>
            </a:r>
          </a:p>
          <a:p>
            <a:pPr lvl="1" algn="just"/>
            <a:r>
              <a:rPr lang="en-GB" sz="1600" b="1" dirty="0">
                <a:latin typeface="Times New Roman" panose="02020603050405020304" pitchFamily="18" charset="0"/>
                <a:cs typeface="Times New Roman" panose="02020603050405020304" pitchFamily="18" charset="0"/>
              </a:rPr>
              <a:t>Precipitation (mm)</a:t>
            </a:r>
            <a:r>
              <a:rPr lang="en-GB" sz="1600" dirty="0">
                <a:latin typeface="Times New Roman" panose="02020603050405020304" pitchFamily="18" charset="0"/>
                <a:cs typeface="Times New Roman" panose="02020603050405020304" pitchFamily="18" charset="0"/>
              </a:rPr>
              <a:t>: Amount of rainfall or snow measured.</a:t>
            </a:r>
          </a:p>
          <a:p>
            <a:pPr lvl="1" algn="just"/>
            <a:r>
              <a:rPr lang="en-GB" sz="1600" b="1" dirty="0">
                <a:latin typeface="Times New Roman" panose="02020603050405020304" pitchFamily="18" charset="0"/>
                <a:cs typeface="Times New Roman" panose="02020603050405020304" pitchFamily="18" charset="0"/>
              </a:rPr>
              <a:t>Weather Condition</a:t>
            </a:r>
            <a:r>
              <a:rPr lang="en-GB" sz="1600" dirty="0">
                <a:latin typeface="Times New Roman" panose="02020603050405020304" pitchFamily="18" charset="0"/>
                <a:cs typeface="Times New Roman" panose="02020603050405020304" pitchFamily="18" charset="0"/>
              </a:rPr>
              <a:t>: Labels describing the weather such as "Clear", "Rain", "Snow", "Fog", etc.</a:t>
            </a:r>
          </a:p>
          <a:p>
            <a:pPr lvl="1" algn="just"/>
            <a:r>
              <a:rPr lang="en-GB" sz="1600" b="1" dirty="0">
                <a:latin typeface="Times New Roman" panose="02020603050405020304" pitchFamily="18" charset="0"/>
                <a:cs typeface="Times New Roman" panose="02020603050405020304" pitchFamily="18" charset="0"/>
              </a:rPr>
              <a:t>Time</a:t>
            </a:r>
            <a:r>
              <a:rPr lang="en-GB" sz="1600" dirty="0">
                <a:latin typeface="Times New Roman" panose="02020603050405020304" pitchFamily="18" charset="0"/>
                <a:cs typeface="Times New Roman" panose="02020603050405020304" pitchFamily="18" charset="0"/>
              </a:rPr>
              <a:t>: Timestamp for when each weather observation was taken.</a:t>
            </a:r>
          </a:p>
          <a:p>
            <a:pPr lvl="1" algn="just"/>
            <a:r>
              <a:rPr lang="en-GB" sz="1600" b="1" dirty="0">
                <a:latin typeface="Times New Roman" panose="02020603050405020304" pitchFamily="18" charset="0"/>
                <a:cs typeface="Times New Roman" panose="02020603050405020304" pitchFamily="18" charset="0"/>
              </a:rPr>
              <a:t>Location</a:t>
            </a:r>
            <a:r>
              <a:rPr lang="en-GB" sz="1600" dirty="0">
                <a:latin typeface="Times New Roman" panose="02020603050405020304" pitchFamily="18" charset="0"/>
                <a:cs typeface="Times New Roman" panose="02020603050405020304" pitchFamily="18" charset="0"/>
              </a:rPr>
              <a:t>: The geographic location of the weather station.</a:t>
            </a:r>
          </a:p>
          <a:p>
            <a:pPr algn="just"/>
            <a:r>
              <a:rPr lang="en-GB" sz="1600" b="1" dirty="0">
                <a:latin typeface="Times New Roman" panose="02020603050405020304" pitchFamily="18" charset="0"/>
                <a:cs typeface="Times New Roman" panose="02020603050405020304" pitchFamily="18" charset="0"/>
              </a:rPr>
              <a:t>Key Features of the Dataset:</a:t>
            </a:r>
          </a:p>
          <a:p>
            <a:pPr algn="just"/>
            <a:r>
              <a:rPr lang="en-GB" sz="1600" b="1" dirty="0">
                <a:latin typeface="Times New Roman" panose="02020603050405020304" pitchFamily="18" charset="0"/>
                <a:cs typeface="Times New Roman" panose="02020603050405020304" pitchFamily="18" charset="0"/>
              </a:rPr>
              <a:t>Temporal Data</a:t>
            </a:r>
            <a:r>
              <a:rPr lang="en-GB" sz="1600" dirty="0">
                <a:latin typeface="Times New Roman" panose="02020603050405020304" pitchFamily="18" charset="0"/>
                <a:cs typeface="Times New Roman" panose="02020603050405020304" pitchFamily="18" charset="0"/>
              </a:rPr>
              <a:t>: Each record corresponds to hourly weather data, which makes it useful for time series forecasting</a:t>
            </a:r>
            <a:r>
              <a:rPr lang="en-GB" sz="1600" dirty="0" smtClean="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10314" y="828289"/>
            <a:ext cx="5904091" cy="400110"/>
          </a:xfrm>
          <a:prstGeom prst="rect">
            <a:avLst/>
          </a:prstGeom>
          <a:noFill/>
        </p:spPr>
        <p:txBody>
          <a:bodyPr wrap="square">
            <a:spAutoFit/>
          </a:bodyPr>
          <a:lstStyle/>
          <a:p>
            <a:r>
              <a:rPr lang="en-IN" sz="2000" b="1" dirty="0">
                <a:solidFill>
                  <a:srgbClr val="213163"/>
                </a:solidFill>
              </a:rPr>
              <a:t>Dataset </a:t>
            </a:r>
            <a:r>
              <a:rPr lang="en-IN" sz="2000" b="1" dirty="0" smtClean="0">
                <a:solidFill>
                  <a:srgbClr val="213163"/>
                </a:solidFill>
              </a:rPr>
              <a:t>Overview :</a:t>
            </a:r>
            <a:endParaRPr lang="en-IN" sz="2000" dirty="0">
              <a:solidFill>
                <a:srgbClr val="213163"/>
              </a:solidFill>
            </a:endParaRPr>
          </a:p>
        </p:txBody>
      </p:sp>
    </p:spTree>
    <p:extLst>
      <p:ext uri="{BB962C8B-B14F-4D97-AF65-F5344CB8AC3E}">
        <p14:creationId xmlns:p14="http://schemas.microsoft.com/office/powerpoint/2010/main" val="1066288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94640" y="1451569"/>
            <a:ext cx="11633200" cy="5755550"/>
          </a:xfrm>
          <a:prstGeom prst="rect">
            <a:avLst/>
          </a:prstGeom>
          <a:noFill/>
        </p:spPr>
        <p:txBody>
          <a:bodyPr wrap="square" rtlCol="0">
            <a:spAutoFit/>
          </a:bodyPr>
          <a:lstStyle/>
          <a:p>
            <a:pPr algn="just"/>
            <a:r>
              <a:rPr lang="en-GB" sz="1600" b="1" dirty="0" smtClean="0">
                <a:latin typeface="Times New Roman" panose="02020603050405020304" pitchFamily="18" charset="0"/>
                <a:cs typeface="Times New Roman" panose="02020603050405020304" pitchFamily="18" charset="0"/>
              </a:rPr>
              <a:t>APPROACH :</a:t>
            </a:r>
          </a:p>
          <a:p>
            <a:pPr algn="just"/>
            <a:r>
              <a:rPr lang="en-GB" sz="1600" b="1" dirty="0" smtClean="0">
                <a:latin typeface="Times New Roman" panose="02020603050405020304" pitchFamily="18" charset="0"/>
                <a:cs typeface="Times New Roman" panose="02020603050405020304" pitchFamily="18" charset="0"/>
              </a:rPr>
              <a:t>1</a:t>
            </a:r>
            <a:r>
              <a:rPr lang="en-GB" sz="1600" b="1" dirty="0">
                <a:latin typeface="Times New Roman" panose="02020603050405020304" pitchFamily="18" charset="0"/>
                <a:cs typeface="Times New Roman" panose="02020603050405020304" pitchFamily="18" charset="0"/>
              </a:rPr>
              <a:t>. Data Collection &amp; </a:t>
            </a:r>
            <a:r>
              <a:rPr lang="en-GB" sz="1600" b="1" dirty="0" err="1">
                <a:latin typeface="Times New Roman" panose="02020603050405020304" pitchFamily="18" charset="0"/>
                <a:cs typeface="Times New Roman" panose="02020603050405020304" pitchFamily="18" charset="0"/>
              </a:rPr>
              <a:t>Preprocessing</a:t>
            </a:r>
            <a:endParaRPr lang="en-GB" sz="1600" b="1"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Gather Weather Data</a:t>
            </a:r>
            <a:r>
              <a:rPr lang="en-GB" sz="1600" dirty="0">
                <a:latin typeface="Times New Roman" panose="02020603050405020304" pitchFamily="18" charset="0"/>
                <a:cs typeface="Times New Roman" panose="02020603050405020304" pitchFamily="18" charset="0"/>
              </a:rPr>
              <a:t>: Collect historical weather data (temperature, humidity, wind speed, etc.) from sources like weather stations and satellites.</a:t>
            </a:r>
          </a:p>
          <a:p>
            <a:pPr algn="just"/>
            <a:r>
              <a:rPr lang="en-GB" sz="1600" b="1" dirty="0">
                <a:latin typeface="Times New Roman" panose="02020603050405020304" pitchFamily="18" charset="0"/>
                <a:cs typeface="Times New Roman" panose="02020603050405020304" pitchFamily="18" charset="0"/>
              </a:rPr>
              <a:t>Clean Data</a:t>
            </a:r>
            <a:r>
              <a:rPr lang="en-GB" sz="1600" dirty="0">
                <a:latin typeface="Times New Roman" panose="02020603050405020304" pitchFamily="18" charset="0"/>
                <a:cs typeface="Times New Roman" panose="02020603050405020304" pitchFamily="18" charset="0"/>
              </a:rPr>
              <a:t>: Handle missing values, remove outliers, and standardize features.</a:t>
            </a:r>
          </a:p>
          <a:p>
            <a:pPr algn="just"/>
            <a:r>
              <a:rPr lang="en-GB" sz="1600" b="1" dirty="0">
                <a:latin typeface="Times New Roman" panose="02020603050405020304" pitchFamily="18" charset="0"/>
                <a:cs typeface="Times New Roman" panose="02020603050405020304" pitchFamily="18" charset="0"/>
              </a:rPr>
              <a:t>Feature Engineering</a:t>
            </a:r>
            <a:r>
              <a:rPr lang="en-GB" sz="1600" dirty="0">
                <a:latin typeface="Times New Roman" panose="02020603050405020304" pitchFamily="18" charset="0"/>
                <a:cs typeface="Times New Roman" panose="02020603050405020304" pitchFamily="18" charset="0"/>
              </a:rPr>
              <a:t>: Create new features like moving averages and time-based variables to capture seasonal patterns.</a:t>
            </a:r>
          </a:p>
          <a:p>
            <a:pPr algn="just"/>
            <a:r>
              <a:rPr lang="en-GB" sz="1600" b="1" dirty="0">
                <a:latin typeface="Times New Roman" panose="02020603050405020304" pitchFamily="18" charset="0"/>
                <a:cs typeface="Times New Roman" panose="02020603050405020304" pitchFamily="18" charset="0"/>
              </a:rPr>
              <a:t>2. Exploratory Data Analysis (EDA)</a:t>
            </a:r>
          </a:p>
          <a:p>
            <a:pPr algn="just"/>
            <a:r>
              <a:rPr lang="en-GB" sz="1600" b="1" dirty="0">
                <a:latin typeface="Times New Roman" panose="02020603050405020304" pitchFamily="18" charset="0"/>
                <a:cs typeface="Times New Roman" panose="02020603050405020304" pitchFamily="18" charset="0"/>
              </a:rPr>
              <a:t>Visualization</a:t>
            </a:r>
            <a:r>
              <a:rPr lang="en-GB" sz="1600" dirty="0">
                <a:latin typeface="Times New Roman" panose="02020603050405020304" pitchFamily="18" charset="0"/>
                <a:cs typeface="Times New Roman" panose="02020603050405020304" pitchFamily="18" charset="0"/>
              </a:rPr>
              <a:t>: Plot temperature, humidity, and wind speed trends to identify patterns.</a:t>
            </a:r>
          </a:p>
          <a:p>
            <a:pPr algn="just"/>
            <a:r>
              <a:rPr lang="en-GB" sz="1600" b="1" dirty="0">
                <a:latin typeface="Times New Roman" panose="02020603050405020304" pitchFamily="18" charset="0"/>
                <a:cs typeface="Times New Roman" panose="02020603050405020304" pitchFamily="18" charset="0"/>
              </a:rPr>
              <a:t>Correlation Analysis</a:t>
            </a:r>
            <a:r>
              <a:rPr lang="en-GB" sz="1600" dirty="0">
                <a:latin typeface="Times New Roman" panose="02020603050405020304" pitchFamily="18" charset="0"/>
                <a:cs typeface="Times New Roman" panose="02020603050405020304" pitchFamily="18" charset="0"/>
              </a:rPr>
              <a:t>: Identify the relationship between weather variables (e.g., temperature vs. humidity</a:t>
            </a:r>
            <a:r>
              <a:rPr lang="en-GB" sz="1600" dirty="0" smtClean="0">
                <a:latin typeface="Times New Roman" panose="02020603050405020304" pitchFamily="18" charset="0"/>
                <a:cs typeface="Times New Roman" panose="02020603050405020304" pitchFamily="18" charset="0"/>
              </a:rPr>
              <a:t>).</a:t>
            </a:r>
          </a:p>
          <a:p>
            <a:pPr algn="just"/>
            <a:r>
              <a:rPr lang="en-GB" sz="2000" b="1" dirty="0">
                <a:latin typeface="Times New Roman" panose="02020603050405020304" pitchFamily="18" charset="0"/>
                <a:cs typeface="Times New Roman" panose="02020603050405020304" pitchFamily="18" charset="0"/>
              </a:rPr>
              <a:t>Algorithms Used:</a:t>
            </a:r>
          </a:p>
          <a:p>
            <a:pPr algn="just"/>
            <a:r>
              <a:rPr lang="en-GB" sz="2000" b="1" dirty="0" smtClean="0">
                <a:latin typeface="Times New Roman" panose="02020603050405020304" pitchFamily="18" charset="0"/>
                <a:cs typeface="Times New Roman" panose="02020603050405020304" pitchFamily="18" charset="0"/>
              </a:rPr>
              <a:t>1.Linear </a:t>
            </a:r>
            <a:r>
              <a:rPr lang="en-GB" sz="2000" b="1" dirty="0">
                <a:latin typeface="Times New Roman" panose="02020603050405020304" pitchFamily="18" charset="0"/>
                <a:cs typeface="Times New Roman" panose="02020603050405020304" pitchFamily="18" charset="0"/>
              </a:rPr>
              <a:t>Regression</a:t>
            </a:r>
            <a:endParaRPr lang="en-GB" sz="2000" dirty="0">
              <a:latin typeface="Times New Roman" panose="02020603050405020304" pitchFamily="18" charset="0"/>
              <a:cs typeface="Times New Roman" panose="02020603050405020304" pitchFamily="18" charset="0"/>
            </a:endParaRPr>
          </a:p>
          <a:p>
            <a:pPr lvl="1" algn="just"/>
            <a:r>
              <a:rPr lang="en-GB" sz="2000" b="1" dirty="0">
                <a:latin typeface="Times New Roman" panose="02020603050405020304" pitchFamily="18" charset="0"/>
                <a:cs typeface="Times New Roman" panose="02020603050405020304" pitchFamily="18" charset="0"/>
              </a:rPr>
              <a:t>Why</a:t>
            </a:r>
            <a:r>
              <a:rPr lang="en-GB" sz="2000" dirty="0">
                <a:latin typeface="Times New Roman" panose="02020603050405020304" pitchFamily="18" charset="0"/>
                <a:cs typeface="Times New Roman" panose="02020603050405020304" pitchFamily="18" charset="0"/>
              </a:rPr>
              <a:t>: Simple and effective for predicting continuous variables (e.g., temperature).</a:t>
            </a:r>
          </a:p>
          <a:p>
            <a:pPr algn="just"/>
            <a:r>
              <a:rPr lang="en-GB" sz="2000" b="1" dirty="0" smtClean="0">
                <a:latin typeface="Times New Roman" panose="02020603050405020304" pitchFamily="18" charset="0"/>
                <a:cs typeface="Times New Roman" panose="02020603050405020304" pitchFamily="18" charset="0"/>
              </a:rPr>
              <a:t>2.Random </a:t>
            </a:r>
            <a:r>
              <a:rPr lang="en-GB" sz="2000" b="1" dirty="0">
                <a:latin typeface="Times New Roman" panose="02020603050405020304" pitchFamily="18" charset="0"/>
                <a:cs typeface="Times New Roman" panose="02020603050405020304" pitchFamily="18" charset="0"/>
              </a:rPr>
              <a:t>Forest</a:t>
            </a:r>
            <a:endParaRPr lang="en-GB" sz="2000" dirty="0">
              <a:latin typeface="Times New Roman" panose="02020603050405020304" pitchFamily="18" charset="0"/>
              <a:cs typeface="Times New Roman" panose="02020603050405020304" pitchFamily="18" charset="0"/>
            </a:endParaRPr>
          </a:p>
          <a:p>
            <a:pPr lvl="1" algn="just"/>
            <a:r>
              <a:rPr lang="en-GB" sz="2000" b="1" dirty="0">
                <a:latin typeface="Times New Roman" panose="02020603050405020304" pitchFamily="18" charset="0"/>
                <a:cs typeface="Times New Roman" panose="02020603050405020304" pitchFamily="18" charset="0"/>
              </a:rPr>
              <a:t>Why</a:t>
            </a:r>
            <a:r>
              <a:rPr lang="en-GB" sz="2000" dirty="0">
                <a:latin typeface="Times New Roman" panose="02020603050405020304" pitchFamily="18" charset="0"/>
                <a:cs typeface="Times New Roman" panose="02020603050405020304" pitchFamily="18" charset="0"/>
              </a:rPr>
              <a:t>: Handles complex, nonlinear data well and is robust to overfitting</a:t>
            </a:r>
            <a:r>
              <a:rPr lang="en-GB" sz="2000" dirty="0" smtClean="0">
                <a:latin typeface="Times New Roman" panose="02020603050405020304" pitchFamily="18" charset="0"/>
                <a:cs typeface="Times New Roman" panose="02020603050405020304" pitchFamily="18" charset="0"/>
              </a:rPr>
              <a:t>.</a:t>
            </a:r>
          </a:p>
          <a:p>
            <a:pPr lvl="1"/>
            <a:endParaRPr lang="en-GB" dirty="0"/>
          </a:p>
          <a:p>
            <a:endParaRPr lang="en-GB" dirty="0"/>
          </a:p>
          <a:p>
            <a:pPr algn="just"/>
            <a:endParaRPr lang="en-GB" sz="1400" dirty="0">
              <a:latin typeface="Times New Roman" panose="02020603050405020304" pitchFamily="18" charset="0"/>
              <a:cs typeface="Times New Roman" panose="02020603050405020304" pitchFamily="18" charset="0"/>
            </a:endParaRPr>
          </a:p>
          <a:p>
            <a:endParaRPr lang="en-GB" sz="1200" dirty="0" smtClean="0"/>
          </a:p>
          <a:p>
            <a:pPr marL="231642" indent="-231642">
              <a:spcAft>
                <a:spcPts val="800"/>
              </a:spcAft>
              <a:buFont typeface="Arial" panose="020B0604020202020204" pitchFamily="34" charset="0"/>
              <a:buChar char="•"/>
            </a:pPr>
            <a:endParaRPr lang="en-US" sz="1800" dirty="0" smtClean="0">
              <a:latin typeface="+mn-lt"/>
            </a:endParaRPr>
          </a:p>
          <a:p>
            <a:pPr>
              <a:spcAft>
                <a:spcPts val="800"/>
              </a:spcAft>
            </a:pPr>
            <a:r>
              <a:rPr lang="en-US" sz="1800" dirty="0">
                <a:latin typeface="+mn-lt"/>
              </a:rPr>
              <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smtClean="0">
                <a:solidFill>
                  <a:srgbClr val="213163"/>
                </a:solidFill>
              </a:rPr>
              <a:t>Methodology :</a:t>
            </a:r>
            <a:endParaRPr lang="en-IN" sz="2000" dirty="0">
              <a:solidFill>
                <a:srgbClr val="213163"/>
              </a:solidFill>
            </a:endParaRPr>
          </a:p>
        </p:txBody>
      </p:sp>
    </p:spTree>
    <p:extLst>
      <p:ext uri="{BB962C8B-B14F-4D97-AF65-F5344CB8AC3E}">
        <p14:creationId xmlns:p14="http://schemas.microsoft.com/office/powerpoint/2010/main" val="2025430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CD88EBF-9193-EA99-AD5C-8B04319AB4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7ED632-39B7-B616-67EE-DBD4B521A4D7}"/>
              </a:ext>
            </a:extLst>
          </p:cNvPr>
          <p:cNvSpPr txBox="1"/>
          <p:nvPr/>
        </p:nvSpPr>
        <p:spPr>
          <a:xfrm>
            <a:off x="202071" y="972537"/>
            <a:ext cx="5904091" cy="400110"/>
          </a:xfrm>
          <a:prstGeom prst="rect">
            <a:avLst/>
          </a:prstGeom>
          <a:noFill/>
        </p:spPr>
        <p:txBody>
          <a:bodyPr wrap="square">
            <a:spAutoFit/>
          </a:bodyPr>
          <a:lstStyle/>
          <a:p>
            <a:r>
              <a:rPr lang="en-IN" sz="2000" b="1" dirty="0" smtClean="0">
                <a:solidFill>
                  <a:srgbClr val="213163"/>
                </a:solidFill>
              </a:rPr>
              <a:t>Results :</a:t>
            </a:r>
            <a:endParaRPr lang="en-IN" sz="2000" dirty="0">
              <a:solidFill>
                <a:srgbClr val="213163"/>
              </a:solidFill>
            </a:endParaRPr>
          </a:p>
        </p:txBody>
      </p:sp>
      <p:pic>
        <p:nvPicPr>
          <p:cNvPr id="3" name="Picture 2"/>
          <p:cNvPicPr>
            <a:picLocks noChangeAspect="1"/>
          </p:cNvPicPr>
          <p:nvPr/>
        </p:nvPicPr>
        <p:blipFill>
          <a:blip r:embed="rId3"/>
          <a:stretch>
            <a:fillRect/>
          </a:stretch>
        </p:blipFill>
        <p:spPr>
          <a:xfrm>
            <a:off x="98209" y="1372647"/>
            <a:ext cx="4610743" cy="5292313"/>
          </a:xfrm>
          <a:prstGeom prst="rect">
            <a:avLst/>
          </a:prstGeom>
        </p:spPr>
      </p:pic>
      <p:pic>
        <p:nvPicPr>
          <p:cNvPr id="4" name="Picture 3"/>
          <p:cNvPicPr>
            <a:picLocks noChangeAspect="1"/>
          </p:cNvPicPr>
          <p:nvPr/>
        </p:nvPicPr>
        <p:blipFill>
          <a:blip r:embed="rId4"/>
          <a:stretch>
            <a:fillRect/>
          </a:stretch>
        </p:blipFill>
        <p:spPr>
          <a:xfrm>
            <a:off x="4955054" y="797241"/>
            <a:ext cx="7028899" cy="3043239"/>
          </a:xfrm>
          <a:prstGeom prst="rect">
            <a:avLst/>
          </a:prstGeom>
        </p:spPr>
      </p:pic>
      <p:pic>
        <p:nvPicPr>
          <p:cNvPr id="6" name="Picture 5"/>
          <p:cNvPicPr>
            <a:picLocks noChangeAspect="1"/>
          </p:cNvPicPr>
          <p:nvPr/>
        </p:nvPicPr>
        <p:blipFill>
          <a:blip r:embed="rId5"/>
          <a:stretch>
            <a:fillRect/>
          </a:stretch>
        </p:blipFill>
        <p:spPr>
          <a:xfrm>
            <a:off x="4955054" y="3967488"/>
            <a:ext cx="2319506" cy="2697472"/>
          </a:xfrm>
          <a:prstGeom prst="rect">
            <a:avLst/>
          </a:prstGeom>
        </p:spPr>
      </p:pic>
      <p:pic>
        <p:nvPicPr>
          <p:cNvPr id="7" name="Picture 6"/>
          <p:cNvPicPr>
            <a:picLocks noChangeAspect="1"/>
          </p:cNvPicPr>
          <p:nvPr/>
        </p:nvPicPr>
        <p:blipFill>
          <a:blip r:embed="rId6"/>
          <a:stretch>
            <a:fillRect/>
          </a:stretch>
        </p:blipFill>
        <p:spPr>
          <a:xfrm>
            <a:off x="7534249" y="3967488"/>
            <a:ext cx="2031664" cy="2697472"/>
          </a:xfrm>
          <a:prstGeom prst="rect">
            <a:avLst/>
          </a:prstGeom>
        </p:spPr>
      </p:pic>
      <p:pic>
        <p:nvPicPr>
          <p:cNvPr id="8" name="Picture 7"/>
          <p:cNvPicPr>
            <a:picLocks noChangeAspect="1"/>
          </p:cNvPicPr>
          <p:nvPr/>
        </p:nvPicPr>
        <p:blipFill>
          <a:blip r:embed="rId7"/>
          <a:stretch>
            <a:fillRect/>
          </a:stretch>
        </p:blipFill>
        <p:spPr>
          <a:xfrm>
            <a:off x="9825603" y="3967488"/>
            <a:ext cx="2158350" cy="2697472"/>
          </a:xfrm>
          <a:prstGeom prst="rect">
            <a:avLst/>
          </a:prstGeom>
        </p:spPr>
      </p:pic>
    </p:spTree>
    <p:extLst>
      <p:ext uri="{BB962C8B-B14F-4D97-AF65-F5344CB8AC3E}">
        <p14:creationId xmlns:p14="http://schemas.microsoft.com/office/powerpoint/2010/main" val="180759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smtClean="0">
                <a:solidFill>
                  <a:srgbClr val="213163"/>
                </a:solidFill>
              </a:rPr>
              <a:t>Conclusion :</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2231" y="1280160"/>
            <a:ext cx="11839054" cy="4524315"/>
          </a:xfrm>
          <a:prstGeom prst="rect">
            <a:avLst/>
          </a:prstGeom>
          <a:noFill/>
        </p:spPr>
        <p:txBody>
          <a:bodyPr wrap="square" rtlCol="0">
            <a:spAutoFit/>
          </a:bodyPr>
          <a:lstStyle/>
          <a:p>
            <a:pPr algn="just"/>
            <a:r>
              <a:rPr lang="en-GB" sz="1600" dirty="0">
                <a:latin typeface="Times New Roman" panose="02020603050405020304" pitchFamily="18" charset="0"/>
                <a:cs typeface="Times New Roman" panose="02020603050405020304" pitchFamily="18" charset="0"/>
              </a:rPr>
              <a:t>In this case study, a comprehensive approach was developed to predict weather conditions using machine learning and AI techniques. By collecting and </a:t>
            </a:r>
            <a:r>
              <a:rPr lang="en-GB" sz="1600" dirty="0" smtClean="0">
                <a:latin typeface="Times New Roman" panose="02020603050405020304" pitchFamily="18" charset="0"/>
                <a:cs typeface="Times New Roman" panose="02020603050405020304" pitchFamily="18" charset="0"/>
              </a:rPr>
              <a:t>pre-processing </a:t>
            </a:r>
            <a:r>
              <a:rPr lang="en-GB" sz="1600" dirty="0">
                <a:latin typeface="Times New Roman" panose="02020603050405020304" pitchFamily="18" charset="0"/>
                <a:cs typeface="Times New Roman" panose="02020603050405020304" pitchFamily="18" charset="0"/>
              </a:rPr>
              <a:t>large-scale historical weather data, applying exploratory data analysis (EDA), and selecting appropriate models, we were able to achieve accurate weather predictions. The use of algorithms like </a:t>
            </a:r>
            <a:r>
              <a:rPr lang="en-GB" sz="1600" b="1" dirty="0">
                <a:latin typeface="Times New Roman" panose="02020603050405020304" pitchFamily="18" charset="0"/>
                <a:cs typeface="Times New Roman" panose="02020603050405020304" pitchFamily="18" charset="0"/>
              </a:rPr>
              <a:t>Linear Regression</a:t>
            </a:r>
            <a:r>
              <a:rPr lang="en-GB" sz="1600" dirty="0">
                <a:latin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cs typeface="Times New Roman" panose="02020603050405020304" pitchFamily="18" charset="0"/>
              </a:rPr>
              <a:t>Random Forest</a:t>
            </a:r>
            <a:r>
              <a:rPr lang="en-GB" sz="1600" dirty="0">
                <a:latin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cs typeface="Times New Roman" panose="02020603050405020304" pitchFamily="18" charset="0"/>
              </a:rPr>
              <a:t>LSTM</a:t>
            </a:r>
            <a:r>
              <a:rPr lang="en-GB" sz="1600" dirty="0">
                <a:latin typeface="Times New Roman" panose="02020603050405020304" pitchFamily="18" charset="0"/>
                <a:cs typeface="Times New Roman" panose="02020603050405020304" pitchFamily="18" charset="0"/>
              </a:rPr>
              <a:t>, </a:t>
            </a:r>
            <a:r>
              <a:rPr lang="en-GB" sz="1600" b="1" dirty="0" err="1">
                <a:latin typeface="Times New Roman" panose="02020603050405020304" pitchFamily="18" charset="0"/>
                <a:cs typeface="Times New Roman" panose="02020603050405020304" pitchFamily="18" charset="0"/>
              </a:rPr>
              <a:t>XGBoost</a:t>
            </a:r>
            <a:r>
              <a:rPr lang="en-GB" sz="1600" dirty="0">
                <a:latin typeface="Times New Roman" panose="02020603050405020304" pitchFamily="18" charset="0"/>
                <a:cs typeface="Times New Roman" panose="02020603050405020304" pitchFamily="18" charset="0"/>
              </a:rPr>
              <a:t>, and </a:t>
            </a:r>
            <a:r>
              <a:rPr lang="en-GB" sz="1600" b="1" dirty="0">
                <a:latin typeface="Times New Roman" panose="02020603050405020304" pitchFamily="18" charset="0"/>
                <a:cs typeface="Times New Roman" panose="02020603050405020304" pitchFamily="18" charset="0"/>
              </a:rPr>
              <a:t>KNN</a:t>
            </a:r>
            <a:r>
              <a:rPr lang="en-GB" sz="1600" dirty="0">
                <a:latin typeface="Times New Roman" panose="02020603050405020304" pitchFamily="18" charset="0"/>
                <a:cs typeface="Times New Roman" panose="02020603050405020304" pitchFamily="18" charset="0"/>
              </a:rPr>
              <a:t> provided an effective combination of simplicity and power in forecasting various weather parameters. This methodology allows for real-time predictions and can be applied across industries such as agriculture, transportation, and disaster management, improving decision-making and safety.</a:t>
            </a:r>
          </a:p>
          <a:p>
            <a:pPr algn="just"/>
            <a:r>
              <a:rPr lang="en-GB" sz="1600" dirty="0">
                <a:latin typeface="Times New Roman" panose="02020603050405020304" pitchFamily="18" charset="0"/>
                <a:cs typeface="Times New Roman" panose="02020603050405020304" pitchFamily="18" charset="0"/>
              </a:rPr>
              <a:t>The solution demonstrated the potential of data-driven models to enhance the accuracy and reliability of weather forecasting, providing valuable insights into both short-term and long-term </a:t>
            </a:r>
            <a:r>
              <a:rPr lang="en-GB" sz="1600" dirty="0" smtClean="0">
                <a:latin typeface="Times New Roman" panose="02020603050405020304" pitchFamily="18" charset="0"/>
                <a:cs typeface="Times New Roman" panose="02020603050405020304" pitchFamily="18" charset="0"/>
              </a:rPr>
              <a:t>predictions.</a:t>
            </a:r>
            <a:endParaRPr lang="en-US" sz="1800" dirty="0">
              <a:latin typeface="+mn-lt"/>
            </a:endParaRPr>
          </a:p>
          <a:p>
            <a:pPr algn="just"/>
            <a:r>
              <a:rPr lang="en-GB" sz="1600" b="1" dirty="0">
                <a:latin typeface="Times New Roman" panose="02020603050405020304" pitchFamily="18" charset="0"/>
                <a:cs typeface="Times New Roman" panose="02020603050405020304" pitchFamily="18" charset="0"/>
              </a:rPr>
              <a:t>Future Work:</a:t>
            </a:r>
          </a:p>
          <a:p>
            <a:pPr algn="just"/>
            <a:r>
              <a:rPr lang="en-GB" sz="1600" b="1" dirty="0" smtClean="0">
                <a:latin typeface="Times New Roman" panose="02020603050405020304" pitchFamily="18" charset="0"/>
                <a:cs typeface="Times New Roman" panose="02020603050405020304" pitchFamily="18" charset="0"/>
              </a:rPr>
              <a:t> 1.Integration </a:t>
            </a:r>
            <a:r>
              <a:rPr lang="en-GB" sz="1600" b="1" dirty="0">
                <a:latin typeface="Times New Roman" panose="02020603050405020304" pitchFamily="18" charset="0"/>
                <a:cs typeface="Times New Roman" panose="02020603050405020304" pitchFamily="18" charset="0"/>
              </a:rPr>
              <a:t>of More Data Sources</a:t>
            </a:r>
            <a:r>
              <a:rPr lang="en-GB" sz="1600" dirty="0">
                <a:latin typeface="Times New Roman" panose="02020603050405020304" pitchFamily="18" charset="0"/>
                <a:cs typeface="Times New Roman" panose="02020603050405020304" pitchFamily="18" charset="0"/>
              </a:rPr>
              <a:t>:</a:t>
            </a:r>
          </a:p>
          <a:p>
            <a:pPr lvl="1" algn="just"/>
            <a:r>
              <a:rPr lang="en-GB" sz="1600" dirty="0">
                <a:latin typeface="Times New Roman" panose="02020603050405020304" pitchFamily="18" charset="0"/>
                <a:cs typeface="Times New Roman" panose="02020603050405020304" pitchFamily="18" charset="0"/>
              </a:rPr>
              <a:t>Incorporate additional data from </a:t>
            </a:r>
            <a:r>
              <a:rPr lang="en-GB" sz="1600" dirty="0" err="1">
                <a:latin typeface="Times New Roman" panose="02020603050405020304" pitchFamily="18" charset="0"/>
                <a:cs typeface="Times New Roman" panose="02020603050405020304" pitchFamily="18" charset="0"/>
              </a:rPr>
              <a:t>IoT</a:t>
            </a:r>
            <a:r>
              <a:rPr lang="en-GB" sz="1600" dirty="0">
                <a:latin typeface="Times New Roman" panose="02020603050405020304" pitchFamily="18" charset="0"/>
                <a:cs typeface="Times New Roman" panose="02020603050405020304" pitchFamily="18" charset="0"/>
              </a:rPr>
              <a:t> sensors, global weather stations, and satellite imagery to enrich the model and enhance its predictive power.</a:t>
            </a:r>
          </a:p>
          <a:p>
            <a:pPr algn="just"/>
            <a:r>
              <a:rPr lang="en-GB" sz="1600" b="1" dirty="0" smtClean="0">
                <a:latin typeface="Times New Roman" panose="02020603050405020304" pitchFamily="18" charset="0"/>
                <a:cs typeface="Times New Roman" panose="02020603050405020304" pitchFamily="18" charset="0"/>
              </a:rPr>
              <a:t>2.Model </a:t>
            </a:r>
            <a:r>
              <a:rPr lang="en-GB" sz="1600" b="1" dirty="0">
                <a:latin typeface="Times New Roman" panose="02020603050405020304" pitchFamily="18" charset="0"/>
                <a:cs typeface="Times New Roman" panose="02020603050405020304" pitchFamily="18" charset="0"/>
              </a:rPr>
              <a:t>Optimization</a:t>
            </a:r>
            <a:r>
              <a:rPr lang="en-GB" sz="1600" dirty="0">
                <a:latin typeface="Times New Roman" panose="02020603050405020304" pitchFamily="18" charset="0"/>
                <a:cs typeface="Times New Roman" panose="02020603050405020304" pitchFamily="18" charset="0"/>
              </a:rPr>
              <a:t>:</a:t>
            </a:r>
          </a:p>
          <a:p>
            <a:pPr lvl="1" algn="just"/>
            <a:r>
              <a:rPr lang="en-GB" sz="1600" dirty="0">
                <a:latin typeface="Times New Roman" panose="02020603050405020304" pitchFamily="18" charset="0"/>
                <a:cs typeface="Times New Roman" panose="02020603050405020304" pitchFamily="18" charset="0"/>
              </a:rPr>
              <a:t>Explore more advanced deep learning techniques such as </a:t>
            </a:r>
            <a:r>
              <a:rPr lang="en-GB" sz="1600" b="1" dirty="0">
                <a:latin typeface="Times New Roman" panose="02020603050405020304" pitchFamily="18" charset="0"/>
                <a:cs typeface="Times New Roman" panose="02020603050405020304" pitchFamily="18" charset="0"/>
              </a:rPr>
              <a:t>Transformer-based models</a:t>
            </a:r>
            <a:r>
              <a:rPr lang="en-GB" sz="1600" dirty="0">
                <a:latin typeface="Times New Roman" panose="02020603050405020304" pitchFamily="18" charset="0"/>
                <a:cs typeface="Times New Roman" panose="02020603050405020304" pitchFamily="18" charset="0"/>
              </a:rPr>
              <a:t> for weather forecasting, as they are highly effective for handling sequential data and long-term dependencies.</a:t>
            </a:r>
          </a:p>
          <a:p>
            <a:pPr algn="just"/>
            <a:r>
              <a:rPr lang="en-GB" sz="1600" b="1" dirty="0" smtClean="0">
                <a:latin typeface="Times New Roman" panose="02020603050405020304" pitchFamily="18" charset="0"/>
                <a:cs typeface="Times New Roman" panose="02020603050405020304" pitchFamily="18" charset="0"/>
              </a:rPr>
              <a:t>3.Real-Time </a:t>
            </a:r>
            <a:r>
              <a:rPr lang="en-GB" sz="1600" b="1" dirty="0">
                <a:latin typeface="Times New Roman" panose="02020603050405020304" pitchFamily="18" charset="0"/>
                <a:cs typeface="Times New Roman" panose="02020603050405020304" pitchFamily="18" charset="0"/>
              </a:rPr>
              <a:t>Forecasting</a:t>
            </a:r>
            <a:r>
              <a:rPr lang="en-GB" sz="1600" dirty="0">
                <a:latin typeface="Times New Roman" panose="02020603050405020304" pitchFamily="18" charset="0"/>
                <a:cs typeface="Times New Roman" panose="02020603050405020304" pitchFamily="18" charset="0"/>
              </a:rPr>
              <a:t>:</a:t>
            </a:r>
          </a:p>
          <a:p>
            <a:pPr lvl="1" algn="just"/>
            <a:r>
              <a:rPr lang="en-GB" sz="1600" dirty="0">
                <a:latin typeface="Times New Roman" panose="02020603050405020304" pitchFamily="18" charset="0"/>
                <a:cs typeface="Times New Roman" panose="02020603050405020304" pitchFamily="18" charset="0"/>
              </a:rPr>
              <a:t>Develop systems for real-time, on-demand weather prediction using streaming data to enable immediate and localized weather alerts.</a:t>
            </a:r>
          </a:p>
          <a:p>
            <a:pPr algn="just"/>
            <a:endParaRPr lang="en-GB" sz="1600" dirty="0" smtClean="0">
              <a:latin typeface="Times New Roman" panose="02020603050405020304" pitchFamily="18" charset="0"/>
              <a:cs typeface="Times New Roman" panose="02020603050405020304" pitchFamily="18" charset="0"/>
            </a:endParaRPr>
          </a:p>
        </p:txBody>
      </p: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10842245" y="340633"/>
            <a:ext cx="1534160" cy="1561271"/>
          </a:xfrm>
          <a:prstGeom prst="rect">
            <a:avLst/>
          </a:prstGeom>
        </p:spPr>
      </p:pic>
    </p:spTree>
    <p:extLst>
      <p:ext uri="{BB962C8B-B14F-4D97-AF65-F5344CB8AC3E}">
        <p14:creationId xmlns:p14="http://schemas.microsoft.com/office/powerpoint/2010/main" val="2046321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smtClean="0">
                <a:solidFill>
                  <a:srgbClr val="213163"/>
                </a:solidFill>
              </a:rPr>
              <a:t>References</a:t>
            </a:r>
            <a:endParaRPr lang="en-IN" sz="2000" dirty="0">
              <a:solidFill>
                <a:srgbClr val="213163"/>
              </a:solidFill>
            </a:endParaRPr>
          </a:p>
        </p:txBody>
      </p:sp>
      <p:sp>
        <p:nvSpPr>
          <p:cNvPr id="6" name="Rectangle 3"/>
          <p:cNvSpPr>
            <a:spLocks noChangeArrowheads="1"/>
          </p:cNvSpPr>
          <p:nvPr/>
        </p:nvSpPr>
        <p:spPr bwMode="auto">
          <a:xfrm>
            <a:off x="1341120" y="4409885"/>
            <a:ext cx="5536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203479" y="1806612"/>
            <a:ext cx="11348720" cy="1898084"/>
          </a:xfrm>
          <a:prstGeom prst="rect">
            <a:avLst/>
          </a:prstGeom>
        </p:spPr>
        <p:txBody>
          <a:bodyPr wrap="square">
            <a:spAutoFit/>
          </a:bodyPr>
          <a:lstStyle/>
          <a:p>
            <a:pPr marL="457200" indent="-457200">
              <a:buAutoNum type="arabicPeriod"/>
            </a:pPr>
            <a:r>
              <a:rPr lang="en-GB" sz="2000" dirty="0" smtClean="0">
                <a:latin typeface="Times New Roman" panose="02020603050405020304" pitchFamily="18" charset="0"/>
                <a:cs typeface="Times New Roman" panose="02020603050405020304" pitchFamily="18" charset="0"/>
                <a:hlinkClick r:id="rId3"/>
              </a:rPr>
              <a:t>https</a:t>
            </a:r>
            <a:r>
              <a:rPr lang="en-GB" sz="2000" dirty="0">
                <a:latin typeface="Times New Roman" panose="02020603050405020304" pitchFamily="18" charset="0"/>
                <a:cs typeface="Times New Roman" panose="02020603050405020304" pitchFamily="18" charset="0"/>
                <a:hlinkClick r:id="rId3"/>
              </a:rPr>
              <a:t>://</a:t>
            </a:r>
            <a:r>
              <a:rPr lang="en-GB" sz="2000" dirty="0" smtClean="0">
                <a:latin typeface="Times New Roman" panose="02020603050405020304" pitchFamily="18" charset="0"/>
                <a:cs typeface="Times New Roman" panose="02020603050405020304" pitchFamily="18" charset="0"/>
                <a:hlinkClick r:id="rId3"/>
              </a:rPr>
              <a:t>papers.ssrn.com/sol3/papers.cfm?abstract_id=3836085</a:t>
            </a:r>
            <a:endParaRPr lang="en-GB" sz="2000" dirty="0" smtClean="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2. </a:t>
            </a:r>
            <a:r>
              <a:rPr lang="en-GB" sz="2000" dirty="0">
                <a:latin typeface="Times New Roman" panose="02020603050405020304" pitchFamily="18" charset="0"/>
                <a:cs typeface="Times New Roman" panose="02020603050405020304" pitchFamily="18" charset="0"/>
                <a:hlinkClick r:id="rId4"/>
              </a:rPr>
              <a:t>https://</a:t>
            </a:r>
            <a:r>
              <a:rPr lang="en-GB" sz="2000" dirty="0" smtClean="0">
                <a:latin typeface="Times New Roman" panose="02020603050405020304" pitchFamily="18" charset="0"/>
                <a:cs typeface="Times New Roman" panose="02020603050405020304" pitchFamily="18" charset="0"/>
                <a:hlinkClick r:id="rId4"/>
              </a:rPr>
              <a:t>www.ijraset.com/research-paper/weather-prediction</a:t>
            </a:r>
            <a:r>
              <a:rPr lang="en-GB" sz="2000" dirty="0" smtClean="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3. </a:t>
            </a:r>
            <a:r>
              <a:rPr lang="en-GB" sz="2000" dirty="0">
                <a:latin typeface="Times New Roman" panose="02020603050405020304" pitchFamily="18" charset="0"/>
                <a:cs typeface="Times New Roman" panose="02020603050405020304" pitchFamily="18" charset="0"/>
                <a:hlinkClick r:id="rId5"/>
              </a:rPr>
              <a:t>https://</a:t>
            </a:r>
            <a:r>
              <a:rPr lang="en-GB" sz="2000" dirty="0" smtClean="0">
                <a:latin typeface="Times New Roman" panose="02020603050405020304" pitchFamily="18" charset="0"/>
                <a:cs typeface="Times New Roman" panose="02020603050405020304" pitchFamily="18" charset="0"/>
                <a:hlinkClick r:id="rId5"/>
              </a:rPr>
              <a:t>www.sciencedirect.com/topics/earth-and-planetary-sciences/weather-forecast</a:t>
            </a:r>
            <a:endParaRPr lang="en-GB" sz="2000" dirty="0" smtClean="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4. </a:t>
            </a:r>
            <a:r>
              <a:rPr lang="en-GB" sz="2000" dirty="0">
                <a:latin typeface="Times New Roman" panose="02020603050405020304" pitchFamily="18" charset="0"/>
                <a:cs typeface="Times New Roman" panose="02020603050405020304" pitchFamily="18" charset="0"/>
                <a:hlinkClick r:id="rId6"/>
              </a:rPr>
              <a:t>https://ieeexplore.ieee.org/document/9862337</a:t>
            </a:r>
            <a:r>
              <a:rPr lang="en-GB" dirty="0" smtClean="0">
                <a:hlinkClick r:id="rId6"/>
              </a:rPr>
              <a:t>/</a:t>
            </a:r>
            <a:endParaRPr lang="en-GB" dirty="0" smtClean="0"/>
          </a:p>
          <a:p>
            <a:endParaRPr lang="en-GB" dirty="0" smtClean="0"/>
          </a:p>
          <a:p>
            <a:endParaRPr lang="en-GB" dirty="0"/>
          </a:p>
        </p:txBody>
      </p:sp>
    </p:spTree>
    <p:extLst>
      <p:ext uri="{BB962C8B-B14F-4D97-AF65-F5344CB8AC3E}">
        <p14:creationId xmlns:p14="http://schemas.microsoft.com/office/powerpoint/2010/main" val="130792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http://schemas.microsoft.com/office/2006/documentManagement/types"/>
    <ds:schemaRef ds:uri="http://purl.org/dc/terms/"/>
    <ds:schemaRef ds:uri="http://purl.org/dc/dcmitype/"/>
    <ds:schemaRef ds:uri="c0fa2617-96bd-425d-8578-e93563fe37c5"/>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3776</TotalTime>
  <Words>988</Words>
  <Application>Microsoft Office PowerPoint</Application>
  <PresentationFormat>Widescreen</PresentationFormat>
  <Paragraphs>83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74</cp:revision>
  <dcterms:modified xsi:type="dcterms:W3CDTF">2025-02-19T06:22:11Z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