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0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re\Downloads\part-r-00000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US</a:t>
            </a:r>
            <a:r>
              <a:rPr lang="en-US" sz="2400" baseline="0"/>
              <a:t> Employment % Change (2000 - 2015)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69898922209192"/>
          <c:y val="6.7940990134853829E-2"/>
          <c:w val="0.86671652426425416"/>
          <c:h val="0.90010002872579453"/>
        </c:manualLayout>
      </c:layout>
      <c:areaChart>
        <c:grouping val="standard"/>
        <c:varyColors val="0"/>
        <c:ser>
          <c:idx val="0"/>
          <c:order val="0"/>
          <c:tx>
            <c:v>Men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Sheet1!$A$1:$A$16</c:f>
              <c:numCache>
                <c:formatCode>General</c:formatCod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numCache>
            </c:numRef>
          </c:cat>
          <c:val>
            <c:numRef>
              <c:f>Sheet1!$B$1:$B$16</c:f>
              <c:numCache>
                <c:formatCode>0.00</c:formatCode>
                <c:ptCount val="16"/>
                <c:pt idx="0">
                  <c:v>0.33</c:v>
                </c:pt>
                <c:pt idx="1">
                  <c:v>-1.42</c:v>
                </c:pt>
                <c:pt idx="2">
                  <c:v>-1.64</c:v>
                </c:pt>
                <c:pt idx="3">
                  <c:v>-1.1599999999999999</c:v>
                </c:pt>
                <c:pt idx="4">
                  <c:v>0.42</c:v>
                </c:pt>
                <c:pt idx="5">
                  <c:v>0.59</c:v>
                </c:pt>
                <c:pt idx="6">
                  <c:v>0.68</c:v>
                </c:pt>
                <c:pt idx="7">
                  <c:v>-0.44</c:v>
                </c:pt>
                <c:pt idx="8">
                  <c:v>-1.81</c:v>
                </c:pt>
                <c:pt idx="9">
                  <c:v>-5.77</c:v>
                </c:pt>
                <c:pt idx="10">
                  <c:v>-1.33</c:v>
                </c:pt>
                <c:pt idx="11">
                  <c:v>0.28000000000000003</c:v>
                </c:pt>
                <c:pt idx="12">
                  <c:v>0.81</c:v>
                </c:pt>
                <c:pt idx="13">
                  <c:v>0.02</c:v>
                </c:pt>
                <c:pt idx="14">
                  <c:v>0.75</c:v>
                </c:pt>
                <c:pt idx="1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D-4565-9709-B32E5C6F0E94}"/>
            </c:ext>
          </c:extLst>
        </c:ser>
        <c:ser>
          <c:idx val="1"/>
          <c:order val="1"/>
          <c:tx>
            <c:v>Women</c:v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Sheet1!$C$1:$C$16</c:f>
              <c:numCache>
                <c:formatCode>0.00</c:formatCode>
                <c:ptCount val="16"/>
                <c:pt idx="0">
                  <c:v>0.1</c:v>
                </c:pt>
                <c:pt idx="1">
                  <c:v>-0.85</c:v>
                </c:pt>
                <c:pt idx="2">
                  <c:v>-1.28</c:v>
                </c:pt>
                <c:pt idx="3">
                  <c:v>-0.25</c:v>
                </c:pt>
                <c:pt idx="4">
                  <c:v>-0.28999999999999998</c:v>
                </c:pt>
                <c:pt idx="5">
                  <c:v>0.48</c:v>
                </c:pt>
                <c:pt idx="6">
                  <c:v>0.68</c:v>
                </c:pt>
                <c:pt idx="7">
                  <c:v>0.04</c:v>
                </c:pt>
                <c:pt idx="8">
                  <c:v>-0.69</c:v>
                </c:pt>
                <c:pt idx="9">
                  <c:v>-3.25</c:v>
                </c:pt>
                <c:pt idx="10">
                  <c:v>-1.56</c:v>
                </c:pt>
                <c:pt idx="11">
                  <c:v>-0.71</c:v>
                </c:pt>
                <c:pt idx="12">
                  <c:v>-0.11</c:v>
                </c:pt>
                <c:pt idx="13">
                  <c:v>0.06</c:v>
                </c:pt>
                <c:pt idx="14">
                  <c:v>0.68</c:v>
                </c:pt>
                <c:pt idx="15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D-4565-9709-B32E5C6F0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664176"/>
        <c:axId val="508673792"/>
      </c:areaChart>
      <c:catAx>
        <c:axId val="500664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673792"/>
        <c:crosses val="autoZero"/>
        <c:auto val="1"/>
        <c:lblAlgn val="ctr"/>
        <c:lblOffset val="100"/>
        <c:noMultiLvlLbl val="0"/>
      </c:catAx>
      <c:valAx>
        <c:axId val="50867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664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73B2-D632-4827-B811-E90C7656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0BEC-983A-421B-9784-D8F4802A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3EEC-F61B-48F5-8065-017DB641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4E14-E3F1-407A-873B-B3302C43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5E82-CD3D-48FF-9BA5-C8BBEF93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5D2E-F918-423E-8ECD-34A6D2A6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131EC-703A-4C82-992A-01C1689D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ABC5-31E8-4054-9F2F-4F65A878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C2A7-BB44-45F7-ABED-12302350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F6D9-B28B-432E-BADD-11CE6437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566FC-FC4F-4A41-9BFC-208487201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34195-47BD-4F97-AC89-F689A05B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5B88-E20B-4D30-88C4-E778A268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07E6-E4CB-41C8-8B9C-92F64DE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CC28-E82A-4A23-8933-2F9FFFD7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65C-0CCE-4C4F-8A04-17F90E2C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0365-4BD7-4383-91DA-6EC03291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DF88-8ABC-485B-92BF-78D4B28B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EACE-0A34-49E2-A7E8-32188FF2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CF04-26F1-4CE6-B28B-EC9A1CF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55CB-55CC-4260-A2C6-1E6D1ED6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C2EE-97DE-473D-9EB6-6D921783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E1D0-FE6C-4FCB-BDAE-386125C2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6561-B483-4259-BA35-7CC2F2AD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9F04-14D7-4E68-9EE3-50228B55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81FF-30CC-4FC6-86E7-2B3BEFF5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419C-177C-4319-8A9F-86468729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7852-0F67-4A82-95B9-B4030078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F8472-1698-4ADE-9F7E-1EA18098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FAA0-FB2B-4C30-9AD2-EE5F0259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57A6-C657-4CD0-B82D-3FB5075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1F02-4D19-4D35-AAAA-78D147CA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E0CF-7769-4C37-A80E-A9184DC1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86491-85F9-4D25-A9B3-0CCD0A8D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BD03-E6C2-41F8-8746-E4464B47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86D2E-FBED-4AB4-8F9C-89950DDE5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30AA6-85FB-428E-B985-5A20751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8482E-6B23-4B09-B079-91EA74C7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213A-1C0C-47FA-8295-E834EAE0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7748-F0ED-4FBF-9E35-ABAE28BF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B947D-9DBA-486E-9024-40E2BCF6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5E7E-EE72-4AEE-B9F9-F7494290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17173-EC65-42BA-99FC-E0053730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D89A7-C57F-485F-B8D7-B7AD3E49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FEC7-3E85-4776-9118-4A6AC2C3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B7A6-BA58-4B3F-943B-918A2BDA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62A-A714-40D6-A610-7809ED7F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CA59-B6AF-48D2-BC29-AEE2A0DD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E3CD-DA1E-4F48-9256-4CC7F73B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5B78F-7213-4522-896F-C9493132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7BA2-BC77-4EA3-8705-2DF140B0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F531-0C44-44F7-ABE0-4A75E346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4EE2-B04A-4524-B4E9-F5246F28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C3FEE-8505-47DE-8975-D9FA22BD8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98717-2A6E-440A-BEAB-73E27D92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E4D7-9AA7-4DC7-9B13-0615E07D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202E-9C8E-4B6B-814B-46E6C13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C761-7F67-4225-AFAE-726E668C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09466-7E33-4683-AF7E-9F3BB7AD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C526E-82E4-4096-AE8E-3B16C6CF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9B45-48D5-48DC-8A4C-02EF50EE1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6D2F-352D-4117-8815-9703E65698F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358A-31AD-4722-833B-BD84824E9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4654-3023-4171-A3E5-570B6F48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DCDD-547E-42F9-92A4-DEC11DEB0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4644-2768-43A3-8753-2EBC0F062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One</a:t>
            </a:r>
            <a:br>
              <a:rPr lang="en-US" dirty="0"/>
            </a:br>
            <a:r>
              <a:rPr lang="en-US" dirty="0"/>
              <a:t>Gender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5C3B-15CA-43CF-93A6-62186A389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Terrance Mount</a:t>
            </a:r>
          </a:p>
        </p:txBody>
      </p:sp>
    </p:spTree>
    <p:extLst>
      <p:ext uri="{BB962C8B-B14F-4D97-AF65-F5344CB8AC3E}">
        <p14:creationId xmlns:p14="http://schemas.microsoft.com/office/powerpoint/2010/main" val="18092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E1C-EBDE-4C6B-886C-DD4CE211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Find other Indicators that experience an above 10% change from 1994 to 2004.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7518-CAB4-4109-8A02-EB8A85E9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Percent women with post secondary or bachelor’s dropped 20% from 1994 to 2004.  What could have caused this drop?</a:t>
            </a:r>
          </a:p>
          <a:p>
            <a:r>
              <a:rPr lang="en-US" dirty="0"/>
              <a:t>Hypothesized Reasons:</a:t>
            </a:r>
          </a:p>
          <a:p>
            <a:pPr lvl="1"/>
            <a:r>
              <a:rPr lang="en-US" dirty="0"/>
              <a:t>Possible drop in high education funding. </a:t>
            </a:r>
          </a:p>
          <a:p>
            <a:pPr lvl="1"/>
            <a:r>
              <a:rPr lang="en-US" dirty="0"/>
              <a:t>Higher tuition rates.  </a:t>
            </a:r>
          </a:p>
          <a:p>
            <a:pPr lvl="1"/>
            <a:r>
              <a:rPr lang="en-US" dirty="0"/>
              <a:t>No pay increases for teachers.   </a:t>
            </a:r>
          </a:p>
          <a:p>
            <a:r>
              <a:rPr lang="en-US" dirty="0"/>
              <a:t>Approach: Map only</a:t>
            </a:r>
          </a:p>
          <a:p>
            <a:pPr lvl="1"/>
            <a:r>
              <a:rPr lang="en-US" dirty="0"/>
              <a:t>Matches only for 1994 and 2004 for the us that didn’t have MA (male) in the indicator code.  </a:t>
            </a:r>
          </a:p>
        </p:txBody>
      </p:sp>
    </p:spTree>
    <p:extLst>
      <p:ext uri="{BB962C8B-B14F-4D97-AF65-F5344CB8AC3E}">
        <p14:creationId xmlns:p14="http://schemas.microsoft.com/office/powerpoint/2010/main" val="320933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249E-1B9A-44BB-8841-570E9680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Results … Inconclusive.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ADB4-EDF6-4914-9B54-ECAAFF9E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showed up as an obvious reason to cause the drop in higher education.  </a:t>
            </a:r>
          </a:p>
          <a:p>
            <a:pPr lvl="1"/>
            <a:r>
              <a:rPr lang="en-US" dirty="0"/>
              <a:t>Maybe not in the data or could be multiple reasons adding together.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0EBF56-D5E9-4CB1-8226-71DAE2153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55162"/>
              </p:ext>
            </p:extLst>
          </p:nvPr>
        </p:nvGraphicFramePr>
        <p:xfrm>
          <a:off x="1773222" y="3286853"/>
          <a:ext cx="7865727" cy="26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5105280" imgH="1723794" progId="Excel.Sheet.12">
                  <p:embed/>
                </p:oleObj>
              </mc:Choice>
              <mc:Fallback>
                <p:oleObj name="Worksheet" r:id="rId3" imgW="5105280" imgH="17237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3222" y="3286853"/>
                        <a:ext cx="7865727" cy="265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87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02E9-4EF0-4E68-90C8-81733CF8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4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19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3BEA-35A7-4764-9680-47D2E403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1) Countries where female graduation is less than 30%.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10F2-827B-4BEF-859A-717728F7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Approach: one mapper and reducer.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Only last recorded year.</a:t>
            </a:r>
          </a:p>
          <a:p>
            <a:pPr lvl="1"/>
            <a:r>
              <a:rPr lang="en-US" dirty="0"/>
              <a:t>Graduation means at least completing Upper Secondary.</a:t>
            </a:r>
          </a:p>
          <a:p>
            <a:pPr lvl="2"/>
            <a:r>
              <a:rPr lang="en-US" dirty="0"/>
              <a:t>“At least” indicator code.  </a:t>
            </a:r>
          </a:p>
          <a:p>
            <a:pPr lvl="1"/>
            <a:r>
              <a:rPr lang="en-US" dirty="0"/>
              <a:t>Include countries with no records (added at ~ to the name).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56 countries with last recorded Upper Secondary below 30%.</a:t>
            </a:r>
          </a:p>
          <a:p>
            <a:pPr lvl="1"/>
            <a:r>
              <a:rPr lang="en-US" dirty="0"/>
              <a:t>96 country codes with no records.  </a:t>
            </a:r>
          </a:p>
        </p:txBody>
      </p:sp>
    </p:spTree>
    <p:extLst>
      <p:ext uri="{BB962C8B-B14F-4D97-AF65-F5344CB8AC3E}">
        <p14:creationId xmlns:p14="http://schemas.microsoft.com/office/powerpoint/2010/main" val="345608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1717-8107-4AA7-9AEC-D7B4E4B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one, Sample solution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2DB915-C0DC-4891-B851-5571A1170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02205"/>
              </p:ext>
            </p:extLst>
          </p:nvPr>
        </p:nvGraphicFramePr>
        <p:xfrm>
          <a:off x="2927787" y="1376379"/>
          <a:ext cx="5251479" cy="536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3143040" imgH="3210121" progId="Excel.Sheet.12">
                  <p:embed/>
                </p:oleObj>
              </mc:Choice>
              <mc:Fallback>
                <p:oleObj name="Worksheet" r:id="rId3" imgW="3143040" imgH="321012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484547-A7EC-4406-9505-2E4C89324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787" y="1376379"/>
                        <a:ext cx="5251479" cy="5360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9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AA11-1AFC-4B5E-BCF4-EA29A6FC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2) List the average increase in female education in the U.S. from the year 2000.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366D-7696-4099-A43C-D5666E2D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1285"/>
          </a:xfrm>
        </p:spPr>
        <p:txBody>
          <a:bodyPr>
            <a:normAutofit/>
          </a:bodyPr>
          <a:lstStyle/>
          <a:p>
            <a:r>
              <a:rPr lang="en-US" dirty="0"/>
              <a:t>Approach: one mapper and reducer.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Levels of education from “no primary” to “doctoral”.</a:t>
            </a:r>
          </a:p>
          <a:p>
            <a:pPr lvl="1"/>
            <a:r>
              <a:rPr lang="en-US" dirty="0"/>
              <a:t>Each of the eleven codes are for the “highest level achieved”.</a:t>
            </a:r>
          </a:p>
          <a:p>
            <a:pPr lvl="1"/>
            <a:r>
              <a:rPr lang="en-US" dirty="0"/>
              <a:t>Stats for average increase and decrease, mean change, median change and standard deviation change.</a:t>
            </a:r>
          </a:p>
          <a:p>
            <a:pPr lvl="1"/>
            <a:r>
              <a:rPr lang="en-US" dirty="0"/>
              <a:t>Linear extrapolation for years with no data but valid data outside range,</a:t>
            </a:r>
          </a:p>
          <a:p>
            <a:pPr lvl="2"/>
            <a:r>
              <a:rPr lang="en-US" dirty="0"/>
              <a:t>Difference added to each blank row = (x2 – x1) / (y2-y2) . 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Bachelors had a over 20% decrease from 1994 to 2004 censes. </a:t>
            </a:r>
          </a:p>
          <a:p>
            <a:pPr lvl="2"/>
            <a:r>
              <a:rPr lang="en-US" dirty="0"/>
              <a:t>Driver for problem 5.  </a:t>
            </a:r>
          </a:p>
        </p:txBody>
      </p:sp>
    </p:spTree>
    <p:extLst>
      <p:ext uri="{BB962C8B-B14F-4D97-AF65-F5344CB8AC3E}">
        <p14:creationId xmlns:p14="http://schemas.microsoft.com/office/powerpoint/2010/main" val="33608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0D3D-86B6-4F29-858F-26994506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Female Education Increase Results.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777AF1-CA26-489B-A2AD-131F24609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33986"/>
              </p:ext>
            </p:extLst>
          </p:nvPr>
        </p:nvGraphicFramePr>
        <p:xfrm>
          <a:off x="754417" y="2963862"/>
          <a:ext cx="10492860" cy="200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9010560" imgH="1723794" progId="Excel.Sheet.12">
                  <p:embed/>
                </p:oleObj>
              </mc:Choice>
              <mc:Fallback>
                <p:oleObj name="Worksheet" r:id="rId3" imgW="9010560" imgH="17237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417" y="2963862"/>
                        <a:ext cx="10492860" cy="2007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01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5082-FC41-4892-91E4-57FC3E04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3) List the % of change in male employment from the year 2000.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8EBB-16C3-4C3C-BD0B-14A3506D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One mapper and reducer.</a:t>
            </a:r>
          </a:p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Used the Employment to population ratio, 15+, </a:t>
            </a:r>
            <a:r>
              <a:rPr lang="en-US" b="1" dirty="0"/>
              <a:t>male</a:t>
            </a:r>
            <a:r>
              <a:rPr lang="en-US" dirty="0"/>
              <a:t> (%) (national estimate) indicator code.   </a:t>
            </a:r>
          </a:p>
          <a:p>
            <a:pPr lvl="2"/>
            <a:r>
              <a:rPr lang="en-US" dirty="0"/>
              <a:t>Display all age ranges.   </a:t>
            </a:r>
          </a:p>
          <a:p>
            <a:pPr lvl="1"/>
            <a:r>
              <a:rPr lang="en-US" dirty="0"/>
              <a:t>Percent change = (current value – previous value) / previous value.</a:t>
            </a:r>
          </a:p>
          <a:p>
            <a:pPr lvl="1"/>
            <a:r>
              <a:rPr lang="en-US" dirty="0"/>
              <a:t>Linear extrapolation = same as problem 2.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Almost 6% of men in US lost jobs during Housing Bubble in 2008-2009.  </a:t>
            </a:r>
          </a:p>
        </p:txBody>
      </p:sp>
    </p:spTree>
    <p:extLst>
      <p:ext uri="{BB962C8B-B14F-4D97-AF65-F5344CB8AC3E}">
        <p14:creationId xmlns:p14="http://schemas.microsoft.com/office/powerpoint/2010/main" val="25498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8DF84E-BB28-48BD-AE6A-D42A2DC93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896470"/>
              </p:ext>
            </p:extLst>
          </p:nvPr>
        </p:nvGraphicFramePr>
        <p:xfrm>
          <a:off x="500062" y="252412"/>
          <a:ext cx="11191875" cy="635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54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8204-0070-465D-AA5B-921CB66C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4) List the % of change in female employment from the year 2000.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D779-95EB-4A8F-8938-BBC5761A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One mapper and reducer.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Used the Employment to population ratio, 15+, </a:t>
            </a:r>
            <a:r>
              <a:rPr lang="en-US" b="1" dirty="0"/>
              <a:t>female</a:t>
            </a:r>
            <a:r>
              <a:rPr lang="en-US" dirty="0"/>
              <a:t> (%) (national estimate) indicator code.</a:t>
            </a:r>
          </a:p>
          <a:p>
            <a:pPr lvl="1"/>
            <a:r>
              <a:rPr lang="en-US" dirty="0"/>
              <a:t>Otherwise same assumptions as problem 3.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Botswana had the highest increase at 20.6% with 0% decrease.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CCDA-E231-4D7A-A2F6-A6A0AC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for percent change in female employment. 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AC5495A-22AE-438F-BD85-C4B3B40AE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89416"/>
              </p:ext>
            </p:extLst>
          </p:nvPr>
        </p:nvGraphicFramePr>
        <p:xfrm>
          <a:off x="782638" y="4337050"/>
          <a:ext cx="10844503" cy="127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3" imgW="9763200" imgH="1152721" progId="Excel.Sheet.12">
                  <p:embed/>
                </p:oleObj>
              </mc:Choice>
              <mc:Fallback>
                <p:oleObj name="Worksheet" r:id="rId3" imgW="9763200" imgH="1152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638" y="4337050"/>
                        <a:ext cx="10844503" cy="1270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29E6BA-AF15-4367-B97E-DCFF722A4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59102"/>
              </p:ext>
            </p:extLst>
          </p:nvPr>
        </p:nvGraphicFramePr>
        <p:xfrm>
          <a:off x="782638" y="2024063"/>
          <a:ext cx="10926762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5" imgW="6362880" imgH="1152721" progId="Excel.Sheet.12">
                  <p:embed/>
                </p:oleObj>
              </mc:Choice>
              <mc:Fallback>
                <p:oleObj name="Worksheet" r:id="rId5" imgW="6362880" imgH="1152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38" y="2024063"/>
                        <a:ext cx="10926762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61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Project One Gender Statistics</vt:lpstr>
      <vt:lpstr>1) Countries where female graduation is less than 30%.</vt:lpstr>
      <vt:lpstr>1) Problem one, Sample solution</vt:lpstr>
      <vt:lpstr>2) List the average increase in female education in the U.S. from the year 2000.</vt:lpstr>
      <vt:lpstr>US Female Education Increase Results.</vt:lpstr>
      <vt:lpstr>3) List the % of change in male employment from the year 2000. </vt:lpstr>
      <vt:lpstr>PowerPoint Presentation</vt:lpstr>
      <vt:lpstr>4) List the % of change in female employment from the year 2000.</vt:lpstr>
      <vt:lpstr>Sample output for percent change in female employment.  </vt:lpstr>
      <vt:lpstr>5) Find other Indicators that experience an above 10% change from 1994 to 2004.</vt:lpstr>
      <vt:lpstr>5) Results … Inconclusive.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Gender Statistics</dc:title>
  <dc:creator>Terrance Mount</dc:creator>
  <cp:lastModifiedBy>Terrance Mount</cp:lastModifiedBy>
  <cp:revision>20</cp:revision>
  <dcterms:created xsi:type="dcterms:W3CDTF">2018-12-17T05:23:30Z</dcterms:created>
  <dcterms:modified xsi:type="dcterms:W3CDTF">2018-12-17T15:54:43Z</dcterms:modified>
</cp:coreProperties>
</file>