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5"/>
  </p:notesMasterIdLst>
  <p:sldIdLst>
    <p:sldId id="256" r:id="rId2"/>
    <p:sldId id="257" r:id="rId3"/>
    <p:sldId id="258" r:id="rId4"/>
    <p:sldId id="300" r:id="rId5"/>
    <p:sldId id="303" r:id="rId6"/>
    <p:sldId id="305" r:id="rId7"/>
    <p:sldId id="277" r:id="rId8"/>
    <p:sldId id="264" r:id="rId9"/>
    <p:sldId id="307" r:id="rId10"/>
    <p:sldId id="308" r:id="rId11"/>
    <p:sldId id="309" r:id="rId12"/>
    <p:sldId id="306" r:id="rId13"/>
    <p:sldId id="310" r:id="rId14"/>
    <p:sldId id="293" r:id="rId15"/>
    <p:sldId id="311" r:id="rId16"/>
    <p:sldId id="295" r:id="rId17"/>
    <p:sldId id="312" r:id="rId18"/>
    <p:sldId id="313" r:id="rId19"/>
    <p:sldId id="314" r:id="rId20"/>
    <p:sldId id="315" r:id="rId21"/>
    <p:sldId id="316" r:id="rId22"/>
    <p:sldId id="294" r:id="rId23"/>
    <p:sldId id="292" r:id="rId24"/>
  </p:sldIdLst>
  <p:sldSz cx="9144000" cy="5143500" type="screen16x9"/>
  <p:notesSz cx="6858000" cy="9144000"/>
  <p:embeddedFontLst>
    <p:embeddedFont>
      <p:font typeface="Lato" panose="02010600030101010101" charset="0"/>
      <p:regular r:id="rId26"/>
      <p:bold r:id="rId27"/>
      <p:italic r:id="rId28"/>
      <p:boldItalic r:id="rId29"/>
    </p:embeddedFont>
    <p:embeddedFont>
      <p:font typeface="Raleway" panose="02010600030101010101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327CB-3644-C14A-A7DA-7F9ABC6B8BD7}" v="1" dt="2019-04-15T12:19:17.178"/>
  </p1510:revLst>
</p1510:revInfo>
</file>

<file path=ppt/tableStyles.xml><?xml version="1.0" encoding="utf-8"?>
<a:tblStyleLst xmlns:a="http://schemas.openxmlformats.org/drawingml/2006/main" def="{3748CE59-4BEB-4E92-AF3E-AFDCFBF8200A}">
  <a:tblStyle styleId="{3748CE59-4BEB-4E92-AF3E-AFDCFBF820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3618FE-849B-4EEE-9BEC-47C785C95A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24EC97-876F-4EDF-837D-54548E121FB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9439DE-EE25-4795-A27C-7534ED7D399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7908" autoAdjust="0"/>
  </p:normalViewPr>
  <p:slideViewPr>
    <p:cSldViewPr snapToGrid="0">
      <p:cViewPr varScale="1">
        <p:scale>
          <a:sx n="104" d="100"/>
          <a:sy n="104" d="100"/>
        </p:scale>
        <p:origin x="837" y="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5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Dinghow" userId="ef1fec0e-db1d-4cdc-b3d6-5f0ec56e6bad" providerId="ADAL" clId="{749327CB-3644-C14A-A7DA-7F9ABC6B8BD7}"/>
    <pc:docChg chg="addSld delSld modSld">
      <pc:chgData name="YangDinghow" userId="ef1fec0e-db1d-4cdc-b3d6-5f0ec56e6bad" providerId="ADAL" clId="{749327CB-3644-C14A-A7DA-7F9ABC6B8BD7}" dt="2019-04-15T12:19:20.574" v="1" actId="2696"/>
      <pc:docMkLst>
        <pc:docMk/>
      </pc:docMkLst>
      <pc:sldChg chg="add del">
        <pc:chgData name="YangDinghow" userId="ef1fec0e-db1d-4cdc-b3d6-5f0ec56e6bad" providerId="ADAL" clId="{749327CB-3644-C14A-A7DA-7F9ABC6B8BD7}" dt="2019-04-15T12:19:20.574" v="1" actId="2696"/>
        <pc:sldMkLst>
          <pc:docMk/>
          <pc:sldMk cId="3400718533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822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99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CN" altLang="en-US" dirty="0" smtClean="0"/>
              <a:t>双架构 </a:t>
            </a:r>
            <a:r>
              <a:rPr lang="en-US" altLang="zh-CN" dirty="0" smtClean="0"/>
              <a:t>Core</a:t>
            </a:r>
            <a:r>
              <a:rPr lang="en-US" altLang="zh-CN" baseline="0" dirty="0" smtClean="0"/>
              <a:t> + Framework</a:t>
            </a:r>
            <a:endParaRPr lang="en-US" altLang="zh-CN" dirty="0" smtClean="0"/>
          </a:p>
          <a:p>
            <a:pPr marL="1397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39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142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VS2015</a:t>
            </a:r>
            <a:r>
              <a:rPr lang="zh-CN" altLang="en-US" dirty="0" smtClean="0"/>
              <a:t>环境创建生成，在</a:t>
            </a:r>
            <a:r>
              <a:rPr lang="en-US" altLang="zh-CN" dirty="0" smtClean="0"/>
              <a:t>VS2017</a:t>
            </a:r>
            <a:r>
              <a:rPr lang="zh-CN" altLang="en-US" dirty="0" smtClean="0"/>
              <a:t>注册使用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 dirty="0" smtClean="0"/>
              <a:t>接口和函数只能通过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来添加。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524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DLL</a:t>
            </a:r>
            <a:r>
              <a:rPr lang="zh-CN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中的函数在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C#</a:t>
            </a:r>
            <a:r>
              <a:rPr lang="zh-CN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项目中无法调用。经查资料发现，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C#</a:t>
            </a:r>
            <a:r>
              <a:rPr lang="zh-CN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zh-CN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类型和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zh-CN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zh-CN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类型并不通用，需要改为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String^</a:t>
            </a:r>
            <a:r>
              <a:rPr lang="zh-CN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C#</a:t>
            </a:r>
            <a:r>
              <a:rPr lang="zh-CN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项目才可以识别。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792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718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 smtClean="0"/>
              <a:t>DateTime</a:t>
            </a:r>
            <a:r>
              <a:rPr lang="zh-CN" altLang="en-US" dirty="0" smtClean="0"/>
              <a:t>不是线程安全的，需要深复制。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0010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462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25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770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番茄模式专注于一个时间块的工作，用户开始一个番茄时无需指定任务，只专注于在这个时间段去静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心工作学习。用户点击开始番茄，系统开始计时，若在番茄途中用户必须中断番茄，则该番茄无效。当番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茄时长达到时，番茄自然结束，用户可以记录自己在该番茄时间里面完成的任务描述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68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任务模式侧重用户对自己时间以及要做什么任务的规划。用户为自己制定任务以及任务完成时间，其中任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务需要以番茄数量为单位，然后开始番茄以来完成当前任务。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7335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2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Shape 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sp>
        <p:nvSpPr>
          <p:cNvPr id="132" name="Shape 132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Shape 133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Shape 134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Shape 13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8" name="Shape 1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sp>
        <p:nvSpPr>
          <p:cNvPr id="143" name="Shape 143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" name="Shape 144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Shape 145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Shape 146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sp>
        <p:nvSpPr>
          <p:cNvPr id="149" name="Shape 149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Shape 150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Shape 151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Shape 152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Shape 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sp>
        <p:nvSpPr>
          <p:cNvPr id="27" name="Shape 27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Shape 28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9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Shape 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sp>
        <p:nvSpPr>
          <p:cNvPr id="37" name="Shape 37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Shape 38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Shape 39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hape 40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Shape 4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Shape 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sp>
        <p:nvSpPr>
          <p:cNvPr id="49" name="Shape 49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51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hape 52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sp>
        <p:nvSpPr>
          <p:cNvPr id="56" name="Shape 56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Shape 57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58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Shape 59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Shape 7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3" name="Shape 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sp>
        <p:nvSpPr>
          <p:cNvPr id="79" name="Shape 79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Shape 80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81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7" name="Shape 9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sp>
        <p:nvSpPr>
          <p:cNvPr id="102" name="Shape 102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" name="Shape 103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04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10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8" name="Shape 10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sp>
        <p:nvSpPr>
          <p:cNvPr id="112" name="Shape 112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Shape 113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4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9" name="Shape 1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sp>
        <p:nvSpPr>
          <p:cNvPr id="125" name="Shape 125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Shape 126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Shape 128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729575" y="549123"/>
            <a:ext cx="62787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 b="1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zh-HK" sz="48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altLang="zh-CN" sz="4800" b="1" dirty="0" err="1" smtClean="0">
                <a:latin typeface="Raleway"/>
                <a:ea typeface="Raleway"/>
                <a:cs typeface="Raleway"/>
                <a:sym typeface="Raleway"/>
              </a:rPr>
              <a:t>dotnet</a:t>
            </a:r>
            <a:r>
              <a:rPr lang="zh-CN" altLang="en-US" sz="4800" b="1" dirty="0" smtClean="0">
                <a:latin typeface="Raleway"/>
                <a:ea typeface="Raleway"/>
                <a:cs typeface="Raleway"/>
                <a:sym typeface="Raleway"/>
              </a:rPr>
              <a:t>期末项目</a:t>
            </a:r>
            <a:endParaRPr sz="4200" b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729575" y="2395071"/>
            <a:ext cx="30195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1800" b="1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Growth</a:t>
            </a:r>
            <a:r>
              <a:rPr lang="zh-CN" altLang="en-US" sz="1800" b="1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日程管理软件</a:t>
            </a:r>
            <a:endParaRPr sz="1800" b="1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7008275" y="4156494"/>
            <a:ext cx="34095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1652694 </a:t>
            </a:r>
            <a:r>
              <a:rPr lang="zh-CN" altLang="en-US" b="1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陈璐 </a:t>
            </a:r>
            <a:endParaRPr lang="en-US" altLang="zh-CN" b="1" dirty="0" smtClean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主要实现逻辑</a:t>
            </a:r>
            <a:endParaRPr b="0" dirty="0"/>
          </a:p>
        </p:txBody>
      </p:sp>
      <p:sp>
        <p:nvSpPr>
          <p:cNvPr id="5" name="Shape 242"/>
          <p:cNvSpPr txBox="1">
            <a:spLocks/>
          </p:cNvSpPr>
          <p:nvPr/>
        </p:nvSpPr>
        <p:spPr>
          <a:xfrm>
            <a:off x="1079291" y="3320320"/>
            <a:ext cx="2750355" cy="5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CN" altLang="en-US" sz="2000" b="0" i="1" dirty="0" smtClean="0">
                <a:solidFill>
                  <a:schemeClr val="accent1"/>
                </a:solidFill>
              </a:rPr>
              <a:t>番茄模式（下）</a:t>
            </a:r>
            <a:endParaRPr lang="zh-CN" altLang="en-US" sz="2000" b="0" i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46" y="299803"/>
            <a:ext cx="4932363" cy="47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0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主要实现逻辑</a:t>
            </a:r>
            <a:endParaRPr b="0" dirty="0"/>
          </a:p>
        </p:txBody>
      </p:sp>
      <p:sp>
        <p:nvSpPr>
          <p:cNvPr id="5" name="Shape 242"/>
          <p:cNvSpPr txBox="1">
            <a:spLocks/>
          </p:cNvSpPr>
          <p:nvPr/>
        </p:nvSpPr>
        <p:spPr>
          <a:xfrm>
            <a:off x="1079291" y="3320320"/>
            <a:ext cx="2750355" cy="5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CN" altLang="en-US" sz="2000" b="0" i="1" dirty="0" smtClean="0">
                <a:solidFill>
                  <a:schemeClr val="accent1"/>
                </a:solidFill>
              </a:rPr>
              <a:t>任务模式</a:t>
            </a:r>
            <a:endParaRPr lang="zh-CN" altLang="en-US" sz="2000" b="0" i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46" y="753302"/>
            <a:ext cx="4733106" cy="41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数据库设计</a:t>
            </a:r>
            <a:endParaRPr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614" y="1716374"/>
            <a:ext cx="5889958" cy="28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系统架构</a:t>
            </a:r>
            <a:endParaRPr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217" y="157397"/>
            <a:ext cx="5576380" cy="498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562758" y="186829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 dirty="0"/>
              <a:t>   </a:t>
            </a:r>
            <a:r>
              <a:rPr lang="zh-CN" altLang="en-US" sz="4800" dirty="0" smtClean="0"/>
              <a:t>系统实现</a:t>
            </a:r>
            <a:endParaRPr sz="4800" dirty="0"/>
          </a:p>
        </p:txBody>
      </p:sp>
      <p:pic>
        <p:nvPicPr>
          <p:cNvPr id="334" name="Shape 334" descr="shutterstock_429987889_edited.jpg"/>
          <p:cNvPicPr preferRelativeResize="0"/>
          <p:nvPr/>
        </p:nvPicPr>
        <p:blipFill rotWithShape="1">
          <a:blip r:embed="rId3">
            <a:alphaModFix/>
          </a:blip>
          <a:srcRect l="12609" t="85988" r="6247" b="1381"/>
          <a:stretch/>
        </p:blipFill>
        <p:spPr>
          <a:xfrm>
            <a:off x="0" y="3835670"/>
            <a:ext cx="9144000" cy="1326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78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3169" y="225007"/>
            <a:ext cx="1573159" cy="3438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92000"/>
                </a:schemeClr>
              </a:gs>
            </a:gsLst>
            <a:lin ang="18900000" scaled="1"/>
          </a:gradFill>
          <a:ln>
            <a:noFill/>
          </a:ln>
          <a:effectLst>
            <a:outerShdw blurRad="279400" dist="152400" dir="2700000" sx="97000" sy="97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8672" y="3329217"/>
            <a:ext cx="1687749" cy="3598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92000"/>
                </a:schemeClr>
              </a:gs>
            </a:gsLst>
            <a:lin ang="18900000" scaled="1"/>
          </a:gradFill>
          <a:ln>
            <a:noFill/>
          </a:ln>
          <a:effectLst>
            <a:outerShdw blurRad="279400" dist="152400" dir="2700000" sx="97000" sy="97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87415" y="196468"/>
            <a:ext cx="1885978" cy="3438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92000"/>
                </a:schemeClr>
              </a:gs>
            </a:gsLst>
            <a:lin ang="18900000" scaled="1"/>
          </a:gradFill>
          <a:ln>
            <a:noFill/>
          </a:ln>
          <a:effectLst>
            <a:outerShdw blurRad="279400" dist="152400" dir="2700000" sx="97000" sy="97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58589" y="3408870"/>
            <a:ext cx="2172128" cy="3438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92000"/>
                </a:schemeClr>
              </a:gs>
            </a:gsLst>
            <a:lin ang="18900000" scaled="1"/>
          </a:gradFill>
          <a:ln>
            <a:noFill/>
          </a:ln>
          <a:effectLst>
            <a:outerShdw blurRad="279400" dist="152400" dir="2700000" sx="97000" sy="97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62115" y="1690506"/>
            <a:ext cx="2804570" cy="11893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19100" dist="279400" dir="2700000" sx="97000" sy="97000" algn="tl" rotWithShape="0">
              <a:schemeClr val="bg1">
                <a:lumMod val="50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76873" y="2054360"/>
            <a:ext cx="247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lt"/>
                <a:ea typeface="+mj-ea"/>
              </a:rPr>
              <a:t>程序集</a:t>
            </a:r>
            <a:endParaRPr lang="en-US" altLang="zh-CN" sz="24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85808" y="3444964"/>
            <a:ext cx="225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</a:rPr>
              <a:t>实现的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</a:rPr>
              <a:t>Win32 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</a:rPr>
              <a:t>DLL</a:t>
            </a:r>
            <a:r>
              <a:rPr lang="en-US" altLang="zh-CN" dirty="0">
                <a:solidFill>
                  <a:schemeClr val="bg1"/>
                </a:solidFill>
              </a:rPr>
              <a:t> x 1 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88285" y="716725"/>
            <a:ext cx="3475149" cy="6228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/>
              <a:t>UtilModule</a:t>
            </a:r>
            <a:r>
              <a:rPr lang="zh-CN" altLang="en-US" dirty="0" smtClean="0"/>
              <a:t>程序集</a:t>
            </a:r>
            <a:endParaRPr lang="en-US" altLang="zh-CN" dirty="0" smtClean="0"/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/>
              <a:t>包含了一些全局配置参数以及共享的常量。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932" y="686592"/>
            <a:ext cx="2857183" cy="6228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1400" dirty="0" smtClean="0"/>
              <a:t>ASP.NET</a:t>
            </a:r>
            <a:r>
              <a:rPr lang="zh-CN" altLang="en-US" sz="1400" dirty="0" smtClean="0"/>
              <a:t>框架下的</a:t>
            </a:r>
            <a:r>
              <a:rPr lang="en-US" altLang="zh-CN" sz="1400" dirty="0" smtClean="0"/>
              <a:t>MVC</a:t>
            </a:r>
            <a:r>
              <a:rPr lang="zh-CN" altLang="en-US" sz="1400" dirty="0" smtClean="0"/>
              <a:t>模式程序集</a:t>
            </a:r>
            <a:r>
              <a:rPr lang="zh-CN" altLang="en-US" sz="1400" dirty="0" smtClean="0"/>
              <a:t>，根据业务进行划分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4926" y="225007"/>
            <a:ext cx="156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</a:rPr>
              <a:t>主程序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</a:rPr>
              <a:t>集 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</a:rPr>
              <a:t>x 5</a:t>
            </a:r>
            <a:endParaRPr lang="en-US" altLang="zh-CN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66685" y="214857"/>
            <a:ext cx="180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</a:rPr>
              <a:t>共享程序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</a:rPr>
              <a:t>集 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</a:rPr>
              <a:t>x 1 </a:t>
            </a:r>
            <a:endParaRPr lang="en-US" altLang="zh-CN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0028" y="3329216"/>
            <a:ext cx="163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</a:rPr>
              <a:t>C++/CLI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</a:rPr>
              <a:t>程序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</a:rPr>
              <a:t>集</a:t>
            </a:r>
            <a:r>
              <a:rPr lang="en-US" altLang="zh-CN" dirty="0">
                <a:solidFill>
                  <a:schemeClr val="bg1"/>
                </a:solidFill>
              </a:rPr>
              <a:t>x 1 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87369" y="3309488"/>
            <a:ext cx="1868261" cy="3438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92000"/>
                </a:schemeClr>
              </a:gs>
            </a:gsLst>
            <a:lin ang="18900000" scaled="1"/>
          </a:gradFill>
          <a:ln>
            <a:noFill/>
          </a:ln>
          <a:effectLst>
            <a:outerShdw blurRad="279400" dist="152400" dir="2700000" sx="97000" sy="97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21796" y="3329216"/>
            <a:ext cx="147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</a:rPr>
              <a:t>COM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</a:rPr>
              <a:t>组件</a:t>
            </a:r>
            <a:r>
              <a:rPr lang="en-US" altLang="zh-CN" dirty="0">
                <a:solidFill>
                  <a:schemeClr val="bg1"/>
                </a:solidFill>
              </a:rPr>
              <a:t>x 1 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0404" y="4099640"/>
            <a:ext cx="3265154" cy="57246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 smtClean="0"/>
              <a:t>comPro</a:t>
            </a:r>
            <a:r>
              <a:rPr lang="zh-CN" altLang="en-US" sz="1200" dirty="0" smtClean="0"/>
              <a:t>程序集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宋体" panose="0201060003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/>
              <a:t>实现</a:t>
            </a:r>
            <a:r>
              <a:rPr lang="zh-CN" altLang="en-US" sz="1200" dirty="0"/>
              <a:t>了一</a:t>
            </a:r>
            <a:r>
              <a:rPr lang="zh-CN" altLang="en-US" sz="1200" dirty="0" smtClean="0"/>
              <a:t>个</a:t>
            </a:r>
            <a:r>
              <a:rPr lang="zh-CN" altLang="en-US" sz="1200" dirty="0"/>
              <a:t>加法器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3505338" y="4099640"/>
            <a:ext cx="2347529" cy="58875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dirty="0" err="1"/>
              <a:t>CppDLL</a:t>
            </a:r>
            <a:r>
              <a:rPr lang="zh-CN" altLang="en-US" sz="1200" dirty="0" smtClean="0"/>
              <a:t>程序集</a:t>
            </a:r>
            <a:endParaRPr lang="en-US" altLang="zh-CN" sz="1200" dirty="0" smtClean="0"/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zh-CN" altLang="en-US" sz="1200" dirty="0" smtClean="0"/>
              <a:t>用</a:t>
            </a:r>
            <a:r>
              <a:rPr lang="en-US" altLang="zh-CN" sz="1200" dirty="0" smtClean="0"/>
              <a:t>C++</a:t>
            </a:r>
            <a:r>
              <a:rPr lang="zh-CN" altLang="en-US" sz="1200" dirty="0" smtClean="0"/>
              <a:t>实现了一个</a:t>
            </a:r>
            <a:r>
              <a:rPr lang="en-US" altLang="zh-CN" sz="1200" dirty="0" smtClean="0"/>
              <a:t>List</a:t>
            </a:r>
            <a:r>
              <a:rPr lang="zh-CN" altLang="en-US" sz="1200" dirty="0" smtClean="0"/>
              <a:t>数据结构</a:t>
            </a:r>
            <a:endParaRPr lang="en-US" altLang="zh-CN" sz="1200" dirty="0" smtClean="0"/>
          </a:p>
        </p:txBody>
      </p:sp>
      <p:sp>
        <p:nvSpPr>
          <p:cNvPr id="20" name="矩形 19"/>
          <p:cNvSpPr/>
          <p:nvPr/>
        </p:nvSpPr>
        <p:spPr>
          <a:xfrm>
            <a:off x="423546" y="4035905"/>
            <a:ext cx="1909551" cy="6524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dirty="0" err="1"/>
              <a:t>CLRCheck</a:t>
            </a:r>
            <a:r>
              <a:rPr lang="zh-CN" altLang="en-US" sz="1200" dirty="0" smtClean="0"/>
              <a:t>程序</a:t>
            </a:r>
            <a:r>
              <a:rPr lang="zh-CN" altLang="en-US" sz="1200" dirty="0" smtClean="0"/>
              <a:t>集</a:t>
            </a:r>
            <a:endParaRPr lang="en-US" altLang="zh-CN" sz="1200" dirty="0" smtClean="0"/>
          </a:p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zh-CN" altLang="en-US" dirty="0"/>
              <a:t>对用户输入进行检查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8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25E-6 1.85185E-6 L -0.05729 1.85185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3.7037E-7 L -0.04114 3.7037E-7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3.7037E-7 L 0.05195 3.7037E-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125E-6 1.85185E-6 L 0.04493 1.85185E-6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5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3.7037E-7 L 0.05195 3.7037E-7 " pathEditMode="relative" rAng="0" ptsTypes="AA">
                                      <p:cBhvr>
                                        <p:cTn id="57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6" grpId="1" animBg="1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dirty="0" smtClean="0"/>
              <a:t>业务程序集</a:t>
            </a:r>
            <a:endParaRPr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37" y="2176212"/>
            <a:ext cx="3152775" cy="22669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414" y="609599"/>
            <a:ext cx="2664458" cy="43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Com</a:t>
            </a:r>
            <a:r>
              <a:rPr lang="zh-CN" altLang="en-US" b="0" dirty="0"/>
              <a:t>组件</a:t>
            </a:r>
            <a:endParaRPr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25" y="2206541"/>
            <a:ext cx="2318095" cy="25135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88" y="1419724"/>
            <a:ext cx="4875037" cy="23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C++/CLR</a:t>
            </a:r>
            <a:endParaRPr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25" y="2533711"/>
            <a:ext cx="2766246" cy="22129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52" y="617622"/>
            <a:ext cx="4741748" cy="41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Win32DLL</a:t>
            </a:r>
            <a:endParaRPr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66" y="810126"/>
            <a:ext cx="5435217" cy="39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909800" y="1502735"/>
            <a:ext cx="5855131" cy="273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AutoNum type="arabicPeriod"/>
            </a:pPr>
            <a:r>
              <a:rPr lang="zh-CN" altLang="en-US" sz="20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项目简述</a:t>
            </a:r>
            <a:endParaRPr sz="20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AutoNum type="arabicPeriod"/>
            </a:pPr>
            <a:r>
              <a:rPr lang="zh-CN" altLang="en-US" sz="20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系统需求</a:t>
            </a:r>
            <a:endParaRPr lang="en-US" altLang="zh-CN" sz="2000" dirty="0" smtClean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AutoNum type="arabicPeriod"/>
            </a:pPr>
            <a:r>
              <a:rPr lang="zh-CN" altLang="en-US" sz="2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系统</a:t>
            </a:r>
            <a:r>
              <a:rPr lang="zh-CN" altLang="en-US" sz="20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实现</a:t>
            </a:r>
            <a:endParaRPr lang="en-US" altLang="zh-CN" sz="2000" dirty="0" smtClean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AutoNum type="arabicPeriod"/>
            </a:pPr>
            <a:r>
              <a:rPr lang="zh-CN" altLang="en-US" sz="20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项目展示</a:t>
            </a:r>
            <a:endParaRPr sz="20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09800" y="58251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/>
              <a:t>Overview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dirty="0" smtClean="0"/>
              <a:t>多线程的使用</a:t>
            </a:r>
            <a:endParaRPr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94" y="2133600"/>
            <a:ext cx="7334819" cy="2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dirty="0" smtClean="0"/>
              <a:t>打包部署</a:t>
            </a:r>
            <a:endParaRPr b="0" dirty="0"/>
          </a:p>
        </p:txBody>
      </p:sp>
      <p:sp>
        <p:nvSpPr>
          <p:cNvPr id="2" name="矩形 1"/>
          <p:cNvSpPr/>
          <p:nvPr/>
        </p:nvSpPr>
        <p:spPr>
          <a:xfrm>
            <a:off x="2303310" y="2620513"/>
            <a:ext cx="494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pingfang SC"/>
              </a:rPr>
              <a:t>依赖框架的部署 </a:t>
            </a:r>
            <a:r>
              <a:rPr lang="en-US" altLang="zh-CN" sz="1800" b="1" dirty="0">
                <a:latin typeface="pingfang SC"/>
              </a:rPr>
              <a:t>(FDD</a:t>
            </a:r>
            <a:r>
              <a:rPr lang="en-US" altLang="zh-CN" sz="1800" b="1" dirty="0" smtClean="0">
                <a:latin typeface="pingfang SC"/>
              </a:rPr>
              <a:t>) VS </a:t>
            </a:r>
            <a:r>
              <a:rPr lang="zh-CN" altLang="en-US" sz="1800" b="1" dirty="0" smtClean="0">
                <a:latin typeface="pingfang SC"/>
              </a:rPr>
              <a:t>独立部署（</a:t>
            </a:r>
            <a:r>
              <a:rPr lang="en-US" altLang="zh-CN" sz="1800" b="1" dirty="0" smtClean="0">
                <a:latin typeface="pingfang SC"/>
              </a:rPr>
              <a:t>SCD</a:t>
            </a:r>
            <a:r>
              <a:rPr lang="zh-CN" altLang="en-US" sz="1800" b="1" dirty="0" smtClean="0">
                <a:latin typeface="pingfang SC"/>
              </a:rPr>
              <a:t>）</a:t>
            </a:r>
            <a:endParaRPr lang="en-US" altLang="zh-CN" sz="1800" b="1" dirty="0">
              <a:latin typeface="pingfang SC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4" y="3257308"/>
            <a:ext cx="4934974" cy="132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741" y="1051187"/>
            <a:ext cx="5107259" cy="9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727650" y="1853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 dirty="0"/>
              <a:t>   </a:t>
            </a:r>
            <a:r>
              <a:rPr lang="zh-CN" altLang="en-US" sz="4800" dirty="0" smtClean="0"/>
              <a:t>项目展示</a:t>
            </a:r>
            <a:endParaRPr sz="4800" dirty="0"/>
          </a:p>
        </p:txBody>
      </p:sp>
      <p:pic>
        <p:nvPicPr>
          <p:cNvPr id="334" name="Shape 334" descr="shutterstock_429987889_edited.jpg"/>
          <p:cNvPicPr preferRelativeResize="0"/>
          <p:nvPr/>
        </p:nvPicPr>
        <p:blipFill rotWithShape="1">
          <a:blip r:embed="rId3">
            <a:alphaModFix/>
          </a:blip>
          <a:srcRect l="12609" t="85988" r="6247" b="1381"/>
          <a:stretch/>
        </p:blipFill>
        <p:spPr>
          <a:xfrm>
            <a:off x="0" y="3835670"/>
            <a:ext cx="9144000" cy="1326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55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 dirty="0">
                <a:solidFill>
                  <a:srgbClr val="000000"/>
                </a:solidFill>
              </a:rPr>
              <a:t>Thanks </a:t>
            </a:r>
            <a:r>
              <a:rPr lang="en-US" altLang="zh-HK" sz="4800" dirty="0" smtClean="0">
                <a:solidFill>
                  <a:srgbClr val="000000"/>
                </a:solidFill>
              </a:rPr>
              <a:t>Y</a:t>
            </a:r>
            <a:r>
              <a:rPr lang="en-US" altLang="zh-CN" sz="4800" dirty="0" smtClean="0">
                <a:solidFill>
                  <a:srgbClr val="000000"/>
                </a:solidFill>
              </a:rPr>
              <a:t>ou</a:t>
            </a:r>
            <a:r>
              <a:rPr lang="zh-HK" sz="4800" dirty="0" smtClean="0">
                <a:solidFill>
                  <a:srgbClr val="000000"/>
                </a:solidFill>
              </a:rPr>
              <a:t> </a:t>
            </a:r>
            <a:endParaRPr sz="4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578793" y="168317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 dirty="0"/>
              <a:t>   </a:t>
            </a:r>
            <a:r>
              <a:rPr lang="zh-CN" altLang="en-US" sz="4800" dirty="0" smtClean="0"/>
              <a:t>项目简述</a:t>
            </a:r>
            <a:endParaRPr sz="4800" dirty="0"/>
          </a:p>
        </p:txBody>
      </p:sp>
      <p:pic>
        <p:nvPicPr>
          <p:cNvPr id="188" name="Shape 188" descr="shutterstock_429987889_edited.jpg"/>
          <p:cNvPicPr preferRelativeResize="0"/>
          <p:nvPr/>
        </p:nvPicPr>
        <p:blipFill rotWithShape="1">
          <a:blip r:embed="rId3">
            <a:alphaModFix/>
          </a:blip>
          <a:srcRect l="12609" t="85988" r="6247" b="1381"/>
          <a:stretch/>
        </p:blipFill>
        <p:spPr>
          <a:xfrm>
            <a:off x="0" y="3835670"/>
            <a:ext cx="9144000" cy="132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616596" y="279613"/>
            <a:ext cx="8137922" cy="76199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dirty="0"/>
              <a:t>What’s growth</a:t>
            </a:r>
            <a:endParaRPr lang="zh-CN" altLang="en-US" sz="2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206287" y="1106877"/>
            <a:ext cx="282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番茄</a:t>
            </a:r>
            <a:r>
              <a:rPr lang="en-US" altLang="zh-CN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模式</a:t>
            </a:r>
            <a:r>
              <a:rPr lang="en-US" altLang="zh-CN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还是</a:t>
            </a:r>
            <a:r>
              <a:rPr lang="en-US" altLang="zh-CN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en-US" altLang="zh-CN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模式</a:t>
            </a:r>
            <a:r>
              <a:rPr lang="en-US" altLang="zh-CN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zh-CN" altLang="en-US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任你选择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pic>
        <p:nvPicPr>
          <p:cNvPr id="28" name="图片 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0714" y="900197"/>
            <a:ext cx="3653288" cy="1889163"/>
          </a:xfrm>
          <a:prstGeom prst="rect">
            <a:avLst/>
          </a:prstGeom>
        </p:spPr>
      </p:pic>
      <p:pic>
        <p:nvPicPr>
          <p:cNvPr id="27" name="图片 26"/>
          <p:cNvPicPr/>
          <p:nvPr/>
        </p:nvPicPr>
        <p:blipFill>
          <a:blip r:embed="rId3"/>
          <a:stretch>
            <a:fillRect/>
          </a:stretch>
        </p:blipFill>
        <p:spPr>
          <a:xfrm>
            <a:off x="4299675" y="2627765"/>
            <a:ext cx="4454843" cy="21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616596" y="279613"/>
            <a:ext cx="8137922" cy="76199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dirty="0"/>
              <a:t>What’s growth</a:t>
            </a:r>
            <a:endParaRPr lang="zh-CN" altLang="en-US" sz="2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61970" y="3412311"/>
            <a:ext cx="270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rgbClr val="00B0F0"/>
                </a:solidFill>
              </a:rPr>
              <a:t>根据用户使用历史提供个性建议</a:t>
            </a:r>
            <a:endParaRPr lang="zh-CN" altLang="en-US" sz="18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1452" y="582564"/>
            <a:ext cx="4328784" cy="218701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30236" y="2806871"/>
            <a:ext cx="4454843" cy="21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616596" y="279613"/>
            <a:ext cx="8137922" cy="76199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dirty="0"/>
              <a:t>What’s growth</a:t>
            </a:r>
            <a:endParaRPr lang="zh-CN" altLang="en-US" sz="2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389029" y="1828800"/>
            <a:ext cx="6705660" cy="93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1800" b="1" dirty="0" smtClean="0">
                <a:solidFill>
                  <a:schemeClr val="bg2"/>
                </a:solidFill>
              </a:rPr>
              <a:t>Growth</a:t>
            </a:r>
            <a:r>
              <a:rPr lang="en-US" altLang="zh-CN" sz="1800" b="1" dirty="0">
                <a:solidFill>
                  <a:schemeClr val="bg2"/>
                </a:solidFill>
              </a:rPr>
              <a:t>,</a:t>
            </a:r>
            <a:r>
              <a:rPr lang="zh-CN" altLang="en-US" sz="1800" b="1" dirty="0">
                <a:solidFill>
                  <a:schemeClr val="bg2"/>
                </a:solidFill>
              </a:rPr>
              <a:t>是一款任务管理型软件，它帮助用户基于番茄工作法对任务进行规划与总结，帮助用户回顾、整理工作</a:t>
            </a:r>
            <a:r>
              <a:rPr lang="zh-CN" altLang="en-US" sz="1800" b="1" dirty="0" smtClean="0">
                <a:solidFill>
                  <a:schemeClr val="bg2"/>
                </a:solidFill>
              </a:rPr>
              <a:t>进度</a:t>
            </a:r>
            <a:r>
              <a:rPr lang="zh-CN" altLang="en-US" sz="1800" b="1" dirty="0">
                <a:solidFill>
                  <a:schemeClr val="bg2"/>
                </a:solidFill>
              </a:rPr>
              <a:t>，并提供图表统计、反馈、</a:t>
            </a:r>
            <a:r>
              <a:rPr lang="zh-CN" altLang="en-US" sz="1800" b="1" dirty="0" smtClean="0">
                <a:solidFill>
                  <a:schemeClr val="bg2"/>
                </a:solidFill>
              </a:rPr>
              <a:t>分析。</a:t>
            </a:r>
            <a:endParaRPr lang="zh-CN" alt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607729" y="188328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 dirty="0"/>
              <a:t>   </a:t>
            </a:r>
            <a:r>
              <a:rPr lang="zh-CN" altLang="en-US" sz="4800" dirty="0" smtClean="0"/>
              <a:t>系统设计</a:t>
            </a:r>
            <a:endParaRPr sz="4800" dirty="0"/>
          </a:p>
        </p:txBody>
      </p:sp>
      <p:pic>
        <p:nvPicPr>
          <p:cNvPr id="334" name="Shape 334" descr="shutterstock_429987889_edited.jpg"/>
          <p:cNvPicPr preferRelativeResize="0"/>
          <p:nvPr/>
        </p:nvPicPr>
        <p:blipFill rotWithShape="1">
          <a:blip r:embed="rId3">
            <a:alphaModFix/>
          </a:blip>
          <a:srcRect l="12609" t="85988" r="6247" b="1381"/>
          <a:stretch/>
        </p:blipFill>
        <p:spPr>
          <a:xfrm>
            <a:off x="0" y="3835670"/>
            <a:ext cx="9144000" cy="132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用例分析</a:t>
            </a:r>
            <a:endParaRPr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257" y="486695"/>
            <a:ext cx="5999128" cy="48366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主要实现逻辑</a:t>
            </a:r>
            <a:endParaRPr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43" y="422613"/>
            <a:ext cx="6418193" cy="4668421"/>
          </a:xfrm>
          <a:prstGeom prst="rect">
            <a:avLst/>
          </a:prstGeom>
        </p:spPr>
      </p:pic>
      <p:sp>
        <p:nvSpPr>
          <p:cNvPr id="5" name="Shape 242"/>
          <p:cNvSpPr txBox="1">
            <a:spLocks/>
          </p:cNvSpPr>
          <p:nvPr/>
        </p:nvSpPr>
        <p:spPr>
          <a:xfrm>
            <a:off x="1079291" y="3320320"/>
            <a:ext cx="2750355" cy="5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CN" altLang="en-US" sz="2000" b="0" i="1" dirty="0" smtClean="0">
                <a:solidFill>
                  <a:schemeClr val="accent1"/>
                </a:solidFill>
              </a:rPr>
              <a:t>番茄模式（上）</a:t>
            </a:r>
            <a:endParaRPr lang="zh-CN" altLang="en-US" sz="2000" b="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951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431</Words>
  <Application>Microsoft Office PowerPoint</Application>
  <PresentationFormat>全屏显示(16:9)</PresentationFormat>
  <Paragraphs>61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Lato</vt:lpstr>
      <vt:lpstr>Raleway</vt:lpstr>
      <vt:lpstr>pingfang SC</vt:lpstr>
      <vt:lpstr>Arial</vt:lpstr>
      <vt:lpstr>Streamline</vt:lpstr>
      <vt:lpstr>PowerPoint 演示文稿</vt:lpstr>
      <vt:lpstr>Overview</vt:lpstr>
      <vt:lpstr>   项目简述</vt:lpstr>
      <vt:lpstr>PowerPoint 演示文稿</vt:lpstr>
      <vt:lpstr>PowerPoint 演示文稿</vt:lpstr>
      <vt:lpstr>PowerPoint 演示文稿</vt:lpstr>
      <vt:lpstr>   系统设计</vt:lpstr>
      <vt:lpstr>用例分析</vt:lpstr>
      <vt:lpstr>主要实现逻辑</vt:lpstr>
      <vt:lpstr>主要实现逻辑</vt:lpstr>
      <vt:lpstr>主要实现逻辑</vt:lpstr>
      <vt:lpstr>数据库设计</vt:lpstr>
      <vt:lpstr>系统架构</vt:lpstr>
      <vt:lpstr>   系统实现</vt:lpstr>
      <vt:lpstr>PowerPoint 演示文稿</vt:lpstr>
      <vt:lpstr>业务程序集</vt:lpstr>
      <vt:lpstr>Com组件</vt:lpstr>
      <vt:lpstr>C++/CLR</vt:lpstr>
      <vt:lpstr>Win32DLL</vt:lpstr>
      <vt:lpstr>多线程的使用</vt:lpstr>
      <vt:lpstr>打包部署</vt:lpstr>
      <vt:lpstr>   项目展示</vt:lpstr>
      <vt:lpstr>Thanks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Chen Lu</cp:lastModifiedBy>
  <cp:revision>138</cp:revision>
  <dcterms:modified xsi:type="dcterms:W3CDTF">2019-06-26T05:15:25Z</dcterms:modified>
</cp:coreProperties>
</file>