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7" r:id="rId11"/>
    <p:sldId id="265" r:id="rId12"/>
    <p:sldId id="266" r:id="rId13"/>
    <p:sldId id="268" r:id="rId14"/>
    <p:sldId id="269" r:id="rId15"/>
    <p:sldId id="270" r:id="rId16"/>
    <p:sldId id="272" r:id="rId17"/>
    <p:sldId id="271"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5" d="100"/>
          <a:sy n="115" d="100"/>
        </p:scale>
        <p:origin x="162" y="10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396951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204428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5287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855031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937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755383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27064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388906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222763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301451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90799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54644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17017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304721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400807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0E059A8-5B67-4135-83EC-2600F2903DCC}" type="datetimeFigureOut">
              <a:rPr kumimoji="1" lang="ja-JP" altLang="en-US" smtClean="0"/>
              <a:t>2020/5/15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121261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059A8-5B67-4135-83EC-2600F2903DCC}" type="datetimeFigureOut">
              <a:rPr kumimoji="1" lang="ja-JP" altLang="en-US" smtClean="0"/>
              <a:t>2020/5/15</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9E42D3-2D98-4748-8CE5-17CFB8D24220}" type="slidenum">
              <a:rPr kumimoji="1" lang="ja-JP" altLang="en-US" smtClean="0"/>
              <a:t>‹#›</a:t>
            </a:fld>
            <a:endParaRPr kumimoji="1" lang="ja-JP" altLang="en-US"/>
          </a:p>
        </p:txBody>
      </p:sp>
    </p:spTree>
    <p:extLst>
      <p:ext uri="{BB962C8B-B14F-4D97-AF65-F5344CB8AC3E}">
        <p14:creationId xmlns:p14="http://schemas.microsoft.com/office/powerpoint/2010/main" val="87881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841523"/>
            <a:ext cx="5242897" cy="5242897"/>
          </a:xfrm>
          <a:prstGeom prst="rect">
            <a:avLst/>
          </a:prstGeom>
        </p:spPr>
      </p:pic>
      <p:sp>
        <p:nvSpPr>
          <p:cNvPr id="2" name="タイトル 1"/>
          <p:cNvSpPr>
            <a:spLocks noGrp="1"/>
          </p:cNvSpPr>
          <p:nvPr>
            <p:ph type="ctrTitle"/>
          </p:nvPr>
        </p:nvSpPr>
        <p:spPr>
          <a:xfrm>
            <a:off x="1860107" y="2404531"/>
            <a:ext cx="7766936" cy="1646302"/>
          </a:xfrm>
        </p:spPr>
        <p:txBody>
          <a:bodyPr/>
          <a:lstStyle/>
          <a:p>
            <a:pPr algn="ctr"/>
            <a:r>
              <a:rPr lang="en-US" altLang="ja-JP" sz="9600" dirty="0" smtClean="0"/>
              <a:t>K</a:t>
            </a:r>
            <a:r>
              <a:rPr kumimoji="1" lang="en-US" altLang="ja-JP" sz="9600" dirty="0" smtClean="0"/>
              <a:t>CG</a:t>
            </a:r>
            <a:endParaRPr kumimoji="1" lang="ja-JP" altLang="en-US" sz="9600" dirty="0"/>
          </a:p>
        </p:txBody>
      </p:sp>
      <p:sp>
        <p:nvSpPr>
          <p:cNvPr id="3" name="サブタイトル 2"/>
          <p:cNvSpPr>
            <a:spLocks noGrp="1"/>
          </p:cNvSpPr>
          <p:nvPr>
            <p:ph type="subTitle" idx="1"/>
          </p:nvPr>
        </p:nvSpPr>
        <p:spPr/>
        <p:txBody>
          <a:bodyPr>
            <a:normAutofit/>
          </a:bodyPr>
          <a:lstStyle/>
          <a:p>
            <a:pPr algn="ctr"/>
            <a:r>
              <a:rPr kumimoji="1" lang="ja-JP" altLang="en-US" dirty="0" smtClean="0"/>
              <a:t>チーム名：</a:t>
            </a:r>
            <a:r>
              <a:rPr kumimoji="1" lang="en-US" altLang="ja-JP" dirty="0" smtClean="0"/>
              <a:t>J-Fox</a:t>
            </a:r>
          </a:p>
          <a:p>
            <a:pPr algn="ctr"/>
            <a:r>
              <a:rPr lang="ja-JP" altLang="en-US" dirty="0" smtClean="0"/>
              <a:t>メンバー：</a:t>
            </a:r>
            <a:r>
              <a:rPr lang="en-US" altLang="ja-JP" dirty="0" smtClean="0"/>
              <a:t>1816023</a:t>
            </a:r>
            <a:r>
              <a:rPr lang="ja-JP" altLang="en-US" dirty="0" smtClean="0"/>
              <a:t>　</a:t>
            </a:r>
            <a:r>
              <a:rPr lang="en-US" altLang="ja-JP" dirty="0" smtClean="0"/>
              <a:t>4GA3</a:t>
            </a:r>
            <a:r>
              <a:rPr lang="ja-JP" altLang="en-US" dirty="0" smtClean="0"/>
              <a:t>　德田侑哉</a:t>
            </a:r>
            <a:endParaRPr kumimoji="1" lang="ja-JP" altLang="en-US" dirty="0"/>
          </a:p>
        </p:txBody>
      </p:sp>
    </p:spTree>
    <p:extLst>
      <p:ext uri="{BB962C8B-B14F-4D97-AF65-F5344CB8AC3E}">
        <p14:creationId xmlns:p14="http://schemas.microsoft.com/office/powerpoint/2010/main" val="1280168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ゲームシステム</a:t>
            </a:r>
            <a:r>
              <a:rPr lang="en-US" altLang="ja-JP" dirty="0"/>
              <a:t>(PC)</a:t>
            </a:r>
            <a:endParaRPr kumimoji="1" lang="ja-JP" altLang="en-US" dirty="0"/>
          </a:p>
        </p:txBody>
      </p:sp>
      <p:sp>
        <p:nvSpPr>
          <p:cNvPr id="3" name="コンテンツ プレースホルダー 2"/>
          <p:cNvSpPr>
            <a:spLocks noGrp="1"/>
          </p:cNvSpPr>
          <p:nvPr>
            <p:ph idx="1"/>
          </p:nvPr>
        </p:nvSpPr>
        <p:spPr>
          <a:xfrm>
            <a:off x="677334" y="1490664"/>
            <a:ext cx="8596668" cy="439736"/>
          </a:xfrm>
        </p:spPr>
        <p:txBody>
          <a:bodyPr/>
          <a:lstStyle/>
          <a:p>
            <a:r>
              <a:rPr lang="ja-JP" altLang="en-US" dirty="0" smtClean="0"/>
              <a:t>フィールドのサンプル</a:t>
            </a:r>
            <a:endParaRPr kumimoji="1" lang="ja-JP" altLang="en-US" dirty="0"/>
          </a:p>
        </p:txBody>
      </p:sp>
      <p:grpSp>
        <p:nvGrpSpPr>
          <p:cNvPr id="10" name="グループ化 9"/>
          <p:cNvGrpSpPr/>
          <p:nvPr/>
        </p:nvGrpSpPr>
        <p:grpSpPr>
          <a:xfrm>
            <a:off x="1057275" y="2095500"/>
            <a:ext cx="7600950" cy="4305300"/>
            <a:chOff x="904875" y="2305050"/>
            <a:chExt cx="7600950" cy="4305300"/>
          </a:xfrm>
        </p:grpSpPr>
        <p:sp>
          <p:nvSpPr>
            <p:cNvPr id="4" name="正方形/長方形 3"/>
            <p:cNvSpPr/>
            <p:nvPr/>
          </p:nvSpPr>
          <p:spPr>
            <a:xfrm>
              <a:off x="904875" y="2305050"/>
              <a:ext cx="7600950" cy="430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467225"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プレイヤー</a:t>
              </a:r>
              <a:endParaRPr kumimoji="1" lang="ja-JP" altLang="en-US" dirty="0">
                <a:solidFill>
                  <a:schemeClr val="tx1"/>
                </a:solidFill>
              </a:endParaRPr>
            </a:p>
          </p:txBody>
        </p:sp>
        <p:sp>
          <p:nvSpPr>
            <p:cNvPr id="7" name="正方形/長方形 6"/>
            <p:cNvSpPr/>
            <p:nvPr/>
          </p:nvSpPr>
          <p:spPr>
            <a:xfrm>
              <a:off x="5451918"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武器</a:t>
              </a:r>
              <a:endParaRPr kumimoji="1" lang="ja-JP" altLang="en-US" dirty="0">
                <a:solidFill>
                  <a:schemeClr val="tx1"/>
                </a:solidFill>
              </a:endParaRPr>
            </a:p>
          </p:txBody>
        </p:sp>
        <p:sp>
          <p:nvSpPr>
            <p:cNvPr id="8" name="正方形/長方形 7"/>
            <p:cNvSpPr/>
            <p:nvPr/>
          </p:nvSpPr>
          <p:spPr>
            <a:xfrm>
              <a:off x="3482532"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防具</a:t>
              </a:r>
              <a:endParaRPr kumimoji="1" lang="ja-JP" altLang="en-US" dirty="0">
                <a:solidFill>
                  <a:schemeClr val="tx1"/>
                </a:solidFill>
              </a:endParaRPr>
            </a:p>
          </p:txBody>
        </p:sp>
        <p:sp>
          <p:nvSpPr>
            <p:cNvPr id="9" name="正方形/長方形 8"/>
            <p:cNvSpPr/>
            <p:nvPr/>
          </p:nvSpPr>
          <p:spPr>
            <a:xfrm>
              <a:off x="1070418" y="5743575"/>
              <a:ext cx="7168707" cy="866775"/>
            </a:xfrm>
            <a:prstGeom prst="rect">
              <a:avLst/>
            </a:prstGeom>
            <a:solidFill>
              <a:schemeClr val="bg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手札</a:t>
              </a:r>
              <a:endParaRPr kumimoji="1" lang="ja-JP" altLang="en-US" sz="2400" dirty="0">
                <a:solidFill>
                  <a:schemeClr val="tx1"/>
                </a:solidFill>
              </a:endParaRPr>
            </a:p>
          </p:txBody>
        </p:sp>
        <p:pic>
          <p:nvPicPr>
            <p:cNvPr id="1026" name="Picture 2" descr="https://1.bp.blogspot.com/-DSgUUXrWoFw/XVKfz2Z_3XI/AAAAAAABUEs/a9QCrDh18-grpZCL0O_pD7r4KWC921gawCLcBGAs/s1600/fantasy_game_character_sli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7837" y="2500314"/>
              <a:ext cx="1411067" cy="141106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正方形/長方形 10"/>
          <p:cNvSpPr/>
          <p:nvPr/>
        </p:nvSpPr>
        <p:spPr>
          <a:xfrm>
            <a:off x="1057275" y="3771900"/>
            <a:ext cx="7600950" cy="409575"/>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438275" y="3838575"/>
            <a:ext cx="1485900"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ドロー</a:t>
            </a:r>
            <a:endParaRPr kumimoji="1" lang="ja-JP" altLang="en-US" dirty="0">
              <a:solidFill>
                <a:schemeClr val="tx1"/>
              </a:solidFill>
            </a:endParaRPr>
          </a:p>
        </p:txBody>
      </p:sp>
      <p:sp>
        <p:nvSpPr>
          <p:cNvPr id="14" name="正方形/長方形 13"/>
          <p:cNvSpPr/>
          <p:nvPr/>
        </p:nvSpPr>
        <p:spPr>
          <a:xfrm>
            <a:off x="3190852" y="3838575"/>
            <a:ext cx="1485900"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スタンバイ</a:t>
            </a:r>
            <a:endParaRPr kumimoji="1" lang="ja-JP" altLang="en-US" dirty="0">
              <a:solidFill>
                <a:schemeClr val="tx1"/>
              </a:solidFill>
            </a:endParaRPr>
          </a:p>
        </p:txBody>
      </p:sp>
      <p:sp>
        <p:nvSpPr>
          <p:cNvPr id="15" name="正方形/長方形 14"/>
          <p:cNvSpPr/>
          <p:nvPr/>
        </p:nvSpPr>
        <p:spPr>
          <a:xfrm>
            <a:off x="4943429" y="3839945"/>
            <a:ext cx="1485900"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アタック</a:t>
            </a:r>
            <a:endParaRPr kumimoji="1" lang="ja-JP" altLang="en-US" dirty="0">
              <a:solidFill>
                <a:schemeClr val="tx1"/>
              </a:solidFill>
            </a:endParaRPr>
          </a:p>
        </p:txBody>
      </p:sp>
      <p:sp>
        <p:nvSpPr>
          <p:cNvPr id="16" name="正方形/長方形 15"/>
          <p:cNvSpPr/>
          <p:nvPr/>
        </p:nvSpPr>
        <p:spPr>
          <a:xfrm>
            <a:off x="6696006" y="3839945"/>
            <a:ext cx="1485900"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エンド</a:t>
            </a:r>
            <a:endParaRPr kumimoji="1" lang="ja-JP" altLang="en-US" dirty="0">
              <a:solidFill>
                <a:schemeClr val="tx1"/>
              </a:solidFill>
            </a:endParaRPr>
          </a:p>
        </p:txBody>
      </p:sp>
    </p:spTree>
    <p:extLst>
      <p:ext uri="{BB962C8B-B14F-4D97-AF65-F5344CB8AC3E}">
        <p14:creationId xmlns:p14="http://schemas.microsoft.com/office/powerpoint/2010/main" val="2127577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ゲームシステム</a:t>
            </a:r>
            <a:r>
              <a:rPr kumimoji="1" lang="en-US" altLang="ja-JP" dirty="0" smtClean="0"/>
              <a:t>(</a:t>
            </a:r>
            <a:r>
              <a:rPr kumimoji="1" lang="ja-JP" altLang="en-US" dirty="0" smtClean="0"/>
              <a:t>カードゲーム</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カードゲームの場合は簡単で、自分ターンも相手ターンも同様にドロー、スタンバイ、アタック、エンドの</a:t>
            </a:r>
            <a:r>
              <a:rPr kumimoji="1" lang="en-US" altLang="ja-JP" dirty="0" smtClean="0"/>
              <a:t>4</a:t>
            </a:r>
            <a:r>
              <a:rPr kumimoji="1" lang="ja-JP" altLang="en-US" dirty="0" err="1" smtClean="0"/>
              <a:t>つの</a:t>
            </a:r>
            <a:r>
              <a:rPr kumimoji="1" lang="ja-JP" altLang="en-US" dirty="0" smtClean="0"/>
              <a:t>フェイズがあり、各フェイズでできることは</a:t>
            </a:r>
            <a:r>
              <a:rPr kumimoji="1" lang="en-US" altLang="ja-JP" dirty="0" smtClean="0"/>
              <a:t>PC</a:t>
            </a:r>
            <a:r>
              <a:rPr kumimoji="1" lang="ja-JP" altLang="en-US" dirty="0" smtClean="0"/>
              <a:t>版と同じで</a:t>
            </a:r>
            <a:r>
              <a:rPr lang="ja-JP" altLang="en-US" dirty="0" smtClean="0"/>
              <a:t>す。</a:t>
            </a:r>
            <a:endParaRPr lang="en-US" altLang="ja-JP" dirty="0" smtClean="0"/>
          </a:p>
          <a:p>
            <a:r>
              <a:rPr kumimoji="1" lang="ja-JP" altLang="en-US" dirty="0" smtClean="0"/>
              <a:t>カードゲームは</a:t>
            </a:r>
            <a:r>
              <a:rPr kumimoji="1" lang="en-US" altLang="ja-JP" dirty="0" smtClean="0"/>
              <a:t>PC</a:t>
            </a:r>
            <a:r>
              <a:rPr kumimoji="1" lang="ja-JP" altLang="en-US" dirty="0" smtClean="0"/>
              <a:t>版とは違い山札という概念があります。山札の数は</a:t>
            </a:r>
            <a:r>
              <a:rPr kumimoji="1" lang="en-US" altLang="ja-JP" dirty="0" smtClean="0"/>
              <a:t>50</a:t>
            </a:r>
            <a:r>
              <a:rPr lang="ja-JP" altLang="en-US" dirty="0" smtClean="0"/>
              <a:t>枚でドローする際はこの山札から引くことになります。山札が</a:t>
            </a:r>
            <a:r>
              <a:rPr lang="en-US" altLang="ja-JP" dirty="0" smtClean="0"/>
              <a:t>0</a:t>
            </a:r>
            <a:r>
              <a:rPr lang="ja-JP" altLang="en-US" dirty="0" smtClean="0"/>
              <a:t>枚になり、そのプレイヤーがスタンバイフェイズまたはエンドフェイズを迎えるとその時点でそのプレイヤーはゲームに敗北します。</a:t>
            </a:r>
            <a:endParaRPr lang="en-US" altLang="ja-JP" dirty="0" smtClean="0"/>
          </a:p>
          <a:p>
            <a:r>
              <a:rPr kumimoji="1" lang="ja-JP" altLang="en-US" dirty="0" smtClean="0"/>
              <a:t>ほかにも墓地という概念も存在します。ここは消滅したカードの置き場で、消滅したカードは</a:t>
            </a:r>
            <a:r>
              <a:rPr kumimoji="1" lang="en-US" altLang="ja-JP" dirty="0" smtClean="0"/>
              <a:t>PC</a:t>
            </a:r>
            <a:r>
              <a:rPr kumimoji="1" lang="ja-JP" altLang="en-US" dirty="0" smtClean="0"/>
              <a:t>版では使用することはないのですがカードゲーム版だと使用することがあるので、このよう</a:t>
            </a:r>
            <a:r>
              <a:rPr lang="ja-JP" altLang="en-US" dirty="0" smtClean="0"/>
              <a:t>なものを取り入れました。</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5681" y="3291841"/>
            <a:ext cx="1720179" cy="2419003"/>
          </a:xfrm>
          <a:prstGeom prst="rect">
            <a:avLst/>
          </a:prstGeom>
        </p:spPr>
      </p:pic>
    </p:spTree>
    <p:extLst>
      <p:ext uri="{BB962C8B-B14F-4D97-AF65-F5344CB8AC3E}">
        <p14:creationId xmlns:p14="http://schemas.microsoft.com/office/powerpoint/2010/main" val="209722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ゲームシステム</a:t>
            </a:r>
            <a:r>
              <a:rPr lang="en-US" altLang="ja-JP" dirty="0"/>
              <a:t>(</a:t>
            </a:r>
            <a:r>
              <a:rPr lang="ja-JP" altLang="en-US" dirty="0"/>
              <a:t>カードゲーム</a:t>
            </a:r>
            <a:r>
              <a:rPr lang="en-US" altLang="ja-JP" dirty="0"/>
              <a:t>)</a:t>
            </a:r>
            <a:endParaRPr kumimoji="1" lang="ja-JP" altLang="en-US" dirty="0"/>
          </a:p>
        </p:txBody>
      </p:sp>
      <p:sp>
        <p:nvSpPr>
          <p:cNvPr id="3" name="コンテンツ プレースホルダー 2"/>
          <p:cNvSpPr>
            <a:spLocks noGrp="1"/>
          </p:cNvSpPr>
          <p:nvPr>
            <p:ph idx="1"/>
          </p:nvPr>
        </p:nvSpPr>
        <p:spPr>
          <a:xfrm>
            <a:off x="677334" y="1488152"/>
            <a:ext cx="8596668" cy="3880773"/>
          </a:xfrm>
        </p:spPr>
        <p:txBody>
          <a:bodyPr/>
          <a:lstStyle/>
          <a:p>
            <a:r>
              <a:rPr kumimoji="1" lang="ja-JP" altLang="en-US" dirty="0" smtClean="0"/>
              <a:t>フィールドのサンプル</a:t>
            </a:r>
            <a:endParaRPr kumimoji="1" lang="ja-JP" altLang="en-US" dirty="0"/>
          </a:p>
        </p:txBody>
      </p:sp>
      <p:grpSp>
        <p:nvGrpSpPr>
          <p:cNvPr id="19" name="グループ化 18"/>
          <p:cNvGrpSpPr/>
          <p:nvPr/>
        </p:nvGrpSpPr>
        <p:grpSpPr>
          <a:xfrm>
            <a:off x="1143000" y="2028825"/>
            <a:ext cx="7600950" cy="4305300"/>
            <a:chOff x="971550" y="2552700"/>
            <a:chExt cx="7600950" cy="4305300"/>
          </a:xfrm>
        </p:grpSpPr>
        <p:grpSp>
          <p:nvGrpSpPr>
            <p:cNvPr id="4" name="グループ化 3"/>
            <p:cNvGrpSpPr/>
            <p:nvPr/>
          </p:nvGrpSpPr>
          <p:grpSpPr>
            <a:xfrm>
              <a:off x="971550" y="2552700"/>
              <a:ext cx="7600950" cy="4305300"/>
              <a:chOff x="904875" y="2305050"/>
              <a:chExt cx="7600950" cy="4305300"/>
            </a:xfrm>
          </p:grpSpPr>
          <p:sp>
            <p:nvSpPr>
              <p:cNvPr id="5" name="正方形/長方形 4"/>
              <p:cNvSpPr/>
              <p:nvPr/>
            </p:nvSpPr>
            <p:spPr>
              <a:xfrm>
                <a:off x="904875" y="2305050"/>
                <a:ext cx="7600950" cy="430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467225"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プレイヤー</a:t>
                </a:r>
                <a:endParaRPr kumimoji="1" lang="ja-JP" altLang="en-US" dirty="0">
                  <a:solidFill>
                    <a:schemeClr val="tx1"/>
                  </a:solidFill>
                </a:endParaRPr>
              </a:p>
            </p:txBody>
          </p:sp>
          <p:sp>
            <p:nvSpPr>
              <p:cNvPr id="7" name="正方形/長方形 6"/>
              <p:cNvSpPr/>
              <p:nvPr/>
            </p:nvSpPr>
            <p:spPr>
              <a:xfrm>
                <a:off x="5451918"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武器</a:t>
                </a:r>
                <a:endParaRPr kumimoji="1" lang="ja-JP" altLang="en-US" dirty="0">
                  <a:solidFill>
                    <a:schemeClr val="tx1"/>
                  </a:solidFill>
                </a:endParaRPr>
              </a:p>
            </p:txBody>
          </p:sp>
          <p:sp>
            <p:nvSpPr>
              <p:cNvPr id="8" name="正方形/長方形 7"/>
              <p:cNvSpPr/>
              <p:nvPr/>
            </p:nvSpPr>
            <p:spPr>
              <a:xfrm>
                <a:off x="3482532" y="447675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防具</a:t>
                </a:r>
                <a:endParaRPr kumimoji="1" lang="ja-JP" altLang="en-US" dirty="0">
                  <a:solidFill>
                    <a:schemeClr val="tx1"/>
                  </a:solidFill>
                </a:endParaRPr>
              </a:p>
            </p:txBody>
          </p:sp>
          <p:sp>
            <p:nvSpPr>
              <p:cNvPr id="9" name="正方形/長方形 8"/>
              <p:cNvSpPr/>
              <p:nvPr/>
            </p:nvSpPr>
            <p:spPr>
              <a:xfrm>
                <a:off x="1070418" y="5743575"/>
                <a:ext cx="7168707" cy="866775"/>
              </a:xfrm>
              <a:prstGeom prst="rect">
                <a:avLst/>
              </a:prstGeom>
              <a:solidFill>
                <a:schemeClr val="bg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手札</a:t>
                </a:r>
                <a:endParaRPr kumimoji="1" lang="ja-JP" altLang="en-US" sz="2400" dirty="0">
                  <a:solidFill>
                    <a:schemeClr val="tx1"/>
                  </a:solidFill>
                </a:endParaRPr>
              </a:p>
            </p:txBody>
          </p:sp>
        </p:grpSp>
        <p:sp>
          <p:nvSpPr>
            <p:cNvPr id="11" name="正方形/長方形 10"/>
            <p:cNvSpPr/>
            <p:nvPr/>
          </p:nvSpPr>
          <p:spPr>
            <a:xfrm rot="10800000">
              <a:off x="4533900" y="3438526"/>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プレイヤー</a:t>
              </a:r>
              <a:endParaRPr kumimoji="1" lang="ja-JP" altLang="en-US" dirty="0">
                <a:solidFill>
                  <a:schemeClr val="tx1"/>
                </a:solidFill>
              </a:endParaRPr>
            </a:p>
          </p:txBody>
        </p:sp>
        <p:sp>
          <p:nvSpPr>
            <p:cNvPr id="12" name="正方形/長方形 11"/>
            <p:cNvSpPr/>
            <p:nvPr/>
          </p:nvSpPr>
          <p:spPr>
            <a:xfrm rot="10800000">
              <a:off x="5518592" y="3438526"/>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武器</a:t>
              </a:r>
              <a:endParaRPr kumimoji="1" lang="ja-JP" altLang="en-US" dirty="0">
                <a:solidFill>
                  <a:schemeClr val="tx1"/>
                </a:solidFill>
              </a:endParaRPr>
            </a:p>
          </p:txBody>
        </p:sp>
        <p:sp>
          <p:nvSpPr>
            <p:cNvPr id="13" name="正方形/長方形 12"/>
            <p:cNvSpPr/>
            <p:nvPr/>
          </p:nvSpPr>
          <p:spPr>
            <a:xfrm rot="10800000">
              <a:off x="3549206" y="3438526"/>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防具</a:t>
              </a:r>
              <a:endParaRPr kumimoji="1" lang="ja-JP" altLang="en-US" dirty="0">
                <a:solidFill>
                  <a:schemeClr val="tx1"/>
                </a:solidFill>
              </a:endParaRPr>
            </a:p>
          </p:txBody>
        </p:sp>
        <p:sp>
          <p:nvSpPr>
            <p:cNvPr id="14" name="正方形/長方形 13"/>
            <p:cNvSpPr/>
            <p:nvPr/>
          </p:nvSpPr>
          <p:spPr>
            <a:xfrm rot="10800000">
              <a:off x="1134804" y="2571750"/>
              <a:ext cx="7168707" cy="866775"/>
            </a:xfrm>
            <a:prstGeom prst="rect">
              <a:avLst/>
            </a:prstGeom>
            <a:solidFill>
              <a:schemeClr val="bg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手札</a:t>
              </a:r>
              <a:endParaRPr kumimoji="1" lang="ja-JP" altLang="en-US" sz="2400" dirty="0">
                <a:solidFill>
                  <a:schemeClr val="tx1"/>
                </a:solidFill>
              </a:endParaRPr>
            </a:p>
          </p:txBody>
        </p:sp>
        <p:sp>
          <p:nvSpPr>
            <p:cNvPr id="15" name="正方形/長方形 14"/>
            <p:cNvSpPr/>
            <p:nvPr/>
          </p:nvSpPr>
          <p:spPr>
            <a:xfrm>
              <a:off x="7045546" y="472440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デッキ</a:t>
              </a:r>
              <a:endParaRPr kumimoji="1" lang="ja-JP" altLang="en-US" sz="1600" dirty="0">
                <a:solidFill>
                  <a:schemeClr val="tx1"/>
                </a:solidFill>
              </a:endParaRPr>
            </a:p>
          </p:txBody>
        </p:sp>
        <p:sp>
          <p:nvSpPr>
            <p:cNvPr id="16" name="正方形/長方形 15"/>
            <p:cNvSpPr/>
            <p:nvPr/>
          </p:nvSpPr>
          <p:spPr>
            <a:xfrm>
              <a:off x="1839999" y="4724400"/>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墓地</a:t>
              </a:r>
              <a:endParaRPr kumimoji="1" lang="ja-JP" altLang="en-US" dirty="0">
                <a:solidFill>
                  <a:schemeClr val="tx1"/>
                </a:solidFill>
              </a:endParaRPr>
            </a:p>
          </p:txBody>
        </p:sp>
        <p:sp>
          <p:nvSpPr>
            <p:cNvPr id="17" name="正方形/長方形 16"/>
            <p:cNvSpPr/>
            <p:nvPr/>
          </p:nvSpPr>
          <p:spPr>
            <a:xfrm rot="10800000">
              <a:off x="7045545" y="3463594"/>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墓地</a:t>
              </a:r>
              <a:endParaRPr kumimoji="1" lang="ja-JP" altLang="en-US" dirty="0">
                <a:solidFill>
                  <a:schemeClr val="tx1"/>
                </a:solidFill>
              </a:endParaRPr>
            </a:p>
          </p:txBody>
        </p:sp>
        <p:sp>
          <p:nvSpPr>
            <p:cNvPr id="18" name="正方形/長方形 17"/>
            <p:cNvSpPr/>
            <p:nvPr/>
          </p:nvSpPr>
          <p:spPr>
            <a:xfrm rot="10800000">
              <a:off x="1837659" y="3438526"/>
              <a:ext cx="832293" cy="1200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デッキ</a:t>
              </a:r>
              <a:endParaRPr kumimoji="1" lang="ja-JP" altLang="en-US" sz="1600" dirty="0">
                <a:solidFill>
                  <a:schemeClr val="tx1"/>
                </a:solidFill>
              </a:endParaRPr>
            </a:p>
          </p:txBody>
        </p:sp>
      </p:grpSp>
    </p:spTree>
    <p:extLst>
      <p:ext uri="{BB962C8B-B14F-4D97-AF65-F5344CB8AC3E}">
        <p14:creationId xmlns:p14="http://schemas.microsoft.com/office/powerpoint/2010/main" val="1187498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基本的な操作方法はカードクリックすると今そのカードができる選択肢が表れてその選択肢をクリックすることでその操作ができるというものです。フェイズの移行に関しては画面真ん中にあるシーンのボタンから移行することができます。ほかに考えているのは手札はキーボードの</a:t>
            </a:r>
            <a:r>
              <a:rPr kumimoji="1" lang="en-US" altLang="ja-JP" dirty="0" smtClean="0"/>
              <a:t>1</a:t>
            </a:r>
            <a:r>
              <a:rPr kumimoji="1" lang="ja-JP" altLang="en-US" dirty="0" smtClean="0"/>
              <a:t>～</a:t>
            </a:r>
            <a:r>
              <a:rPr kumimoji="1" lang="en-US" altLang="ja-JP" dirty="0" smtClean="0"/>
              <a:t>9</a:t>
            </a:r>
            <a:r>
              <a:rPr kumimoji="1" lang="ja-JP" altLang="en-US" dirty="0" smtClean="0"/>
              <a:t>のキー、選択肢を矢印キー、フェイズ移行をスペースキーで行うなどという風に考えています。</a:t>
            </a:r>
            <a:endParaRPr kumimoji="1" lang="ja-JP" altLang="en-US" dirty="0"/>
          </a:p>
        </p:txBody>
      </p:sp>
    </p:spTree>
    <p:extLst>
      <p:ext uri="{BB962C8B-B14F-4D97-AF65-F5344CB8AC3E}">
        <p14:creationId xmlns:p14="http://schemas.microsoft.com/office/powerpoint/2010/main" val="41019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キャラクター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PC</a:t>
            </a:r>
            <a:r>
              <a:rPr kumimoji="1" lang="ja-JP" altLang="en-US" dirty="0" smtClean="0"/>
              <a:t>版のみキャラクターはプレイヤーとエネミーがいるということを前述しましたが、基本的にはその名の通り倒すべき敵である「スライム」や「ゴブリン」「オーク」などの代表的なモンスターを設置する予定です。</a:t>
            </a:r>
            <a:endParaRPr kumimoji="1" lang="en-US" altLang="ja-JP" dirty="0" smtClean="0"/>
          </a:p>
          <a:p>
            <a:r>
              <a:rPr lang="ja-JP" altLang="en-US" dirty="0" smtClean="0"/>
              <a:t>カードゲーム版と</a:t>
            </a:r>
            <a:r>
              <a:rPr lang="en-US" altLang="ja-JP" dirty="0" smtClean="0"/>
              <a:t>PC</a:t>
            </a:r>
            <a:r>
              <a:rPr lang="ja-JP" altLang="en-US" dirty="0" smtClean="0"/>
              <a:t>版どちらにもいるプレイヤーですが、このプレイヤーには基本体力値である</a:t>
            </a:r>
            <a:r>
              <a:rPr lang="en-US" altLang="ja-JP" dirty="0" smtClean="0"/>
              <a:t>HP</a:t>
            </a:r>
            <a:r>
              <a:rPr lang="ja-JP" altLang="en-US" dirty="0" err="1" smtClean="0"/>
              <a:t>、</a:t>
            </a:r>
            <a:r>
              <a:rPr lang="ja-JP" altLang="en-US" dirty="0" smtClean="0"/>
              <a:t>使う可能性があるかはわからない</a:t>
            </a:r>
            <a:r>
              <a:rPr lang="en-US" altLang="ja-JP" dirty="0" smtClean="0"/>
              <a:t>MP</a:t>
            </a:r>
            <a:r>
              <a:rPr lang="ja-JP" altLang="en-US" dirty="0" err="1" smtClean="0"/>
              <a:t>、</a:t>
            </a:r>
            <a:r>
              <a:rPr lang="ja-JP" altLang="en-US" dirty="0" smtClean="0"/>
              <a:t>装備できるカードの重さを表す必筋が設定されています。カードゲーム版の場合はこれを複数枚用意して残機のような扱いにしても、複数</a:t>
            </a:r>
            <a:r>
              <a:rPr lang="en-US" altLang="ja-JP" dirty="0" smtClean="0"/>
              <a:t>(</a:t>
            </a:r>
            <a:r>
              <a:rPr lang="ja-JP" altLang="en-US" dirty="0" smtClean="0"/>
              <a:t>相手と同じ数</a:t>
            </a:r>
            <a:r>
              <a:rPr lang="en-US" altLang="ja-JP" dirty="0" smtClean="0"/>
              <a:t>)</a:t>
            </a:r>
            <a:r>
              <a:rPr lang="ja-JP" altLang="en-US" dirty="0" smtClean="0"/>
              <a:t>並べてパーティ戦のようなものを再現することもできます。</a:t>
            </a:r>
            <a:r>
              <a:rPr lang="en-US" altLang="ja-JP" dirty="0" smtClean="0"/>
              <a:t>PC</a:t>
            </a:r>
            <a:r>
              <a:rPr lang="ja-JP" altLang="en-US" dirty="0" smtClean="0"/>
              <a:t>版の場合は</a:t>
            </a:r>
            <a:r>
              <a:rPr lang="en-US" altLang="ja-JP" dirty="0" smtClean="0"/>
              <a:t>1</a:t>
            </a:r>
            <a:r>
              <a:rPr lang="ja-JP" altLang="en-US" dirty="0" smtClean="0"/>
              <a:t>度</a:t>
            </a:r>
            <a:r>
              <a:rPr lang="en-US" altLang="ja-JP" dirty="0" smtClean="0"/>
              <a:t>HP</a:t>
            </a:r>
            <a:r>
              <a:rPr lang="ja-JP" altLang="en-US" dirty="0" smtClean="0"/>
              <a:t>がゼロになったら終了のためプレイヤーを複数使用することはできません。</a:t>
            </a:r>
            <a:endParaRPr kumimoji="1" lang="ja-JP" altLang="en-US" dirty="0"/>
          </a:p>
        </p:txBody>
      </p:sp>
      <p:pic>
        <p:nvPicPr>
          <p:cNvPr id="2050" name="Picture 2" descr="ゴブリンのイラスト（空想上の生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075" y="2314575"/>
            <a:ext cx="15430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1.bp.blogspot.com/-DSgUUXrWoFw/XVKfz2Z_3XI/AAAAAAABUEs/a9QCrDh18-grpZCL0O_pD7r4KWC921gawCLcBGAs/s1600/fantasy_game_character_sli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7487" y="609600"/>
            <a:ext cx="1411067" cy="141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オーク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7955" y="585163"/>
            <a:ext cx="1244599" cy="145994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162" y="4733713"/>
            <a:ext cx="2124287" cy="2124287"/>
          </a:xfrm>
          <a:prstGeom prst="rect">
            <a:avLst/>
          </a:prstGeom>
        </p:spPr>
      </p:pic>
      <p:cxnSp>
        <p:nvCxnSpPr>
          <p:cNvPr id="7" name="直線矢印コネクタ 6"/>
          <p:cNvCxnSpPr>
            <a:stCxn id="10" idx="1"/>
            <a:endCxn id="4" idx="3"/>
          </p:cNvCxnSpPr>
          <p:nvPr/>
        </p:nvCxnSpPr>
        <p:spPr>
          <a:xfrm flipH="1">
            <a:off x="3219449" y="5795856"/>
            <a:ext cx="1621742" cy="1"/>
          </a:xfrm>
          <a:prstGeom prst="straightConnector1">
            <a:avLst/>
          </a:prstGeom>
          <a:ln w="136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841191" y="5503468"/>
            <a:ext cx="3514725" cy="584775"/>
          </a:xfrm>
          <a:prstGeom prst="rect">
            <a:avLst/>
          </a:prstGeom>
          <a:noFill/>
        </p:spPr>
        <p:txBody>
          <a:bodyPr wrap="square" rtlCol="0">
            <a:spAutoFit/>
          </a:bodyPr>
          <a:lstStyle/>
          <a:p>
            <a:r>
              <a:rPr kumimoji="1" lang="ja-JP" altLang="en-US" sz="3200" dirty="0" smtClean="0"/>
              <a:t>こいつが主人公</a:t>
            </a:r>
            <a:endParaRPr kumimoji="1" lang="ja-JP" altLang="en-US" sz="3200" dirty="0"/>
          </a:p>
        </p:txBody>
      </p:sp>
    </p:spTree>
    <p:extLst>
      <p:ext uri="{BB962C8B-B14F-4D97-AF65-F5344CB8AC3E}">
        <p14:creationId xmlns:p14="http://schemas.microsoft.com/office/powerpoint/2010/main" val="1423288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ゲームのクリア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このゲームのクリア条件はありません。自分の</a:t>
            </a:r>
            <a:r>
              <a:rPr kumimoji="1" lang="en-US" altLang="ja-JP" dirty="0" smtClean="0"/>
              <a:t>HP</a:t>
            </a:r>
            <a:r>
              <a:rPr kumimoji="1" lang="ja-JP" altLang="en-US" dirty="0" smtClean="0"/>
              <a:t>が</a:t>
            </a:r>
            <a:r>
              <a:rPr kumimoji="1" lang="en-US" altLang="ja-JP" dirty="0" smtClean="0"/>
              <a:t>0</a:t>
            </a:r>
            <a:r>
              <a:rPr kumimoji="1" lang="ja-JP" altLang="en-US" dirty="0" smtClean="0"/>
              <a:t>になるまで戦い続けてください。自分の</a:t>
            </a:r>
            <a:r>
              <a:rPr kumimoji="1" lang="en-US" altLang="ja-JP" dirty="0" smtClean="0"/>
              <a:t>HP</a:t>
            </a:r>
            <a:r>
              <a:rPr kumimoji="1" lang="ja-JP" altLang="en-US" dirty="0" smtClean="0"/>
              <a:t>が</a:t>
            </a:r>
            <a:r>
              <a:rPr kumimoji="1" lang="en-US" altLang="ja-JP" dirty="0" smtClean="0"/>
              <a:t>0</a:t>
            </a:r>
            <a:r>
              <a:rPr kumimoji="1" lang="ja-JP" altLang="en-US" dirty="0" smtClean="0"/>
              <a:t>になったら</a:t>
            </a:r>
            <a:endParaRPr kumimoji="1" lang="en-US" altLang="ja-JP" dirty="0" smtClean="0"/>
          </a:p>
          <a:p>
            <a:pPr marL="0" indent="0">
              <a:buNone/>
            </a:pPr>
            <a:r>
              <a:rPr lang="ja-JP" altLang="en-US" sz="2400" dirty="0" smtClean="0">
                <a:solidFill>
                  <a:srgbClr val="0070C0"/>
                </a:solidFill>
              </a:rPr>
              <a:t>倒した相手に設定されているポイント　</a:t>
            </a:r>
            <a:r>
              <a:rPr lang="ja-JP" altLang="en-US" sz="2400" dirty="0">
                <a:solidFill>
                  <a:srgbClr val="0070C0"/>
                </a:solidFill>
              </a:rPr>
              <a:t>＋</a:t>
            </a:r>
            <a:endParaRPr lang="en-US" altLang="ja-JP" sz="2400" dirty="0" smtClean="0">
              <a:solidFill>
                <a:srgbClr val="0070C0"/>
              </a:solidFill>
            </a:endParaRPr>
          </a:p>
          <a:p>
            <a:pPr marL="0" indent="0">
              <a:buNone/>
            </a:pPr>
            <a:r>
              <a:rPr lang="ja-JP" altLang="en-US" sz="2400" dirty="0" smtClean="0">
                <a:solidFill>
                  <a:srgbClr val="0070C0"/>
                </a:solidFill>
              </a:rPr>
              <a:t>戦ったターン数　＋　</a:t>
            </a:r>
            <a:endParaRPr lang="en-US" altLang="ja-JP" sz="2400" dirty="0" smtClean="0">
              <a:solidFill>
                <a:srgbClr val="0070C0"/>
              </a:solidFill>
            </a:endParaRPr>
          </a:p>
          <a:p>
            <a:pPr marL="0" indent="0">
              <a:buNone/>
            </a:pPr>
            <a:r>
              <a:rPr lang="ja-JP" altLang="en-US" sz="2400" dirty="0" smtClean="0">
                <a:solidFill>
                  <a:srgbClr val="0070C0"/>
                </a:solidFill>
              </a:rPr>
              <a:t>（その敵に設定されている目標ターン数　－　実際にかかったターン数）　</a:t>
            </a:r>
            <a:r>
              <a:rPr lang="en-US" altLang="ja-JP" sz="2400" dirty="0" smtClean="0">
                <a:solidFill>
                  <a:srgbClr val="0070C0"/>
                </a:solidFill>
              </a:rPr>
              <a:t>×</a:t>
            </a:r>
            <a:r>
              <a:rPr lang="ja-JP" altLang="en-US" sz="2400" dirty="0" smtClean="0">
                <a:solidFill>
                  <a:srgbClr val="0070C0"/>
                </a:solidFill>
              </a:rPr>
              <a:t>　</a:t>
            </a:r>
            <a:r>
              <a:rPr lang="ja-JP" altLang="en-US" sz="2400" dirty="0">
                <a:solidFill>
                  <a:srgbClr val="0070C0"/>
                </a:solidFill>
              </a:rPr>
              <a:t>適当</a:t>
            </a:r>
            <a:r>
              <a:rPr lang="ja-JP" altLang="en-US" sz="2400" dirty="0" smtClean="0">
                <a:solidFill>
                  <a:srgbClr val="0070C0"/>
                </a:solidFill>
              </a:rPr>
              <a:t>な値</a:t>
            </a:r>
            <a:endParaRPr lang="en-US" altLang="ja-JP" sz="2400" dirty="0" smtClean="0">
              <a:solidFill>
                <a:srgbClr val="0070C0"/>
              </a:solidFill>
            </a:endParaRPr>
          </a:p>
          <a:p>
            <a:pPr marL="0" indent="0">
              <a:buNone/>
            </a:pPr>
            <a:r>
              <a:rPr lang="en-US" altLang="ja-JP" sz="2400" dirty="0">
                <a:solidFill>
                  <a:srgbClr val="0070C0"/>
                </a:solidFill>
              </a:rPr>
              <a:t>	</a:t>
            </a:r>
            <a:r>
              <a:rPr lang="ja-JP" altLang="en-US" dirty="0" smtClean="0">
                <a:solidFill>
                  <a:schemeClr val="tx1"/>
                </a:solidFill>
              </a:rPr>
              <a:t>になります。</a:t>
            </a:r>
            <a:endParaRPr lang="en-US" altLang="ja-JP" sz="2400" dirty="0" smtClean="0">
              <a:solidFill>
                <a:srgbClr val="0070C0"/>
              </a:solidFill>
            </a:endParaRPr>
          </a:p>
        </p:txBody>
      </p:sp>
    </p:spTree>
    <p:extLst>
      <p:ext uri="{BB962C8B-B14F-4D97-AF65-F5344CB8AC3E}">
        <p14:creationId xmlns:p14="http://schemas.microsoft.com/office/powerpoint/2010/main" val="1269301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ゲームのウリ</a:t>
            </a:r>
            <a:endParaRPr kumimoji="1" lang="ja-JP" altLang="en-US" dirty="0"/>
          </a:p>
        </p:txBody>
      </p:sp>
      <p:sp>
        <p:nvSpPr>
          <p:cNvPr id="3" name="コンテンツ プレースホルダー 2"/>
          <p:cNvSpPr>
            <a:spLocks noGrp="1"/>
          </p:cNvSpPr>
          <p:nvPr>
            <p:ph idx="1"/>
          </p:nvPr>
        </p:nvSpPr>
        <p:spPr>
          <a:xfrm>
            <a:off x="791634" y="2450638"/>
            <a:ext cx="8596668" cy="3880773"/>
          </a:xfrm>
        </p:spPr>
        <p:txBody>
          <a:bodyPr>
            <a:normAutofit/>
          </a:bodyPr>
          <a:lstStyle/>
          <a:p>
            <a:r>
              <a:rPr kumimoji="1" lang="ja-JP" altLang="en-US" sz="2400" dirty="0" smtClean="0"/>
              <a:t>このゲームは簡単にカードゲームをというテーマのもと考えていたものなので、簡単に遊べてかつ、試行錯誤して戦うことができるようになっていると思います。</a:t>
            </a:r>
            <a:endParaRPr kumimoji="1" lang="en-US" altLang="ja-JP" sz="2400" dirty="0" smtClean="0"/>
          </a:p>
          <a:p>
            <a:pPr marL="0" indent="0">
              <a:buNone/>
            </a:pPr>
            <a:r>
              <a:rPr lang="ja-JP" altLang="en-US" sz="4000" dirty="0" smtClean="0">
                <a:solidFill>
                  <a:srgbClr val="FF0000"/>
                </a:solidFill>
              </a:rPr>
              <a:t>「</a:t>
            </a:r>
            <a:r>
              <a:rPr kumimoji="1" lang="ja-JP" altLang="en-US" sz="4000" dirty="0" smtClean="0">
                <a:solidFill>
                  <a:srgbClr val="FF0000"/>
                </a:solidFill>
              </a:rPr>
              <a:t>簡単に遊べて、競い合えるゲーム」</a:t>
            </a:r>
            <a:r>
              <a:rPr kumimoji="1" lang="ja-JP" altLang="en-US" sz="2400" dirty="0" smtClean="0"/>
              <a:t>というのをウリにしたいと思います。</a:t>
            </a:r>
            <a:endParaRPr kumimoji="1" lang="ja-JP" altLang="en-US" sz="2400" dirty="0"/>
          </a:p>
        </p:txBody>
      </p:sp>
    </p:spTree>
    <p:extLst>
      <p:ext uri="{BB962C8B-B14F-4D97-AF65-F5344CB8AC3E}">
        <p14:creationId xmlns:p14="http://schemas.microsoft.com/office/powerpoint/2010/main" val="1146998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想定ターゲット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基本的に想定しているターゲットは</a:t>
            </a:r>
            <a:r>
              <a:rPr kumimoji="1" lang="en-US" altLang="ja-JP" dirty="0" smtClean="0"/>
              <a:t>PC</a:t>
            </a:r>
            <a:r>
              <a:rPr kumimoji="1" lang="ja-JP" altLang="en-US" dirty="0" smtClean="0"/>
              <a:t>版では全年齢対象、カードゲームではカードゲームを遊びたいけどルールが</a:t>
            </a:r>
            <a:r>
              <a:rPr lang="ja-JP" altLang="en-US" dirty="0" smtClean="0"/>
              <a:t>難しくて始めずらい人向けです。</a:t>
            </a:r>
            <a:endParaRPr kumimoji="1" lang="ja-JP" altLang="en-US" dirty="0"/>
          </a:p>
        </p:txBody>
      </p:sp>
      <p:pic>
        <p:nvPicPr>
          <p:cNvPr id="4098" name="Picture 2" descr="カードゲームをしてい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775" y="3429000"/>
            <a:ext cx="2780665" cy="29581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パソコンを使う家族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645126"/>
            <a:ext cx="2692400" cy="239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85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73837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始めに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今回制作するゲームは少し前から考えていたカードゲームを</a:t>
            </a:r>
            <a:r>
              <a:rPr kumimoji="1" lang="en-US" altLang="ja-JP" sz="2400" dirty="0" smtClean="0"/>
              <a:t>1</a:t>
            </a:r>
            <a:r>
              <a:rPr kumimoji="1" lang="ja-JP" altLang="en-US" sz="2400" dirty="0" smtClean="0"/>
              <a:t>人用の</a:t>
            </a:r>
            <a:r>
              <a:rPr kumimoji="1" lang="en-US" altLang="ja-JP" sz="2400" dirty="0" smtClean="0"/>
              <a:t>PC</a:t>
            </a:r>
            <a:r>
              <a:rPr kumimoji="1" lang="ja-JP" altLang="en-US" sz="2400" dirty="0" smtClean="0"/>
              <a:t>ゲームに置き換えたゲームです。それにあたって、原案であるカードゲーム分の案も載せます。その場合、</a:t>
            </a:r>
            <a:r>
              <a:rPr kumimoji="1" lang="en-US" altLang="ja-JP" sz="2400" dirty="0" smtClean="0"/>
              <a:t>()</a:t>
            </a:r>
            <a:r>
              <a:rPr lang="ja-JP" altLang="en-US" sz="2400" dirty="0" smtClean="0"/>
              <a:t>内に書いたり、ページを別にしたりして書いたりもします。</a:t>
            </a:r>
            <a:endParaRPr kumimoji="1" lang="ja-JP" altLang="en-US" sz="2400" dirty="0"/>
          </a:p>
        </p:txBody>
      </p:sp>
    </p:spTree>
    <p:extLst>
      <p:ext uri="{BB962C8B-B14F-4D97-AF65-F5344CB8AC3E}">
        <p14:creationId xmlns:p14="http://schemas.microsoft.com/office/powerpoint/2010/main" val="105025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677334" y="1837747"/>
            <a:ext cx="8596668" cy="3880773"/>
          </a:xfrm>
        </p:spPr>
        <p:txBody>
          <a:bodyPr/>
          <a:lstStyle/>
          <a:p>
            <a:r>
              <a:rPr kumimoji="1" lang="ja-JP" altLang="en-US" dirty="0" smtClean="0"/>
              <a:t>ジャンル</a:t>
            </a:r>
            <a:endParaRPr kumimoji="1" lang="en-US" altLang="ja-JP" dirty="0" smtClean="0"/>
          </a:p>
          <a:p>
            <a:pPr marL="0" indent="0">
              <a:buNone/>
            </a:pPr>
            <a:r>
              <a:rPr lang="en-US" altLang="ja-JP" dirty="0" smtClean="0"/>
              <a:t>		</a:t>
            </a:r>
            <a:r>
              <a:rPr lang="ja-JP" altLang="en-US" dirty="0" smtClean="0"/>
              <a:t>ターン制ストラテジー</a:t>
            </a:r>
            <a:r>
              <a:rPr lang="en-US" altLang="ja-JP" dirty="0" smtClean="0"/>
              <a:t>(</a:t>
            </a:r>
            <a:r>
              <a:rPr lang="ja-JP" altLang="en-US" dirty="0" smtClean="0"/>
              <a:t>カードゲーム</a:t>
            </a:r>
            <a:r>
              <a:rPr lang="en-US" altLang="ja-JP" dirty="0" smtClean="0"/>
              <a:t>)</a:t>
            </a:r>
            <a:endParaRPr lang="en-US" altLang="ja-JP" dirty="0"/>
          </a:p>
          <a:p>
            <a:r>
              <a:rPr kumimoji="1" lang="ja-JP" altLang="en-US" dirty="0" smtClean="0"/>
              <a:t>プラットフォーム</a:t>
            </a:r>
            <a:endParaRPr lang="en-US" altLang="ja-JP" dirty="0"/>
          </a:p>
          <a:p>
            <a:pPr marL="0" indent="0">
              <a:buNone/>
            </a:pPr>
            <a:r>
              <a:rPr lang="en-US" altLang="ja-JP" dirty="0" smtClean="0"/>
              <a:t>		PC(</a:t>
            </a:r>
            <a:r>
              <a:rPr lang="ja-JP" altLang="en-US" dirty="0" smtClean="0"/>
              <a:t>アナログ</a:t>
            </a:r>
            <a:r>
              <a:rPr lang="en-US" altLang="ja-JP" dirty="0" smtClean="0"/>
              <a:t>)</a:t>
            </a:r>
            <a:endParaRPr lang="en-US" altLang="ja-JP" dirty="0"/>
          </a:p>
          <a:p>
            <a:r>
              <a:rPr lang="ja-JP" altLang="en-US" dirty="0" smtClean="0"/>
              <a:t>プレイ人数</a:t>
            </a:r>
            <a:endParaRPr lang="en-US" altLang="ja-JP" dirty="0" smtClean="0"/>
          </a:p>
          <a:p>
            <a:pPr marL="0" indent="0">
              <a:buNone/>
            </a:pPr>
            <a:r>
              <a:rPr lang="en-US" altLang="ja-JP" dirty="0" smtClean="0"/>
              <a:t>		1</a:t>
            </a:r>
            <a:r>
              <a:rPr lang="ja-JP" altLang="en-US" dirty="0" smtClean="0"/>
              <a:t>人</a:t>
            </a:r>
            <a:r>
              <a:rPr lang="en-US" altLang="ja-JP" dirty="0" smtClean="0"/>
              <a:t>(2</a:t>
            </a:r>
            <a:r>
              <a:rPr lang="ja-JP" altLang="en-US" dirty="0" smtClean="0"/>
              <a:t>人以上</a:t>
            </a:r>
            <a:r>
              <a:rPr lang="en-US" altLang="ja-JP" dirty="0" smtClean="0"/>
              <a:t>)</a:t>
            </a:r>
            <a:endParaRPr lang="en-US" altLang="ja-JP" dirty="0"/>
          </a:p>
          <a:p>
            <a:r>
              <a:rPr kumimoji="1" lang="ja-JP" altLang="en-US" dirty="0" smtClean="0"/>
              <a:t>目的</a:t>
            </a:r>
            <a:endParaRPr kumimoji="1" lang="en-US" altLang="ja-JP" dirty="0" smtClean="0"/>
          </a:p>
          <a:p>
            <a:pPr marL="0" indent="0">
              <a:buNone/>
            </a:pPr>
            <a:r>
              <a:rPr lang="en-US" altLang="ja-JP" dirty="0" smtClean="0"/>
              <a:t>		PC</a:t>
            </a:r>
            <a:r>
              <a:rPr lang="ja-JP" altLang="en-US" dirty="0" smtClean="0"/>
              <a:t>：敵を倒していき自分の</a:t>
            </a:r>
            <a:r>
              <a:rPr lang="en-US" altLang="ja-JP" dirty="0" smtClean="0"/>
              <a:t>HP</a:t>
            </a:r>
            <a:r>
              <a:rPr lang="ja-JP" altLang="en-US" dirty="0" smtClean="0"/>
              <a:t>が</a:t>
            </a:r>
            <a:r>
              <a:rPr lang="en-US" altLang="ja-JP" dirty="0" smtClean="0"/>
              <a:t>0</a:t>
            </a:r>
            <a:r>
              <a:rPr lang="ja-JP" altLang="en-US" dirty="0" smtClean="0"/>
              <a:t>になったら終了。終了時点の倒した敵</a:t>
            </a:r>
            <a:r>
              <a:rPr lang="en-US" altLang="ja-JP" dirty="0" smtClean="0"/>
              <a:t>				</a:t>
            </a:r>
            <a:r>
              <a:rPr lang="ja-JP" altLang="en-US" dirty="0" smtClean="0"/>
              <a:t>の数やターン数でランキングを作って競う。</a:t>
            </a:r>
            <a:endParaRPr lang="en-US" altLang="ja-JP" dirty="0" smtClean="0"/>
          </a:p>
          <a:p>
            <a:pPr marL="0" indent="0">
              <a:buNone/>
            </a:pPr>
            <a:r>
              <a:rPr lang="en-US" altLang="ja-JP" dirty="0"/>
              <a:t>		</a:t>
            </a:r>
            <a:r>
              <a:rPr lang="ja-JP" altLang="en-US" dirty="0" smtClean="0"/>
              <a:t>カードゲーム：相手の</a:t>
            </a:r>
            <a:r>
              <a:rPr lang="en-US" altLang="ja-JP" dirty="0" smtClean="0"/>
              <a:t>HP</a:t>
            </a:r>
            <a:r>
              <a:rPr lang="ja-JP" altLang="en-US" dirty="0" smtClean="0"/>
              <a:t>を先に</a:t>
            </a:r>
            <a:r>
              <a:rPr lang="en-US" altLang="ja-JP" dirty="0" smtClean="0"/>
              <a:t>0</a:t>
            </a:r>
            <a:r>
              <a:rPr lang="ja-JP" altLang="en-US" dirty="0" smtClean="0"/>
              <a:t>にした方が勝ち。</a:t>
            </a:r>
            <a:endParaRPr lang="en-US" altLang="ja-JP" dirty="0"/>
          </a:p>
          <a:p>
            <a:endParaRPr kumimoji="1" lang="ja-JP" altLang="en-US" dirty="0"/>
          </a:p>
        </p:txBody>
      </p:sp>
    </p:spTree>
    <p:extLst>
      <p:ext uri="{BB962C8B-B14F-4D97-AF65-F5344CB8AC3E}">
        <p14:creationId xmlns:p14="http://schemas.microsoft.com/office/powerpoint/2010/main" val="2762750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a:t>
            </a:r>
            <a:r>
              <a:rPr lang="en-US" altLang="ja-JP" dirty="0" smtClean="0"/>
              <a:t>(</a:t>
            </a:r>
            <a:r>
              <a:rPr lang="ja-JP" altLang="en-US" dirty="0" smtClean="0"/>
              <a:t>コンセプト</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4400" dirty="0" smtClean="0">
                <a:solidFill>
                  <a:srgbClr val="FF0000"/>
                </a:solidFill>
              </a:rPr>
              <a:t>「わかりやすいルールでカードゲームをみんなと遊びたい」</a:t>
            </a:r>
            <a:endParaRPr kumimoji="1" lang="en-US" altLang="ja-JP" sz="4400" dirty="0" smtClean="0">
              <a:solidFill>
                <a:srgbClr val="FF0000"/>
              </a:solidFill>
            </a:endParaRPr>
          </a:p>
          <a:p>
            <a:pPr marL="0" indent="0">
              <a:buNone/>
            </a:pPr>
            <a:r>
              <a:rPr lang="ja-JP" altLang="en-US" sz="2000" dirty="0" smtClean="0"/>
              <a:t>カードゲームとして考えていたころのテーマですが作るうえでのテーマは大体こんな感じです。</a:t>
            </a:r>
            <a:r>
              <a:rPr lang="en-US" altLang="ja-JP" sz="2000" dirty="0" smtClean="0"/>
              <a:t>2</a:t>
            </a:r>
            <a:r>
              <a:rPr lang="ja-JP" altLang="en-US" sz="2000" dirty="0" smtClean="0"/>
              <a:t>人以上なら何人でも遊べるようなものを作ろうとしています。</a:t>
            </a:r>
            <a:endParaRPr kumimoji="1" lang="ja-JP" altLang="en-US" sz="2000" dirty="0"/>
          </a:p>
        </p:txBody>
      </p:sp>
    </p:spTree>
    <p:extLst>
      <p:ext uri="{BB962C8B-B14F-4D97-AF65-F5344CB8AC3E}">
        <p14:creationId xmlns:p14="http://schemas.microsoft.com/office/powerpoint/2010/main" val="2518015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世界観・ストーリー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このゲームはよくある</a:t>
            </a:r>
            <a:r>
              <a:rPr kumimoji="1" lang="en-US" altLang="ja-JP" dirty="0" smtClean="0"/>
              <a:t>RPG</a:t>
            </a:r>
            <a:r>
              <a:rPr kumimoji="1" lang="ja-JP" altLang="en-US" dirty="0" smtClean="0"/>
              <a:t>の舞台</a:t>
            </a:r>
            <a:r>
              <a:rPr kumimoji="1" lang="en-US" altLang="ja-JP" dirty="0" smtClean="0"/>
              <a:t>(</a:t>
            </a:r>
            <a:r>
              <a:rPr kumimoji="1" lang="ja-JP" altLang="en-US" dirty="0" smtClean="0"/>
              <a:t>ドラクエとか</a:t>
            </a:r>
            <a:r>
              <a:rPr kumimoji="1" lang="en-US" altLang="ja-JP" dirty="0" smtClean="0"/>
              <a:t>)</a:t>
            </a:r>
            <a:r>
              <a:rPr kumimoji="1" lang="ja-JP" altLang="en-US" dirty="0" smtClean="0"/>
              <a:t>をもとにしています。いわゆる剣と魔法の世界です。</a:t>
            </a:r>
            <a:endParaRPr kumimoji="1" lang="en-US" altLang="ja-JP" dirty="0" smtClean="0"/>
          </a:p>
          <a:p>
            <a:r>
              <a:rPr kumimoji="1" lang="ja-JP" altLang="en-US" dirty="0" smtClean="0"/>
              <a:t>元がカードゲームとして考えていただけあ</a:t>
            </a:r>
            <a:r>
              <a:rPr lang="ja-JP" altLang="en-US" dirty="0" smtClean="0"/>
              <a:t>り、ストーリーはあまり考えていませんでしたが、主人公</a:t>
            </a:r>
            <a:r>
              <a:rPr lang="en-US" altLang="ja-JP" dirty="0" smtClean="0"/>
              <a:t>(</a:t>
            </a:r>
            <a:r>
              <a:rPr lang="ja-JP" altLang="en-US" dirty="0" smtClean="0"/>
              <a:t>プレイヤー</a:t>
            </a:r>
            <a:r>
              <a:rPr lang="en-US" altLang="ja-JP" dirty="0" smtClean="0"/>
              <a:t>)</a:t>
            </a:r>
            <a:r>
              <a:rPr lang="ja-JP" altLang="en-US" dirty="0" smtClean="0"/>
              <a:t>は冒険者のようなものをしており敵を倒すことで収入を得ている。みたいな感じで考えています。</a:t>
            </a:r>
            <a:endParaRPr lang="en-US" altLang="ja-JP" dirty="0" smtClean="0"/>
          </a:p>
          <a:p>
            <a:endParaRPr kumimoji="1" lang="ja-JP" altLang="en-US" dirty="0"/>
          </a:p>
        </p:txBody>
      </p:sp>
    </p:spTree>
    <p:extLst>
      <p:ext uri="{BB962C8B-B14F-4D97-AF65-F5344CB8AC3E}">
        <p14:creationId xmlns:p14="http://schemas.microsoft.com/office/powerpoint/2010/main" val="978615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この</a:t>
            </a:r>
            <a:r>
              <a:rPr lang="ja-JP" altLang="en-US" dirty="0"/>
              <a:t>ゲーム</a:t>
            </a:r>
            <a:r>
              <a:rPr lang="ja-JP" altLang="en-US" dirty="0" smtClean="0"/>
              <a:t>は相手武器カードを装備</a:t>
            </a:r>
            <a:r>
              <a:rPr lang="en-US" altLang="ja-JP" dirty="0" smtClean="0"/>
              <a:t>(</a:t>
            </a:r>
            <a:r>
              <a:rPr lang="ja-JP" altLang="en-US" dirty="0" smtClean="0"/>
              <a:t>使用</a:t>
            </a:r>
            <a:r>
              <a:rPr lang="en-US" altLang="ja-JP" dirty="0" smtClean="0"/>
              <a:t>)</a:t>
            </a:r>
            <a:r>
              <a:rPr lang="ja-JP" altLang="en-US" dirty="0" smtClean="0"/>
              <a:t>して相手の</a:t>
            </a:r>
            <a:r>
              <a:rPr lang="en-US" altLang="ja-JP" dirty="0" smtClean="0"/>
              <a:t>HP</a:t>
            </a:r>
            <a:r>
              <a:rPr lang="ja-JP" altLang="en-US" dirty="0" smtClean="0"/>
              <a:t>を削り、防具カードを装備</a:t>
            </a:r>
            <a:r>
              <a:rPr lang="en-US" altLang="ja-JP" dirty="0" smtClean="0"/>
              <a:t>(</a:t>
            </a:r>
            <a:r>
              <a:rPr lang="ja-JP" altLang="en-US" dirty="0" smtClean="0"/>
              <a:t>使用して</a:t>
            </a:r>
            <a:r>
              <a:rPr lang="en-US" altLang="ja-JP" dirty="0" smtClean="0"/>
              <a:t>)</a:t>
            </a:r>
            <a:r>
              <a:rPr lang="ja-JP" altLang="en-US" dirty="0" smtClean="0"/>
              <a:t>相手からのダメージを防ぎ、アイテムを使用してバフやデバフ、</a:t>
            </a:r>
            <a:r>
              <a:rPr lang="en-US" altLang="ja-JP" dirty="0" smtClean="0"/>
              <a:t>HP</a:t>
            </a:r>
            <a:r>
              <a:rPr lang="ja-JP" altLang="en-US" dirty="0" smtClean="0"/>
              <a:t>の回復や武器や防具の耐久値の回復したりします。</a:t>
            </a:r>
            <a:endParaRPr lang="en-US" altLang="ja-JP" dirty="0" smtClean="0"/>
          </a:p>
          <a:p>
            <a:r>
              <a:rPr lang="ja-JP" altLang="en-US" dirty="0" smtClean="0"/>
              <a:t>キャラクタープレイヤーとエネミーがあります。</a:t>
            </a:r>
            <a:endParaRPr lang="en-US" altLang="ja-JP" dirty="0" smtClean="0"/>
          </a:p>
          <a:p>
            <a:r>
              <a:rPr lang="ja-JP" altLang="en-US" dirty="0"/>
              <a:t>各カード</a:t>
            </a:r>
            <a:r>
              <a:rPr lang="ja-JP" altLang="en-US" dirty="0" smtClean="0"/>
              <a:t>の説明</a:t>
            </a:r>
            <a:endParaRPr lang="en-US" altLang="ja-JP" dirty="0"/>
          </a:p>
          <a:p>
            <a:pPr lvl="1"/>
            <a:r>
              <a:rPr lang="ja-JP" altLang="en-US" dirty="0" smtClean="0">
                <a:solidFill>
                  <a:srgbClr val="002060"/>
                </a:solidFill>
              </a:rPr>
              <a:t>武器カード</a:t>
            </a:r>
            <a:r>
              <a:rPr lang="ja-JP" altLang="en-US" dirty="0" smtClean="0"/>
              <a:t>：攻撃するための攻撃力、消滅する条件になる耐久力を持つカード。武</a:t>
            </a:r>
            <a:r>
              <a:rPr lang="en-US" altLang="ja-JP" dirty="0" smtClean="0"/>
              <a:t>			</a:t>
            </a:r>
            <a:r>
              <a:rPr lang="ja-JP" altLang="en-US" dirty="0" smtClean="0"/>
              <a:t>器欄に装備することができる。</a:t>
            </a:r>
            <a:endParaRPr lang="en-US" altLang="ja-JP" dirty="0" smtClean="0"/>
          </a:p>
          <a:p>
            <a:pPr lvl="1"/>
            <a:r>
              <a:rPr lang="ja-JP" altLang="en-US" dirty="0" smtClean="0">
                <a:solidFill>
                  <a:srgbClr val="00B050"/>
                </a:solidFill>
              </a:rPr>
              <a:t>防具カード</a:t>
            </a:r>
            <a:r>
              <a:rPr lang="ja-JP" altLang="en-US" dirty="0" smtClean="0"/>
              <a:t>：ダメージを減らすための防御力、消滅する条件になる耐久力を持つ</a:t>
            </a:r>
            <a:r>
              <a:rPr lang="en-US" altLang="ja-JP" dirty="0" smtClean="0"/>
              <a:t>				</a:t>
            </a:r>
            <a:r>
              <a:rPr lang="ja-JP" altLang="en-US" dirty="0" smtClean="0"/>
              <a:t>カード。防具欄に装備することができる。</a:t>
            </a:r>
            <a:endParaRPr lang="en-US" altLang="ja-JP" dirty="0" smtClean="0"/>
          </a:p>
          <a:p>
            <a:pPr lvl="1"/>
            <a:r>
              <a:rPr lang="ja-JP" altLang="en-US" dirty="0" smtClean="0">
                <a:solidFill>
                  <a:srgbClr val="FF0000"/>
                </a:solidFill>
              </a:rPr>
              <a:t>アイテムカード</a:t>
            </a:r>
            <a:r>
              <a:rPr lang="ja-JP" altLang="en-US" dirty="0" smtClean="0"/>
              <a:t>：不思議な効果を持つカード。一度使用すると消滅する。</a:t>
            </a:r>
            <a:endParaRPr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8693" y="1930400"/>
            <a:ext cx="1520122" cy="2137673"/>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155" y="4954386"/>
            <a:ext cx="1111319" cy="1562794"/>
          </a:xfrm>
          <a:prstGeom prst="rect">
            <a:avLst/>
          </a:prstGeom>
        </p:spPr>
      </p:pic>
    </p:spTree>
    <p:extLst>
      <p:ext uri="{BB962C8B-B14F-4D97-AF65-F5344CB8AC3E}">
        <p14:creationId xmlns:p14="http://schemas.microsoft.com/office/powerpoint/2010/main" val="258217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6732963" y="3898231"/>
            <a:ext cx="3954087" cy="1487852"/>
          </a:xfrm>
          <a:prstGeom prst="rect">
            <a:avLst/>
          </a:prstGeom>
          <a:solidFill>
            <a:schemeClr val="accent4">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571500" y="3813524"/>
            <a:ext cx="5857875" cy="2188988"/>
          </a:xfrm>
          <a:prstGeom prst="rect">
            <a:avLst/>
          </a:prstGeom>
          <a:solidFill>
            <a:schemeClr val="accent4">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ゲームシステム</a:t>
            </a:r>
            <a:r>
              <a:rPr kumimoji="1" lang="en-US" altLang="ja-JP" dirty="0" smtClean="0"/>
              <a:t>(PC)</a:t>
            </a:r>
            <a:endParaRPr kumimoji="1" lang="ja-JP" altLang="en-US" dirty="0"/>
          </a:p>
        </p:txBody>
      </p:sp>
      <p:sp>
        <p:nvSpPr>
          <p:cNvPr id="3" name="コンテンツ プレースホルダー 2"/>
          <p:cNvSpPr>
            <a:spLocks noGrp="1"/>
          </p:cNvSpPr>
          <p:nvPr>
            <p:ph idx="1"/>
          </p:nvPr>
        </p:nvSpPr>
        <p:spPr>
          <a:xfrm>
            <a:off x="677334" y="2160589"/>
            <a:ext cx="8596668" cy="1430509"/>
          </a:xfrm>
        </p:spPr>
        <p:txBody>
          <a:bodyPr/>
          <a:lstStyle/>
          <a:p>
            <a:r>
              <a:rPr lang="ja-JP" altLang="en-US" dirty="0" smtClean="0"/>
              <a:t>この</a:t>
            </a:r>
            <a:r>
              <a:rPr lang="ja-JP" altLang="en-US" dirty="0"/>
              <a:t>ゲーム</a:t>
            </a:r>
            <a:r>
              <a:rPr lang="ja-JP" altLang="en-US" dirty="0" smtClean="0"/>
              <a:t>には自分のターンと相手のターンがあり、自分のターンにはドローフェイズ、スタンバイフェイズ、アタックフェイズ、エンドフェイズの</a:t>
            </a:r>
            <a:r>
              <a:rPr lang="en-US" altLang="ja-JP" dirty="0" smtClean="0"/>
              <a:t>4</a:t>
            </a:r>
            <a:r>
              <a:rPr lang="ja-JP" altLang="en-US" dirty="0" smtClean="0"/>
              <a:t>フェイズがあります。相手ターンは相手が攻撃やスキル等能力の使用を行います。</a:t>
            </a:r>
            <a:endParaRPr lang="en-US" altLang="ja-JP" dirty="0" smtClean="0"/>
          </a:p>
          <a:p>
            <a:r>
              <a:rPr lang="ja-JP" altLang="en-US" dirty="0" smtClean="0"/>
              <a:t>フェイズの主な流れ</a:t>
            </a:r>
            <a:endParaRPr lang="en-US" altLang="ja-JP" dirty="0" smtClean="0"/>
          </a:p>
        </p:txBody>
      </p:sp>
      <p:sp>
        <p:nvSpPr>
          <p:cNvPr id="4" name="テキスト ボックス 3"/>
          <p:cNvSpPr txBox="1"/>
          <p:nvPr/>
        </p:nvSpPr>
        <p:spPr>
          <a:xfrm>
            <a:off x="677334" y="3636621"/>
            <a:ext cx="2531379" cy="523220"/>
          </a:xfrm>
          <a:prstGeom prst="rect">
            <a:avLst/>
          </a:prstGeom>
          <a:solidFill>
            <a:schemeClr val="accent4"/>
          </a:solidFill>
          <a:ln>
            <a:solidFill>
              <a:schemeClr val="accent4"/>
            </a:solidFill>
          </a:ln>
        </p:spPr>
        <p:txBody>
          <a:bodyPr wrap="square" rtlCol="0">
            <a:spAutoFit/>
          </a:bodyPr>
          <a:lstStyle/>
          <a:p>
            <a:r>
              <a:rPr kumimoji="1" lang="ja-JP" altLang="en-US" sz="2800" dirty="0" smtClean="0"/>
              <a:t>自分のターン</a:t>
            </a:r>
            <a:endParaRPr kumimoji="1" lang="ja-JP" altLang="en-US" sz="2800" dirty="0"/>
          </a:p>
        </p:txBody>
      </p:sp>
      <p:grpSp>
        <p:nvGrpSpPr>
          <p:cNvPr id="30" name="グループ化 29"/>
          <p:cNvGrpSpPr/>
          <p:nvPr/>
        </p:nvGrpSpPr>
        <p:grpSpPr>
          <a:xfrm>
            <a:off x="1179378" y="4380338"/>
            <a:ext cx="4977390" cy="1190411"/>
            <a:chOff x="1847272" y="4570071"/>
            <a:chExt cx="4977390" cy="1190411"/>
          </a:xfrm>
        </p:grpSpPr>
        <p:sp>
          <p:nvSpPr>
            <p:cNvPr id="8" name="テキスト ボックス 7"/>
            <p:cNvSpPr txBox="1"/>
            <p:nvPr/>
          </p:nvSpPr>
          <p:spPr>
            <a:xfrm>
              <a:off x="1920490" y="4570071"/>
              <a:ext cx="1866900" cy="369332"/>
            </a:xfrm>
            <a:prstGeom prst="rect">
              <a:avLst/>
            </a:prstGeom>
            <a:noFill/>
            <a:ln>
              <a:solidFill>
                <a:schemeClr val="accent5"/>
              </a:solidFill>
            </a:ln>
          </p:spPr>
          <p:txBody>
            <a:bodyPr wrap="square" rtlCol="0">
              <a:spAutoFit/>
            </a:bodyPr>
            <a:lstStyle/>
            <a:p>
              <a:r>
                <a:rPr kumimoji="1" lang="ja-JP" altLang="en-US" dirty="0" smtClean="0"/>
                <a:t>ドローフェイズ</a:t>
              </a:r>
              <a:endParaRPr kumimoji="1" lang="ja-JP" altLang="en-US" dirty="0"/>
            </a:p>
          </p:txBody>
        </p:sp>
        <p:sp>
          <p:nvSpPr>
            <p:cNvPr id="9" name="テキスト ボックス 8"/>
            <p:cNvSpPr txBox="1"/>
            <p:nvPr/>
          </p:nvSpPr>
          <p:spPr>
            <a:xfrm>
              <a:off x="4524375" y="4570071"/>
              <a:ext cx="2300287" cy="369332"/>
            </a:xfrm>
            <a:prstGeom prst="rect">
              <a:avLst/>
            </a:prstGeom>
            <a:noFill/>
            <a:ln>
              <a:solidFill>
                <a:schemeClr val="accent5"/>
              </a:solidFill>
            </a:ln>
          </p:spPr>
          <p:txBody>
            <a:bodyPr wrap="square" rtlCol="0">
              <a:spAutoFit/>
            </a:bodyPr>
            <a:lstStyle/>
            <a:p>
              <a:r>
                <a:rPr kumimoji="1" lang="ja-JP" altLang="en-US" dirty="0" smtClean="0"/>
                <a:t>スタンバイフェイズ</a:t>
              </a:r>
              <a:endParaRPr kumimoji="1" lang="ja-JP" altLang="en-US" dirty="0"/>
            </a:p>
          </p:txBody>
        </p:sp>
        <p:sp>
          <p:nvSpPr>
            <p:cNvPr id="10" name="テキスト ボックス 9"/>
            <p:cNvSpPr txBox="1"/>
            <p:nvPr/>
          </p:nvSpPr>
          <p:spPr>
            <a:xfrm>
              <a:off x="4631530" y="5391150"/>
              <a:ext cx="2085975" cy="369332"/>
            </a:xfrm>
            <a:prstGeom prst="rect">
              <a:avLst/>
            </a:prstGeom>
            <a:noFill/>
            <a:ln>
              <a:solidFill>
                <a:schemeClr val="accent5"/>
              </a:solidFill>
            </a:ln>
          </p:spPr>
          <p:txBody>
            <a:bodyPr wrap="square" rtlCol="0">
              <a:spAutoFit/>
            </a:bodyPr>
            <a:lstStyle/>
            <a:p>
              <a:r>
                <a:rPr kumimoji="1" lang="ja-JP" altLang="en-US" dirty="0" smtClean="0"/>
                <a:t>アタックフェイズ</a:t>
              </a:r>
              <a:endParaRPr kumimoji="1" lang="ja-JP" altLang="en-US" dirty="0"/>
            </a:p>
          </p:txBody>
        </p:sp>
        <p:sp>
          <p:nvSpPr>
            <p:cNvPr id="11" name="テキスト ボックス 10"/>
            <p:cNvSpPr txBox="1"/>
            <p:nvPr/>
          </p:nvSpPr>
          <p:spPr>
            <a:xfrm>
              <a:off x="1847272" y="5391150"/>
              <a:ext cx="2013335" cy="369332"/>
            </a:xfrm>
            <a:prstGeom prst="rect">
              <a:avLst/>
            </a:prstGeom>
            <a:noFill/>
            <a:ln>
              <a:solidFill>
                <a:schemeClr val="accent5"/>
              </a:solidFill>
            </a:ln>
          </p:spPr>
          <p:txBody>
            <a:bodyPr wrap="square" rtlCol="0">
              <a:spAutoFit/>
            </a:bodyPr>
            <a:lstStyle/>
            <a:p>
              <a:r>
                <a:rPr kumimoji="1" lang="ja-JP" altLang="en-US" dirty="0" smtClean="0"/>
                <a:t>エンドフェイズ</a:t>
              </a:r>
              <a:endParaRPr kumimoji="1" lang="ja-JP" altLang="en-US" dirty="0"/>
            </a:p>
          </p:txBody>
        </p:sp>
        <p:cxnSp>
          <p:nvCxnSpPr>
            <p:cNvPr id="13" name="直線コネクタ 12"/>
            <p:cNvCxnSpPr>
              <a:stCxn id="8" idx="3"/>
              <a:endCxn id="9" idx="1"/>
            </p:cNvCxnSpPr>
            <p:nvPr/>
          </p:nvCxnSpPr>
          <p:spPr>
            <a:xfrm>
              <a:off x="3787390" y="4754737"/>
              <a:ext cx="7369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9" idx="2"/>
              <a:endCxn id="10" idx="0"/>
            </p:cNvCxnSpPr>
            <p:nvPr/>
          </p:nvCxnSpPr>
          <p:spPr>
            <a:xfrm flipH="1">
              <a:off x="5674518" y="4939403"/>
              <a:ext cx="1" cy="45174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10" idx="1"/>
              <a:endCxn id="11" idx="3"/>
            </p:cNvCxnSpPr>
            <p:nvPr/>
          </p:nvCxnSpPr>
          <p:spPr>
            <a:xfrm flipH="1">
              <a:off x="3860607" y="5575816"/>
              <a:ext cx="77092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2" name="テキスト ボックス 31"/>
          <p:cNvSpPr txBox="1"/>
          <p:nvPr/>
        </p:nvSpPr>
        <p:spPr>
          <a:xfrm>
            <a:off x="6840008" y="3559677"/>
            <a:ext cx="2227791" cy="523220"/>
          </a:xfrm>
          <a:prstGeom prst="rect">
            <a:avLst/>
          </a:prstGeom>
          <a:solidFill>
            <a:schemeClr val="accent4"/>
          </a:solidFill>
          <a:ln>
            <a:solidFill>
              <a:schemeClr val="accent4"/>
            </a:solidFill>
          </a:ln>
        </p:spPr>
        <p:txBody>
          <a:bodyPr wrap="square" rtlCol="0">
            <a:spAutoFit/>
          </a:bodyPr>
          <a:lstStyle/>
          <a:p>
            <a:r>
              <a:rPr kumimoji="1" lang="ja-JP" altLang="en-US" sz="2800" dirty="0" smtClean="0"/>
              <a:t>相手ターン</a:t>
            </a:r>
            <a:endParaRPr kumimoji="1" lang="ja-JP" altLang="en-US" sz="2800" dirty="0"/>
          </a:p>
        </p:txBody>
      </p:sp>
      <p:sp>
        <p:nvSpPr>
          <p:cNvPr id="34" name="テキスト ボックス 33"/>
          <p:cNvSpPr txBox="1"/>
          <p:nvPr/>
        </p:nvSpPr>
        <p:spPr>
          <a:xfrm>
            <a:off x="7579518" y="4380338"/>
            <a:ext cx="2050257" cy="369332"/>
          </a:xfrm>
          <a:prstGeom prst="rect">
            <a:avLst/>
          </a:prstGeom>
          <a:noFill/>
          <a:ln>
            <a:solidFill>
              <a:schemeClr val="accent4"/>
            </a:solidFill>
          </a:ln>
        </p:spPr>
        <p:txBody>
          <a:bodyPr wrap="square" rtlCol="0">
            <a:spAutoFit/>
          </a:bodyPr>
          <a:lstStyle/>
          <a:p>
            <a:r>
              <a:rPr kumimoji="1" lang="ja-JP" altLang="en-US" dirty="0" smtClean="0"/>
              <a:t>アタックフェイズ</a:t>
            </a:r>
            <a:endParaRPr kumimoji="1" lang="ja-JP" altLang="en-US" dirty="0"/>
          </a:p>
        </p:txBody>
      </p:sp>
      <p:cxnSp>
        <p:nvCxnSpPr>
          <p:cNvPr id="36" name="カギ線コネクタ 35"/>
          <p:cNvCxnSpPr>
            <a:stCxn id="11" idx="2"/>
            <a:endCxn id="34" idx="1"/>
          </p:cNvCxnSpPr>
          <p:nvPr/>
        </p:nvCxnSpPr>
        <p:spPr>
          <a:xfrm rot="5400000" flipH="1" flipV="1">
            <a:off x="4379909" y="2371141"/>
            <a:ext cx="1005745" cy="5393472"/>
          </a:xfrm>
          <a:prstGeom prst="bentConnector4">
            <a:avLst>
              <a:gd name="adj1" fmla="val -22729"/>
              <a:gd name="adj2" fmla="val 81054"/>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endCxn id="8" idx="1"/>
          </p:cNvCxnSpPr>
          <p:nvPr/>
        </p:nvCxnSpPr>
        <p:spPr>
          <a:xfrm rot="10800000" flipV="1">
            <a:off x="1252597" y="4565002"/>
            <a:ext cx="8377181" cy="1"/>
          </a:xfrm>
          <a:prstGeom prst="bentConnector5">
            <a:avLst>
              <a:gd name="adj1" fmla="val -4691"/>
              <a:gd name="adj2" fmla="val 41326700000"/>
              <a:gd name="adj3" fmla="val 102729"/>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35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ゲームシステム</a:t>
            </a:r>
            <a:r>
              <a:rPr kumimoji="1" lang="en-US" altLang="ja-JP" dirty="0" smtClean="0"/>
              <a:t>(PC)</a:t>
            </a:r>
            <a:endParaRPr kumimoji="1" lang="ja-JP" altLang="en-US" dirty="0"/>
          </a:p>
        </p:txBody>
      </p:sp>
      <p:sp>
        <p:nvSpPr>
          <p:cNvPr id="3" name="コンテンツ プレースホルダー 2"/>
          <p:cNvSpPr>
            <a:spLocks noGrp="1"/>
          </p:cNvSpPr>
          <p:nvPr>
            <p:ph idx="1"/>
          </p:nvPr>
        </p:nvSpPr>
        <p:spPr>
          <a:xfrm>
            <a:off x="677334" y="2160589"/>
            <a:ext cx="8596668" cy="3421061"/>
          </a:xfrm>
        </p:spPr>
        <p:txBody>
          <a:bodyPr/>
          <a:lstStyle/>
          <a:p>
            <a:r>
              <a:rPr kumimoji="1" lang="ja-JP" altLang="en-US" dirty="0" smtClean="0"/>
              <a:t>各フェイズにおいて行えること</a:t>
            </a:r>
            <a:endParaRPr kumimoji="1" lang="en-US" altLang="ja-JP" dirty="0" smtClean="0"/>
          </a:p>
          <a:p>
            <a:pPr lvl="1"/>
            <a:r>
              <a:rPr kumimoji="1" lang="ja-JP" altLang="en-US" dirty="0" smtClean="0"/>
              <a:t>ドローフェイズ：カードを手札に加えるフェイズ。手札のカードが</a:t>
            </a:r>
            <a:r>
              <a:rPr kumimoji="1" lang="en-US" altLang="ja-JP" dirty="0" smtClean="0"/>
              <a:t>5</a:t>
            </a:r>
            <a:r>
              <a:rPr kumimoji="1" lang="ja-JP" altLang="en-US" dirty="0" smtClean="0"/>
              <a:t>枚以上の時は手</a:t>
            </a:r>
            <a:r>
              <a:rPr kumimoji="1" lang="en-US" altLang="ja-JP" dirty="0" smtClean="0"/>
              <a:t>				</a:t>
            </a:r>
            <a:r>
              <a:rPr kumimoji="1" lang="ja-JP" altLang="en-US" dirty="0" smtClean="0"/>
              <a:t>札を</a:t>
            </a:r>
            <a:r>
              <a:rPr kumimoji="1" lang="en-US" altLang="ja-JP" dirty="0" smtClean="0"/>
              <a:t>1</a:t>
            </a:r>
            <a:r>
              <a:rPr kumimoji="1" lang="ja-JP" altLang="en-US" dirty="0" smtClean="0"/>
              <a:t>枚破棄することによって、</a:t>
            </a:r>
            <a:r>
              <a:rPr kumimoji="1" lang="en-US" altLang="ja-JP" dirty="0" smtClean="0"/>
              <a:t>1</a:t>
            </a:r>
            <a:r>
              <a:rPr kumimoji="1" lang="ja-JP" altLang="en-US" dirty="0" smtClean="0"/>
              <a:t>枚新たに手札に加えることができ</a:t>
            </a:r>
            <a:r>
              <a:rPr kumimoji="1" lang="en-US" altLang="ja-JP" dirty="0" smtClean="0"/>
              <a:t>				</a:t>
            </a:r>
            <a:r>
              <a:rPr kumimoji="1" lang="ja-JP" altLang="en-US" dirty="0" smtClean="0"/>
              <a:t>る。</a:t>
            </a:r>
            <a:r>
              <a:rPr kumimoji="1" lang="en-US" altLang="ja-JP" dirty="0" smtClean="0"/>
              <a:t>5</a:t>
            </a:r>
            <a:r>
              <a:rPr kumimoji="1" lang="ja-JP" altLang="en-US" dirty="0" smtClean="0"/>
              <a:t>枚未満場合は</a:t>
            </a:r>
            <a:r>
              <a:rPr kumimoji="1" lang="en-US" altLang="ja-JP" dirty="0" smtClean="0"/>
              <a:t>1</a:t>
            </a:r>
            <a:r>
              <a:rPr kumimoji="1" lang="ja-JP" altLang="en-US" dirty="0" smtClean="0"/>
              <a:t>枚新たに手札に加える。</a:t>
            </a:r>
            <a:endParaRPr kumimoji="1" lang="en-US" altLang="ja-JP" dirty="0" smtClean="0"/>
          </a:p>
          <a:p>
            <a:pPr lvl="1"/>
            <a:r>
              <a:rPr lang="ja-JP" altLang="en-US" dirty="0" smtClean="0"/>
              <a:t>スタンバイフェイズ：カードを使用できるフェイズ。手札にある武器カード、防具</a:t>
            </a:r>
            <a:r>
              <a:rPr lang="en-US" altLang="ja-JP" dirty="0" smtClean="0"/>
              <a:t>					</a:t>
            </a:r>
            <a:r>
              <a:rPr lang="ja-JP" altLang="en-US" dirty="0" smtClean="0"/>
              <a:t>カードを装備したり、アイテムカードを</a:t>
            </a:r>
            <a:r>
              <a:rPr lang="ja-JP" altLang="en-US" dirty="0"/>
              <a:t>使用</a:t>
            </a:r>
            <a:r>
              <a:rPr lang="ja-JP" altLang="en-US" dirty="0" smtClean="0"/>
              <a:t>したりできる。</a:t>
            </a:r>
            <a:endParaRPr lang="en-US" altLang="ja-JP" dirty="0" smtClean="0"/>
          </a:p>
          <a:p>
            <a:pPr lvl="1"/>
            <a:r>
              <a:rPr lang="ja-JP" altLang="en-US" dirty="0" smtClean="0"/>
              <a:t>アタックフェイズ：武器カードの攻撃力を参照して相手にダメージを与えることが</a:t>
            </a:r>
            <a:r>
              <a:rPr lang="en-US" altLang="ja-JP" dirty="0" smtClean="0"/>
              <a:t>				</a:t>
            </a:r>
            <a:r>
              <a:rPr lang="ja-JP" altLang="en-US" dirty="0" smtClean="0"/>
              <a:t>できる。その際、相手の防御力の半分</a:t>
            </a:r>
            <a:r>
              <a:rPr lang="en-US" altLang="ja-JP" dirty="0" smtClean="0"/>
              <a:t>(</a:t>
            </a:r>
            <a:r>
              <a:rPr lang="ja-JP" altLang="en-US" dirty="0" smtClean="0"/>
              <a:t>端数切り下げ</a:t>
            </a:r>
            <a:r>
              <a:rPr lang="en-US" altLang="ja-JP" dirty="0" smtClean="0"/>
              <a:t>)</a:t>
            </a:r>
            <a:r>
              <a:rPr lang="ja-JP" altLang="en-US" dirty="0" smtClean="0"/>
              <a:t>の値だけ耐久</a:t>
            </a:r>
            <a:r>
              <a:rPr lang="en-US" altLang="ja-JP" dirty="0" smtClean="0"/>
              <a:t>				</a:t>
            </a:r>
            <a:r>
              <a:rPr lang="ja-JP" altLang="en-US" dirty="0" smtClean="0"/>
              <a:t>値が減る。</a:t>
            </a:r>
            <a:endParaRPr lang="en-US" altLang="ja-JP" dirty="0" smtClean="0"/>
          </a:p>
          <a:p>
            <a:pPr lvl="1"/>
            <a:r>
              <a:rPr lang="ja-JP" altLang="en-US" dirty="0" smtClean="0"/>
              <a:t>エンドフェイズ：アイテムの効果終了やバフ・デバフの効果の終了処理を行うフェ</a:t>
            </a:r>
            <a:r>
              <a:rPr lang="en-US" altLang="ja-JP" dirty="0" smtClean="0"/>
              <a:t>				</a:t>
            </a:r>
            <a:r>
              <a:rPr lang="ja-JP" altLang="en-US" dirty="0" smtClean="0"/>
              <a:t>イズ。</a:t>
            </a:r>
            <a:endParaRPr lang="en-US" altLang="ja-JP" dirty="0"/>
          </a:p>
          <a:p>
            <a:pPr lvl="1"/>
            <a:endParaRPr lang="en-US" altLang="ja-JP" dirty="0" smtClean="0"/>
          </a:p>
        </p:txBody>
      </p:sp>
    </p:spTree>
    <p:extLst>
      <p:ext uri="{BB962C8B-B14F-4D97-AF65-F5344CB8AC3E}">
        <p14:creationId xmlns:p14="http://schemas.microsoft.com/office/powerpoint/2010/main" val="3738163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ゲームシステム</a:t>
            </a:r>
            <a:r>
              <a:rPr lang="en-US" altLang="ja-JP" dirty="0"/>
              <a:t>(PC)</a:t>
            </a:r>
            <a:endParaRPr kumimoji="1" lang="ja-JP" altLang="en-US" dirty="0"/>
          </a:p>
        </p:txBody>
      </p:sp>
      <p:sp>
        <p:nvSpPr>
          <p:cNvPr id="3" name="コンテンツ プレースホルダー 2"/>
          <p:cNvSpPr>
            <a:spLocks noGrp="1"/>
          </p:cNvSpPr>
          <p:nvPr>
            <p:ph idx="1"/>
          </p:nvPr>
        </p:nvSpPr>
        <p:spPr>
          <a:xfrm>
            <a:off x="677334" y="2160590"/>
            <a:ext cx="8596668" cy="2154236"/>
          </a:xfrm>
        </p:spPr>
        <p:txBody>
          <a:bodyPr/>
          <a:lstStyle/>
          <a:p>
            <a:r>
              <a:rPr lang="ja-JP" altLang="en-US" dirty="0"/>
              <a:t>相手</a:t>
            </a:r>
            <a:r>
              <a:rPr lang="ja-JP" altLang="en-US" dirty="0" smtClean="0"/>
              <a:t>のターンの動き</a:t>
            </a:r>
            <a:endParaRPr lang="en-US" altLang="ja-JP" dirty="0" smtClean="0"/>
          </a:p>
          <a:p>
            <a:pPr lvl="1"/>
            <a:r>
              <a:rPr kumimoji="1" lang="ja-JP" altLang="en-US" dirty="0" smtClean="0"/>
              <a:t>相手</a:t>
            </a:r>
            <a:r>
              <a:rPr lang="ja-JP" altLang="en-US" dirty="0" smtClean="0"/>
              <a:t>は攻撃をするか、スキル等</a:t>
            </a:r>
            <a:r>
              <a:rPr lang="en-US" altLang="ja-JP" dirty="0" smtClean="0"/>
              <a:t>(</a:t>
            </a:r>
            <a:r>
              <a:rPr lang="ja-JP" altLang="en-US" dirty="0" smtClean="0"/>
              <a:t>正確な名称は未定</a:t>
            </a:r>
            <a:r>
              <a:rPr lang="en-US" altLang="ja-JP" dirty="0" smtClean="0"/>
              <a:t>)</a:t>
            </a:r>
            <a:r>
              <a:rPr lang="ja-JP" altLang="en-US" dirty="0" smtClean="0"/>
              <a:t>の特殊な能力を使用して、バフデバフを行う。</a:t>
            </a:r>
            <a:endParaRPr lang="en-US" altLang="ja-JP" dirty="0" smtClean="0"/>
          </a:p>
          <a:p>
            <a:pPr lvl="1"/>
            <a:r>
              <a:rPr kumimoji="1" lang="ja-JP" altLang="en-US" dirty="0" smtClean="0"/>
              <a:t>相手の攻撃によりダメージを受ける際、防具の</a:t>
            </a:r>
            <a:r>
              <a:rPr lang="ja-JP" altLang="en-US" dirty="0" smtClean="0"/>
              <a:t>防御力の値を参照してダメージを減らします。その際、減少できなかったﾀﾞﾒｰｼﾞの半分の数値分防具カードの耐久値を減らす。耐久</a:t>
            </a:r>
            <a:r>
              <a:rPr lang="ja-JP" altLang="en-US" dirty="0"/>
              <a:t>値</a:t>
            </a:r>
            <a:r>
              <a:rPr lang="ja-JP" altLang="en-US" dirty="0" smtClean="0"/>
              <a:t>が</a:t>
            </a:r>
            <a:r>
              <a:rPr lang="en-US" altLang="ja-JP" dirty="0" smtClean="0"/>
              <a:t>0</a:t>
            </a:r>
            <a:r>
              <a:rPr lang="ja-JP" altLang="en-US" dirty="0" smtClean="0"/>
              <a:t>になった場合そのカードは消滅する。</a:t>
            </a:r>
            <a:endParaRPr lang="en-US" altLang="ja-JP" dirty="0" smtClean="0"/>
          </a:p>
          <a:p>
            <a:pPr lvl="1"/>
            <a:endParaRPr lang="en-US" altLang="ja-JP" dirty="0" smtClean="0"/>
          </a:p>
          <a:p>
            <a:pPr lvl="1"/>
            <a:endParaRPr kumimoji="1" lang="ja-JP" altLang="en-US" dirty="0"/>
          </a:p>
        </p:txBody>
      </p:sp>
      <p:sp>
        <p:nvSpPr>
          <p:cNvPr id="4" name="テキスト ボックス 3"/>
          <p:cNvSpPr txBox="1"/>
          <p:nvPr/>
        </p:nvSpPr>
        <p:spPr>
          <a:xfrm>
            <a:off x="895350" y="4762500"/>
            <a:ext cx="8820150" cy="1323439"/>
          </a:xfrm>
          <a:prstGeom prst="rect">
            <a:avLst/>
          </a:prstGeom>
          <a:noFill/>
        </p:spPr>
        <p:txBody>
          <a:bodyPr wrap="square" rtlCol="0">
            <a:spAutoFit/>
          </a:bodyPr>
          <a:lstStyle/>
          <a:p>
            <a:r>
              <a:rPr kumimoji="1" lang="ja-JP" altLang="en-US" sz="4000" dirty="0" smtClean="0">
                <a:solidFill>
                  <a:srgbClr val="FF0000"/>
                </a:solidFill>
              </a:rPr>
              <a:t>（敵からのダメージ）</a:t>
            </a:r>
            <a:r>
              <a:rPr lang="ja-JP" altLang="en-US" sz="4000" dirty="0" smtClean="0">
                <a:solidFill>
                  <a:srgbClr val="FF0000"/>
                </a:solidFill>
              </a:rPr>
              <a:t>－（防御力）</a:t>
            </a:r>
            <a:endParaRPr lang="en-US" altLang="ja-JP" sz="4000" dirty="0" smtClean="0">
              <a:solidFill>
                <a:srgbClr val="FF0000"/>
              </a:solidFill>
            </a:endParaRPr>
          </a:p>
          <a:p>
            <a:r>
              <a:rPr lang="ja-JP" altLang="en-US" sz="4000" dirty="0" smtClean="0">
                <a:solidFill>
                  <a:srgbClr val="FF0000"/>
                </a:solidFill>
              </a:rPr>
              <a:t>＝（耐久値の減少</a:t>
            </a:r>
            <a:r>
              <a:rPr lang="ja-JP" altLang="en-US" sz="4000" dirty="0">
                <a:solidFill>
                  <a:srgbClr val="FF0000"/>
                </a:solidFill>
              </a:rPr>
              <a:t>値</a:t>
            </a:r>
            <a:r>
              <a:rPr lang="ja-JP" altLang="en-US" sz="4000" dirty="0" smtClean="0">
                <a:solidFill>
                  <a:srgbClr val="FF0000"/>
                </a:solidFill>
              </a:rPr>
              <a:t>）</a:t>
            </a:r>
            <a:endParaRPr kumimoji="1" lang="ja-JP" altLang="en-US" sz="4000" dirty="0">
              <a:solidFill>
                <a:srgbClr val="FF0000"/>
              </a:solidFill>
            </a:endParaRPr>
          </a:p>
        </p:txBody>
      </p:sp>
    </p:spTree>
    <p:extLst>
      <p:ext uri="{BB962C8B-B14F-4D97-AF65-F5344CB8AC3E}">
        <p14:creationId xmlns:p14="http://schemas.microsoft.com/office/powerpoint/2010/main" val="2074822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3096</TotalTime>
  <Words>1045</Words>
  <Application>Microsoft Office PowerPoint</Application>
  <PresentationFormat>ワイド画面</PresentationFormat>
  <Paragraphs>95</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メイリオ</vt:lpstr>
      <vt:lpstr>Arial</vt:lpstr>
      <vt:lpstr>Trebuchet MS</vt:lpstr>
      <vt:lpstr>Wingdings 3</vt:lpstr>
      <vt:lpstr>ファセット</vt:lpstr>
      <vt:lpstr>KCG</vt:lpstr>
      <vt:lpstr>始めに</vt:lpstr>
      <vt:lpstr>概要</vt:lpstr>
      <vt:lpstr>テーマ(コンセプト)</vt:lpstr>
      <vt:lpstr>世界観・ストーリー</vt:lpstr>
      <vt:lpstr>ゲームシステム</vt:lpstr>
      <vt:lpstr>ゲームシステム(PC)</vt:lpstr>
      <vt:lpstr>ゲームシステム(PC)</vt:lpstr>
      <vt:lpstr>ゲームシステム(PC)</vt:lpstr>
      <vt:lpstr>ゲームシステム(PC)</vt:lpstr>
      <vt:lpstr>ゲームシステム(カードゲーム)</vt:lpstr>
      <vt:lpstr>ゲームシステム(カードゲーム)</vt:lpstr>
      <vt:lpstr>操作方法</vt:lpstr>
      <vt:lpstr>キャラクター</vt:lpstr>
      <vt:lpstr>ゲームのクリア</vt:lpstr>
      <vt:lpstr>ゲームのウリ</vt:lpstr>
      <vt:lpstr>想定ターゲット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未定</dc:title>
  <dc:creator>J-Fox</dc:creator>
  <cp:lastModifiedBy>J-Fox</cp:lastModifiedBy>
  <cp:revision>25</cp:revision>
  <dcterms:created xsi:type="dcterms:W3CDTF">2020-05-11T04:43:12Z</dcterms:created>
  <dcterms:modified xsi:type="dcterms:W3CDTF">2020-05-15T06:11:26Z</dcterms:modified>
</cp:coreProperties>
</file>