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97" r:id="rId5"/>
    <p:sldId id="298" r:id="rId6"/>
    <p:sldId id="277" r:id="rId7"/>
    <p:sldId id="279" r:id="rId8"/>
    <p:sldId id="280" r:id="rId9"/>
    <p:sldId id="285" r:id="rId10"/>
    <p:sldId id="286" r:id="rId11"/>
    <p:sldId id="291" r:id="rId12"/>
    <p:sldId id="287" r:id="rId13"/>
    <p:sldId id="288" r:id="rId14"/>
    <p:sldId id="289" r:id="rId15"/>
    <p:sldId id="290" r:id="rId16"/>
    <p:sldId id="292" r:id="rId17"/>
    <p:sldId id="293" r:id="rId18"/>
    <p:sldId id="294" r:id="rId19"/>
    <p:sldId id="296" r:id="rId20"/>
    <p:sldId id="295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1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76CD-BA99-4F2C-9204-8C249A874A3B}" type="datetimeFigureOut">
              <a:rPr kumimoji="1" lang="ja-JP" altLang="en-US" smtClean="0"/>
              <a:t>2021/4/27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51D3-B204-4444-A6C6-F2AE8A11F8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287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76CD-BA99-4F2C-9204-8C249A874A3B}" type="datetimeFigureOut">
              <a:rPr kumimoji="1" lang="ja-JP" altLang="en-US" smtClean="0"/>
              <a:t>2021/4/27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51D3-B204-4444-A6C6-F2AE8A11F8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0326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76CD-BA99-4F2C-9204-8C249A874A3B}" type="datetimeFigureOut">
              <a:rPr kumimoji="1" lang="ja-JP" altLang="en-US" smtClean="0"/>
              <a:t>2021/4/27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51D3-B204-4444-A6C6-F2AE8A11F8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6139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76CD-BA99-4F2C-9204-8C249A874A3B}" type="datetimeFigureOut">
              <a:rPr kumimoji="1" lang="ja-JP" altLang="en-US" smtClean="0"/>
              <a:t>2021/4/27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51D3-B204-4444-A6C6-F2AE8A11F8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5153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76CD-BA99-4F2C-9204-8C249A874A3B}" type="datetimeFigureOut">
              <a:rPr kumimoji="1" lang="ja-JP" altLang="en-US" smtClean="0"/>
              <a:t>2021/4/27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51D3-B204-4444-A6C6-F2AE8A11F8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9661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76CD-BA99-4F2C-9204-8C249A874A3B}" type="datetimeFigureOut">
              <a:rPr kumimoji="1" lang="ja-JP" altLang="en-US" smtClean="0"/>
              <a:t>2021/4/27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51D3-B204-4444-A6C6-F2AE8A11F8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3225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76CD-BA99-4F2C-9204-8C249A874A3B}" type="datetimeFigureOut">
              <a:rPr kumimoji="1" lang="ja-JP" altLang="en-US" smtClean="0"/>
              <a:t>2021/4/27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51D3-B204-4444-A6C6-F2AE8A11F8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3122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76CD-BA99-4F2C-9204-8C249A874A3B}" type="datetimeFigureOut">
              <a:rPr kumimoji="1" lang="ja-JP" altLang="en-US" smtClean="0"/>
              <a:t>2021/4/27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51D3-B204-4444-A6C6-F2AE8A11F8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371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76CD-BA99-4F2C-9204-8C249A874A3B}" type="datetimeFigureOut">
              <a:rPr kumimoji="1" lang="ja-JP" altLang="en-US" smtClean="0"/>
              <a:t>2021/4/27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51D3-B204-4444-A6C6-F2AE8A11F8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020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76CD-BA99-4F2C-9204-8C249A874A3B}" type="datetimeFigureOut">
              <a:rPr kumimoji="1" lang="ja-JP" altLang="en-US" smtClean="0"/>
              <a:t>2021/4/27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51D3-B204-4444-A6C6-F2AE8A11F8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8364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76CD-BA99-4F2C-9204-8C249A874A3B}" type="datetimeFigureOut">
              <a:rPr kumimoji="1" lang="ja-JP" altLang="en-US" smtClean="0"/>
              <a:t>2021/4/27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51D3-B204-4444-A6C6-F2AE8A11F8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732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C76CD-BA99-4F2C-9204-8C249A874A3B}" type="datetimeFigureOut">
              <a:rPr kumimoji="1" lang="ja-JP" altLang="en-US" smtClean="0"/>
              <a:t>2021/4/27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251D3-B204-4444-A6C6-F2AE8A11F8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9022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660250" y="5842230"/>
            <a:ext cx="537358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・厚東 隆成　・木村 陸　・楠見 凌大</a:t>
            </a:r>
            <a:endParaRPr lang="en-US" altLang="ja-JP" sz="2400" b="1" dirty="0">
              <a:solidFill>
                <a:schemeClr val="bg1"/>
              </a:solidFill>
            </a:endParaRPr>
          </a:p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・徳田 侑哉　・新田 寛</a:t>
            </a:r>
            <a:r>
              <a:rPr lang="ja-JP" altLang="en-US" sz="2400" b="1" dirty="0" smtClean="0">
                <a:solidFill>
                  <a:schemeClr val="bg1"/>
                </a:solidFill>
              </a:rPr>
              <a:t>武 　　　　　</a:t>
            </a:r>
            <a:endParaRPr lang="ja-JP" altLang="en-US" sz="2400" b="1" dirty="0">
              <a:solidFill>
                <a:schemeClr val="bg1"/>
              </a:solidFill>
            </a:endParaRPr>
          </a:p>
          <a:p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073430" y="5029199"/>
            <a:ext cx="6821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bg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多分きっとおそらく</a:t>
            </a:r>
            <a:r>
              <a:rPr kumimoji="1" lang="en-US" altLang="ja-JP" sz="2400" b="1" dirty="0" smtClean="0">
                <a:solidFill>
                  <a:schemeClr val="bg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100</a:t>
            </a:r>
            <a:r>
              <a:rPr kumimoji="1" lang="ja-JP" altLang="en-US" sz="2400" b="1" dirty="0" smtClean="0">
                <a:solidFill>
                  <a:schemeClr val="bg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日後に解散する</a:t>
            </a:r>
            <a:r>
              <a:rPr kumimoji="1" lang="ja-JP" altLang="en-US" sz="2400" b="1" dirty="0" err="1" smtClean="0">
                <a:solidFill>
                  <a:schemeClr val="bg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で</a:t>
            </a:r>
            <a:r>
              <a:rPr kumimoji="1" lang="ja-JP" altLang="en-US" sz="2400" b="1" dirty="0" smtClean="0">
                <a:solidFill>
                  <a:schemeClr val="bg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あろうチーム</a:t>
            </a:r>
            <a:endParaRPr kumimoji="1" lang="ja-JP" altLang="en-US" sz="2400" b="1" dirty="0">
              <a:solidFill>
                <a:schemeClr val="bg1"/>
              </a:solidFill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19" y="796472"/>
            <a:ext cx="7490951" cy="371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429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8261" y="136212"/>
            <a:ext cx="92288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 smtClean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ゲーム</a:t>
            </a:r>
            <a:r>
              <a:rPr lang="ja-JP" altLang="en-US" sz="5400" b="1" dirty="0" smtClean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説明～自陣ユニット～</a:t>
            </a:r>
            <a:endParaRPr kumimoji="1" lang="ja-JP" altLang="en-US" sz="5400" b="1" dirty="0">
              <a:solidFill>
                <a:schemeClr val="bg1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4" name="六角形 3"/>
          <p:cNvSpPr/>
          <p:nvPr/>
        </p:nvSpPr>
        <p:spPr>
          <a:xfrm>
            <a:off x="1125413" y="2659691"/>
            <a:ext cx="2101361" cy="1960684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519503" y="1724206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b="1" dirty="0">
                <a:solidFill>
                  <a:srgbClr val="00B050"/>
                </a:solidFill>
              </a:rPr>
              <a:t>緑</a:t>
            </a:r>
            <a:r>
              <a:rPr kumimoji="1" lang="ja-JP" altLang="en-US" sz="4400" b="1" dirty="0" smtClean="0">
                <a:solidFill>
                  <a:srgbClr val="00B050"/>
                </a:solidFill>
              </a:rPr>
              <a:t>色</a:t>
            </a:r>
            <a:endParaRPr kumimoji="1" lang="ja-JP" altLang="en-US" sz="4400" b="1" dirty="0">
              <a:solidFill>
                <a:srgbClr val="00B05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945800" y="1724206"/>
            <a:ext cx="392126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b="1" dirty="0">
                <a:solidFill>
                  <a:schemeClr val="bg1"/>
                </a:solidFill>
              </a:rPr>
              <a:t>▶ 体力</a:t>
            </a:r>
            <a:r>
              <a:rPr lang="ja-JP" altLang="en-US" sz="4000" b="1" dirty="0" smtClean="0">
                <a:solidFill>
                  <a:schemeClr val="bg1"/>
                </a:solidFill>
              </a:rPr>
              <a:t>：中</a:t>
            </a:r>
            <a:endParaRPr lang="en-US" altLang="ja-JP" sz="4000" b="1" dirty="0">
              <a:solidFill>
                <a:schemeClr val="bg1"/>
              </a:solidFill>
            </a:endParaRPr>
          </a:p>
          <a:p>
            <a:r>
              <a:rPr lang="ja-JP" altLang="en-US" sz="4000" b="1" dirty="0" smtClean="0">
                <a:solidFill>
                  <a:schemeClr val="bg1"/>
                </a:solidFill>
              </a:rPr>
              <a:t>▶ 攻撃力：小</a:t>
            </a:r>
            <a:endParaRPr lang="en-US" altLang="ja-JP" sz="4000" b="1" dirty="0" smtClean="0">
              <a:solidFill>
                <a:schemeClr val="bg1"/>
              </a:solidFill>
            </a:endParaRPr>
          </a:p>
          <a:p>
            <a:r>
              <a:rPr lang="ja-JP" altLang="en-US" sz="4000" b="1" dirty="0" smtClean="0">
                <a:solidFill>
                  <a:schemeClr val="bg1"/>
                </a:solidFill>
              </a:rPr>
              <a:t>▶ </a:t>
            </a:r>
            <a:r>
              <a:rPr lang="ja-JP" altLang="en-US" sz="4000" b="1" dirty="0">
                <a:solidFill>
                  <a:schemeClr val="bg1"/>
                </a:solidFill>
              </a:rPr>
              <a:t>攻撃距離</a:t>
            </a:r>
            <a:r>
              <a:rPr lang="ja-JP" altLang="en-US" sz="4000" b="1" dirty="0" smtClean="0">
                <a:solidFill>
                  <a:schemeClr val="bg1"/>
                </a:solidFill>
              </a:rPr>
              <a:t>：中</a:t>
            </a:r>
            <a:endParaRPr lang="en-US" altLang="ja-JP" sz="4000" b="1" dirty="0">
              <a:solidFill>
                <a:schemeClr val="bg1"/>
              </a:solidFill>
            </a:endParaRPr>
          </a:p>
          <a:p>
            <a:r>
              <a:rPr lang="ja-JP" altLang="en-US" sz="4000" b="1" dirty="0" smtClean="0">
                <a:solidFill>
                  <a:schemeClr val="bg1"/>
                </a:solidFill>
              </a:rPr>
              <a:t>▶ 攻撃速度：小</a:t>
            </a:r>
            <a:endParaRPr kumimoji="1" lang="en-US" altLang="ja-JP" sz="4000" b="1" dirty="0" smtClean="0">
              <a:solidFill>
                <a:schemeClr val="bg1"/>
              </a:solidFill>
            </a:endParaRPr>
          </a:p>
          <a:p>
            <a:r>
              <a:rPr lang="ja-JP" altLang="en-US" sz="4000" b="1" dirty="0" smtClean="0">
                <a:solidFill>
                  <a:schemeClr val="bg1"/>
                </a:solidFill>
              </a:rPr>
              <a:t>▶ コスト：</a:t>
            </a:r>
            <a:r>
              <a:rPr lang="en-US" altLang="ja-JP" sz="4000" b="1" dirty="0">
                <a:solidFill>
                  <a:schemeClr val="bg1"/>
                </a:solidFill>
              </a:rPr>
              <a:t>8</a:t>
            </a:r>
            <a:endParaRPr kumimoji="1" lang="ja-JP" altLang="en-US" sz="4000" b="1" dirty="0">
              <a:solidFill>
                <a:schemeClr val="bg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30538" y="5214433"/>
            <a:ext cx="94179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 smtClean="0">
                <a:solidFill>
                  <a:srgbClr val="FFFF00"/>
                </a:solidFill>
              </a:rPr>
              <a:t>特徴</a:t>
            </a:r>
            <a:r>
              <a:rPr kumimoji="1" lang="ja-JP" altLang="en-US" sz="4000" b="1" dirty="0" smtClean="0">
                <a:solidFill>
                  <a:schemeClr val="bg1"/>
                </a:solidFill>
              </a:rPr>
              <a:t>：範囲攻撃ができる中距離ユニット</a:t>
            </a:r>
            <a:endParaRPr kumimoji="1" lang="en-US" altLang="ja-JP" sz="4000" b="1" dirty="0" smtClean="0">
              <a:solidFill>
                <a:srgbClr val="FFFF00"/>
              </a:solidFill>
            </a:endParaRPr>
          </a:p>
          <a:p>
            <a:r>
              <a:rPr kumimoji="1" lang="ja-JP" altLang="en-US" sz="4000" b="1" dirty="0" smtClean="0">
                <a:solidFill>
                  <a:srgbClr val="FFFF00"/>
                </a:solidFill>
              </a:rPr>
              <a:t>スキル</a:t>
            </a:r>
            <a:r>
              <a:rPr kumimoji="1" lang="ja-JP" altLang="en-US" sz="4000" b="1" dirty="0" smtClean="0">
                <a:solidFill>
                  <a:schemeClr val="bg1"/>
                </a:solidFill>
              </a:rPr>
              <a:t>：攻撃力</a:t>
            </a:r>
            <a:r>
              <a:rPr kumimoji="1" lang="en-US" altLang="ja-JP" sz="4000" b="1" dirty="0" smtClean="0">
                <a:solidFill>
                  <a:schemeClr val="bg1"/>
                </a:solidFill>
              </a:rPr>
              <a:t>UP</a:t>
            </a:r>
            <a:r>
              <a:rPr kumimoji="1" lang="ja-JP" altLang="en-US" sz="4000" b="1" dirty="0" smtClean="0">
                <a:solidFill>
                  <a:schemeClr val="bg1"/>
                </a:solidFill>
              </a:rPr>
              <a:t>・移動妨害付与</a:t>
            </a:r>
            <a:endParaRPr kumimoji="1" lang="ja-JP" altLang="en-US" sz="4000" b="1" dirty="0">
              <a:solidFill>
                <a:schemeClr val="bg1"/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829" y="802009"/>
            <a:ext cx="1101583" cy="787489"/>
          </a:xfrm>
          <a:prstGeom prst="rect">
            <a:avLst/>
          </a:prstGeom>
        </p:spPr>
      </p:pic>
      <p:cxnSp>
        <p:nvCxnSpPr>
          <p:cNvPr id="5" name="直線コネクタ 4"/>
          <p:cNvCxnSpPr/>
          <p:nvPr/>
        </p:nvCxnSpPr>
        <p:spPr>
          <a:xfrm flipV="1">
            <a:off x="0" y="1195754"/>
            <a:ext cx="10673862" cy="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797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8261" y="136212"/>
            <a:ext cx="85331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 smtClean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ゲーム</a:t>
            </a:r>
            <a:r>
              <a:rPr lang="ja-JP" altLang="en-US" sz="5400" b="1" dirty="0" smtClean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説明～敵ユニット～</a:t>
            </a:r>
            <a:endParaRPr kumimoji="1" lang="ja-JP" altLang="en-US" sz="5400" b="1" dirty="0">
              <a:solidFill>
                <a:schemeClr val="bg1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237376" y="1724206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4400" b="1" dirty="0" smtClean="0">
                <a:solidFill>
                  <a:srgbClr val="FF71CC"/>
                </a:solidFill>
              </a:rPr>
              <a:t>ピンク</a:t>
            </a:r>
            <a:endParaRPr kumimoji="1" lang="ja-JP" altLang="en-US" sz="4400" b="1" dirty="0">
              <a:solidFill>
                <a:srgbClr val="FF71CC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25413" y="5522209"/>
            <a:ext cx="9417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 smtClean="0">
                <a:solidFill>
                  <a:srgbClr val="FF71CC"/>
                </a:solidFill>
              </a:rPr>
              <a:t>特徴</a:t>
            </a:r>
            <a:r>
              <a:rPr kumimoji="1" lang="ja-JP" altLang="en-US" sz="4000" b="1" dirty="0" smtClean="0">
                <a:solidFill>
                  <a:schemeClr val="bg1"/>
                </a:solidFill>
              </a:rPr>
              <a:t>：コスト回復ができる支援ユニット</a:t>
            </a:r>
            <a:endParaRPr kumimoji="1" lang="en-US" altLang="ja-JP" sz="4000" b="1" dirty="0" smtClean="0">
              <a:solidFill>
                <a:srgbClr val="FFFF00"/>
              </a:solidFill>
            </a:endParaRPr>
          </a:p>
        </p:txBody>
      </p:sp>
      <p:sp>
        <p:nvSpPr>
          <p:cNvPr id="10" name="六角形 9"/>
          <p:cNvSpPr/>
          <p:nvPr/>
        </p:nvSpPr>
        <p:spPr>
          <a:xfrm>
            <a:off x="1125413" y="2659691"/>
            <a:ext cx="2101361" cy="1960684"/>
          </a:xfrm>
          <a:prstGeom prst="hexagon">
            <a:avLst/>
          </a:prstGeom>
          <a:solidFill>
            <a:srgbClr val="FF7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945800" y="1724206"/>
            <a:ext cx="597311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b="1" dirty="0">
                <a:solidFill>
                  <a:schemeClr val="bg1"/>
                </a:solidFill>
              </a:rPr>
              <a:t>▶ 体力</a:t>
            </a:r>
            <a:r>
              <a:rPr lang="ja-JP" altLang="en-US" sz="4000" b="1" dirty="0" smtClean="0">
                <a:solidFill>
                  <a:schemeClr val="bg1"/>
                </a:solidFill>
              </a:rPr>
              <a:t>：小</a:t>
            </a:r>
            <a:endParaRPr lang="en-US" altLang="ja-JP" sz="4000" b="1" dirty="0">
              <a:solidFill>
                <a:schemeClr val="bg1"/>
              </a:solidFill>
            </a:endParaRPr>
          </a:p>
          <a:p>
            <a:r>
              <a:rPr lang="ja-JP" altLang="en-US" sz="4000" b="1" dirty="0" smtClean="0">
                <a:solidFill>
                  <a:schemeClr val="bg1"/>
                </a:solidFill>
              </a:rPr>
              <a:t>▶ 攻撃力：固定ダメージ</a:t>
            </a:r>
            <a:endParaRPr lang="en-US" altLang="ja-JP" sz="4000" b="1" dirty="0" smtClean="0">
              <a:solidFill>
                <a:schemeClr val="bg1"/>
              </a:solidFill>
            </a:endParaRPr>
          </a:p>
          <a:p>
            <a:r>
              <a:rPr lang="ja-JP" altLang="en-US" sz="4000" b="1" dirty="0" smtClean="0">
                <a:solidFill>
                  <a:schemeClr val="bg1"/>
                </a:solidFill>
              </a:rPr>
              <a:t>▶ </a:t>
            </a:r>
            <a:r>
              <a:rPr lang="ja-JP" altLang="en-US" sz="4000" b="1" dirty="0">
                <a:solidFill>
                  <a:schemeClr val="bg1"/>
                </a:solidFill>
              </a:rPr>
              <a:t>攻撃距離</a:t>
            </a:r>
            <a:r>
              <a:rPr lang="ja-JP" altLang="en-US" sz="4000" b="1" dirty="0" smtClean="0">
                <a:solidFill>
                  <a:schemeClr val="bg1"/>
                </a:solidFill>
              </a:rPr>
              <a:t>：中</a:t>
            </a:r>
            <a:endParaRPr lang="en-US" altLang="ja-JP" sz="4000" b="1" dirty="0">
              <a:solidFill>
                <a:schemeClr val="bg1"/>
              </a:solidFill>
            </a:endParaRPr>
          </a:p>
          <a:p>
            <a:r>
              <a:rPr lang="ja-JP" altLang="en-US" sz="4000" b="1" dirty="0" smtClean="0">
                <a:solidFill>
                  <a:schemeClr val="bg1"/>
                </a:solidFill>
              </a:rPr>
              <a:t>▶ 攻撃速度：中</a:t>
            </a:r>
            <a:endParaRPr kumimoji="1" lang="en-US" altLang="ja-JP" sz="4000" b="1" dirty="0" smtClean="0">
              <a:solidFill>
                <a:schemeClr val="bg1"/>
              </a:solidFill>
            </a:endParaRPr>
          </a:p>
          <a:p>
            <a:r>
              <a:rPr lang="ja-JP" altLang="en-US" sz="4000" b="1" dirty="0" smtClean="0">
                <a:solidFill>
                  <a:schemeClr val="bg1"/>
                </a:solidFill>
              </a:rPr>
              <a:t>▶ コスト：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10</a:t>
            </a:r>
            <a:endParaRPr kumimoji="1" lang="ja-JP" altLang="en-US" sz="4000" b="1" dirty="0">
              <a:solidFill>
                <a:schemeClr val="bg1"/>
              </a:solidFill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829" y="802009"/>
            <a:ext cx="1101583" cy="787489"/>
          </a:xfrm>
          <a:prstGeom prst="rect">
            <a:avLst/>
          </a:prstGeom>
        </p:spPr>
      </p:pic>
      <p:cxnSp>
        <p:nvCxnSpPr>
          <p:cNvPr id="5" name="直線コネクタ 4"/>
          <p:cNvCxnSpPr/>
          <p:nvPr/>
        </p:nvCxnSpPr>
        <p:spPr>
          <a:xfrm flipV="1">
            <a:off x="0" y="1195754"/>
            <a:ext cx="10673862" cy="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062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8261" y="136212"/>
            <a:ext cx="85331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 smtClean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ゲーム</a:t>
            </a:r>
            <a:r>
              <a:rPr lang="ja-JP" altLang="en-US" sz="5400" b="1" dirty="0" smtClean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説明～敵ユニット～</a:t>
            </a:r>
            <a:endParaRPr kumimoji="1" lang="ja-JP" altLang="en-US" sz="5400" b="1" dirty="0">
              <a:solidFill>
                <a:schemeClr val="bg1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519506" y="1724206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4400" b="1" dirty="0" smtClean="0">
                <a:solidFill>
                  <a:srgbClr val="FF0000"/>
                </a:solidFill>
              </a:rPr>
              <a:t>三角</a:t>
            </a:r>
            <a:endParaRPr kumimoji="1" lang="ja-JP" altLang="en-US" sz="4400" b="1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66357" y="1510110"/>
            <a:ext cx="392126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000" b="1" dirty="0">
                <a:solidFill>
                  <a:schemeClr val="bg1"/>
                </a:solidFill>
              </a:rPr>
              <a:t>▶ 体力</a:t>
            </a:r>
            <a:r>
              <a:rPr lang="ja-JP" altLang="en-US" sz="4000" b="1" dirty="0" smtClean="0">
                <a:solidFill>
                  <a:schemeClr val="bg1"/>
                </a:solidFill>
              </a:rPr>
              <a:t>：中</a:t>
            </a:r>
            <a:endParaRPr lang="en-US" altLang="ja-JP" sz="40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4000" b="1" dirty="0" smtClean="0">
                <a:solidFill>
                  <a:schemeClr val="bg1"/>
                </a:solidFill>
              </a:rPr>
              <a:t>▶ 攻撃力：小</a:t>
            </a:r>
            <a:endParaRPr lang="en-US" altLang="ja-JP" sz="40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4000" b="1" dirty="0" smtClean="0">
                <a:solidFill>
                  <a:schemeClr val="bg1"/>
                </a:solidFill>
              </a:rPr>
              <a:t>▶ 攻撃速度：大</a:t>
            </a:r>
            <a:endParaRPr lang="en-US" altLang="ja-JP" sz="40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4000" b="1" dirty="0" smtClean="0">
                <a:solidFill>
                  <a:schemeClr val="bg1"/>
                </a:solidFill>
              </a:rPr>
              <a:t>▶ 移動速度：大</a:t>
            </a:r>
            <a:endParaRPr kumimoji="1" lang="en-US" altLang="ja-JP" sz="4000" b="1" dirty="0" smtClean="0">
              <a:solidFill>
                <a:schemeClr val="bg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25413" y="5522209"/>
            <a:ext cx="83920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 smtClean="0">
                <a:solidFill>
                  <a:srgbClr val="FF0000"/>
                </a:solidFill>
              </a:rPr>
              <a:t>特徴</a:t>
            </a:r>
            <a:r>
              <a:rPr kumimoji="1" lang="ja-JP" altLang="en-US" sz="4000" b="1" dirty="0" smtClean="0">
                <a:solidFill>
                  <a:schemeClr val="bg1"/>
                </a:solidFill>
              </a:rPr>
              <a:t>：移動速度が速い特攻ユニット</a:t>
            </a:r>
            <a:endParaRPr kumimoji="1" lang="en-US" altLang="ja-JP" sz="4000" b="1" dirty="0" smtClean="0">
              <a:solidFill>
                <a:srgbClr val="FFFF00"/>
              </a:solidFill>
            </a:endParaRPr>
          </a:p>
        </p:txBody>
      </p:sp>
      <p:sp>
        <p:nvSpPr>
          <p:cNvPr id="10" name="二等辺三角形 9"/>
          <p:cNvSpPr/>
          <p:nvPr/>
        </p:nvSpPr>
        <p:spPr>
          <a:xfrm>
            <a:off x="1125413" y="2725615"/>
            <a:ext cx="2118949" cy="1894759"/>
          </a:xfrm>
          <a:prstGeom prst="triangle">
            <a:avLst>
              <a:gd name="adj" fmla="val 5082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829" y="802009"/>
            <a:ext cx="1101583" cy="787489"/>
          </a:xfrm>
          <a:prstGeom prst="rect">
            <a:avLst/>
          </a:prstGeom>
        </p:spPr>
      </p:pic>
      <p:cxnSp>
        <p:nvCxnSpPr>
          <p:cNvPr id="5" name="直線コネクタ 4"/>
          <p:cNvCxnSpPr/>
          <p:nvPr/>
        </p:nvCxnSpPr>
        <p:spPr>
          <a:xfrm flipV="1">
            <a:off x="0" y="1195754"/>
            <a:ext cx="10673862" cy="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559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8261" y="136212"/>
            <a:ext cx="85331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 smtClean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ゲーム</a:t>
            </a:r>
            <a:r>
              <a:rPr lang="ja-JP" altLang="en-US" sz="5400" b="1" dirty="0" smtClean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説明～敵ユニット～</a:t>
            </a:r>
            <a:endParaRPr kumimoji="1" lang="ja-JP" altLang="en-US" sz="5400" b="1" dirty="0">
              <a:solidFill>
                <a:schemeClr val="bg1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519506" y="1724206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4400" b="1" dirty="0" smtClean="0">
                <a:solidFill>
                  <a:srgbClr val="FF0000"/>
                </a:solidFill>
              </a:rPr>
              <a:t>四角</a:t>
            </a:r>
            <a:endParaRPr kumimoji="1" lang="ja-JP" altLang="en-US" sz="4400" b="1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66357" y="1510110"/>
            <a:ext cx="392126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000" b="1" dirty="0">
                <a:solidFill>
                  <a:schemeClr val="bg1"/>
                </a:solidFill>
              </a:rPr>
              <a:t>▶ 体力</a:t>
            </a:r>
            <a:r>
              <a:rPr lang="ja-JP" altLang="en-US" sz="4000" b="1" dirty="0" smtClean="0">
                <a:solidFill>
                  <a:schemeClr val="bg1"/>
                </a:solidFill>
              </a:rPr>
              <a:t>：大</a:t>
            </a:r>
            <a:endParaRPr lang="en-US" altLang="ja-JP" sz="40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4000" b="1" dirty="0" smtClean="0">
                <a:solidFill>
                  <a:schemeClr val="bg1"/>
                </a:solidFill>
              </a:rPr>
              <a:t>▶ 攻撃力：小</a:t>
            </a:r>
            <a:endParaRPr lang="en-US" altLang="ja-JP" sz="40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4000" b="1" dirty="0" smtClean="0">
                <a:solidFill>
                  <a:schemeClr val="bg1"/>
                </a:solidFill>
              </a:rPr>
              <a:t>▶ 攻撃速度：中</a:t>
            </a:r>
            <a:endParaRPr lang="en-US" altLang="ja-JP" sz="40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4000" b="1" dirty="0" smtClean="0">
                <a:solidFill>
                  <a:schemeClr val="bg1"/>
                </a:solidFill>
              </a:rPr>
              <a:t>▶ 移動速度：小</a:t>
            </a:r>
            <a:endParaRPr kumimoji="1" lang="en-US" altLang="ja-JP" sz="4000" b="1" dirty="0" smtClean="0">
              <a:solidFill>
                <a:schemeClr val="bg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25413" y="5522209"/>
            <a:ext cx="78790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 smtClean="0">
                <a:solidFill>
                  <a:srgbClr val="FF0000"/>
                </a:solidFill>
              </a:rPr>
              <a:t>特徴</a:t>
            </a:r>
            <a:r>
              <a:rPr kumimoji="1" lang="ja-JP" altLang="en-US" sz="4000" b="1" dirty="0" smtClean="0">
                <a:solidFill>
                  <a:schemeClr val="bg1"/>
                </a:solidFill>
              </a:rPr>
              <a:t>：体力が高いタンクユニット</a:t>
            </a:r>
            <a:endParaRPr kumimoji="1" lang="en-US" altLang="ja-JP" sz="4000" b="1" dirty="0" smtClean="0">
              <a:solidFill>
                <a:srgbClr val="FFFF00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062306" y="2690446"/>
            <a:ext cx="2182056" cy="192364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829" y="802009"/>
            <a:ext cx="1101583" cy="787489"/>
          </a:xfrm>
          <a:prstGeom prst="rect">
            <a:avLst/>
          </a:prstGeom>
        </p:spPr>
      </p:pic>
      <p:cxnSp>
        <p:nvCxnSpPr>
          <p:cNvPr id="5" name="直線コネクタ 4"/>
          <p:cNvCxnSpPr/>
          <p:nvPr/>
        </p:nvCxnSpPr>
        <p:spPr>
          <a:xfrm flipV="1">
            <a:off x="0" y="1195754"/>
            <a:ext cx="10673862" cy="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771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8261" y="136212"/>
            <a:ext cx="85331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 smtClean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ゲーム</a:t>
            </a:r>
            <a:r>
              <a:rPr lang="ja-JP" altLang="en-US" sz="5400" b="1" dirty="0" smtClean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説明～敵ユニット～</a:t>
            </a:r>
            <a:endParaRPr kumimoji="1" lang="ja-JP" altLang="en-US" sz="5400" b="1" dirty="0">
              <a:solidFill>
                <a:schemeClr val="bg1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801632" y="1724206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4400" b="1" dirty="0">
                <a:solidFill>
                  <a:srgbClr val="FF0000"/>
                </a:solidFill>
              </a:rPr>
              <a:t>丸</a:t>
            </a:r>
            <a:endParaRPr kumimoji="1" lang="ja-JP" altLang="en-US" sz="4400" b="1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66357" y="1510110"/>
            <a:ext cx="392126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000" b="1" dirty="0">
                <a:solidFill>
                  <a:schemeClr val="bg1"/>
                </a:solidFill>
              </a:rPr>
              <a:t>▶ 体力</a:t>
            </a:r>
            <a:r>
              <a:rPr lang="ja-JP" altLang="en-US" sz="4000" b="1" dirty="0" smtClean="0">
                <a:solidFill>
                  <a:schemeClr val="bg1"/>
                </a:solidFill>
              </a:rPr>
              <a:t>：中</a:t>
            </a:r>
            <a:endParaRPr lang="en-US" altLang="ja-JP" sz="40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4000" b="1" dirty="0" smtClean="0">
                <a:solidFill>
                  <a:schemeClr val="bg1"/>
                </a:solidFill>
              </a:rPr>
              <a:t>▶ 攻撃力：中</a:t>
            </a:r>
            <a:endParaRPr lang="en-US" altLang="ja-JP" sz="40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4000" b="1" dirty="0" smtClean="0">
                <a:solidFill>
                  <a:schemeClr val="bg1"/>
                </a:solidFill>
              </a:rPr>
              <a:t>▶ 攻撃速度：中</a:t>
            </a:r>
            <a:endParaRPr lang="en-US" altLang="ja-JP" sz="40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4000" b="1" dirty="0" smtClean="0">
                <a:solidFill>
                  <a:schemeClr val="bg1"/>
                </a:solidFill>
              </a:rPr>
              <a:t>▶ 移動速度：中</a:t>
            </a:r>
            <a:endParaRPr kumimoji="1" lang="en-US" altLang="ja-JP" sz="4000" b="1" dirty="0" smtClean="0">
              <a:solidFill>
                <a:schemeClr val="bg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25413" y="5522209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 smtClean="0">
                <a:solidFill>
                  <a:srgbClr val="FF0000"/>
                </a:solidFill>
              </a:rPr>
              <a:t>特徴</a:t>
            </a:r>
            <a:r>
              <a:rPr kumimoji="1" lang="ja-JP" altLang="en-US" sz="4000" b="1" dirty="0" smtClean="0">
                <a:solidFill>
                  <a:schemeClr val="bg1"/>
                </a:solidFill>
              </a:rPr>
              <a:t>：汎用ユニット</a:t>
            </a:r>
            <a:endParaRPr kumimoji="1" lang="en-US" altLang="ja-JP" sz="4000" b="1" dirty="0" smtClean="0">
              <a:solidFill>
                <a:srgbClr val="FFFF00"/>
              </a:solidFill>
            </a:endParaRPr>
          </a:p>
        </p:txBody>
      </p:sp>
      <p:sp>
        <p:nvSpPr>
          <p:cNvPr id="4" name="フローチャート: 結合子 3"/>
          <p:cNvSpPr/>
          <p:nvPr/>
        </p:nvSpPr>
        <p:spPr>
          <a:xfrm>
            <a:off x="1125413" y="2708031"/>
            <a:ext cx="2031025" cy="1912343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829" y="802009"/>
            <a:ext cx="1101583" cy="787489"/>
          </a:xfrm>
          <a:prstGeom prst="rect">
            <a:avLst/>
          </a:prstGeom>
        </p:spPr>
      </p:pic>
      <p:cxnSp>
        <p:nvCxnSpPr>
          <p:cNvPr id="5" name="直線コネクタ 4"/>
          <p:cNvCxnSpPr/>
          <p:nvPr/>
        </p:nvCxnSpPr>
        <p:spPr>
          <a:xfrm flipV="1">
            <a:off x="0" y="1195754"/>
            <a:ext cx="10673862" cy="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052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8261" y="136212"/>
            <a:ext cx="85331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 smtClean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ゲーム</a:t>
            </a:r>
            <a:r>
              <a:rPr lang="ja-JP" altLang="en-US" sz="5400" b="1" dirty="0" smtClean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説明～敵ユニット～</a:t>
            </a:r>
            <a:endParaRPr kumimoji="1" lang="ja-JP" altLang="en-US" sz="5400" b="1" dirty="0">
              <a:solidFill>
                <a:schemeClr val="bg1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237376" y="1724206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4400" b="1" dirty="0" smtClean="0">
                <a:solidFill>
                  <a:srgbClr val="FF0000"/>
                </a:solidFill>
              </a:rPr>
              <a:t>五角形</a:t>
            </a:r>
            <a:endParaRPr kumimoji="1" lang="ja-JP" altLang="en-US" sz="4400" b="1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66357" y="1510110"/>
            <a:ext cx="392126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000" b="1" dirty="0">
                <a:solidFill>
                  <a:schemeClr val="bg1"/>
                </a:solidFill>
              </a:rPr>
              <a:t>▶ 体力</a:t>
            </a:r>
            <a:r>
              <a:rPr lang="ja-JP" altLang="en-US" sz="4000" b="1" dirty="0" smtClean="0">
                <a:solidFill>
                  <a:schemeClr val="bg1"/>
                </a:solidFill>
              </a:rPr>
              <a:t>：小</a:t>
            </a:r>
            <a:endParaRPr lang="en-US" altLang="ja-JP" sz="40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4000" b="1" dirty="0" smtClean="0">
                <a:solidFill>
                  <a:schemeClr val="bg1"/>
                </a:solidFill>
              </a:rPr>
              <a:t>▶ 攻撃力：大</a:t>
            </a:r>
            <a:endParaRPr lang="en-US" altLang="ja-JP" sz="40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4000" b="1" dirty="0" smtClean="0">
                <a:solidFill>
                  <a:schemeClr val="bg1"/>
                </a:solidFill>
              </a:rPr>
              <a:t>▶ 攻撃速度：中</a:t>
            </a:r>
            <a:endParaRPr lang="en-US" altLang="ja-JP" sz="40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4000" b="1" dirty="0" smtClean="0">
                <a:solidFill>
                  <a:schemeClr val="bg1"/>
                </a:solidFill>
              </a:rPr>
              <a:t>▶ 移動速度：中</a:t>
            </a:r>
            <a:endParaRPr kumimoji="1" lang="en-US" altLang="ja-JP" sz="4000" b="1" dirty="0" smtClean="0">
              <a:solidFill>
                <a:schemeClr val="bg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25413" y="5522209"/>
            <a:ext cx="83920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 smtClean="0">
                <a:solidFill>
                  <a:srgbClr val="FF0000"/>
                </a:solidFill>
              </a:rPr>
              <a:t>特徴</a:t>
            </a:r>
            <a:r>
              <a:rPr kumimoji="1" lang="ja-JP" altLang="en-US" sz="4000" b="1" dirty="0" smtClean="0">
                <a:solidFill>
                  <a:schemeClr val="bg1"/>
                </a:solidFill>
              </a:rPr>
              <a:t>：攻撃力の高い高火力ユニット</a:t>
            </a:r>
            <a:endParaRPr kumimoji="1" lang="en-US" altLang="ja-JP" sz="4000" b="1" dirty="0" smtClean="0">
              <a:solidFill>
                <a:srgbClr val="FFFF00"/>
              </a:solidFill>
            </a:endParaRPr>
          </a:p>
        </p:txBody>
      </p:sp>
      <p:sp>
        <p:nvSpPr>
          <p:cNvPr id="8" name="五角形 7"/>
          <p:cNvSpPr/>
          <p:nvPr/>
        </p:nvSpPr>
        <p:spPr>
          <a:xfrm>
            <a:off x="1125413" y="2734408"/>
            <a:ext cx="2031025" cy="1907930"/>
          </a:xfrm>
          <a:prstGeom prst="pen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829" y="802009"/>
            <a:ext cx="1101583" cy="787489"/>
          </a:xfrm>
          <a:prstGeom prst="rect">
            <a:avLst/>
          </a:prstGeom>
        </p:spPr>
      </p:pic>
      <p:cxnSp>
        <p:nvCxnSpPr>
          <p:cNvPr id="5" name="直線コネクタ 4"/>
          <p:cNvCxnSpPr/>
          <p:nvPr/>
        </p:nvCxnSpPr>
        <p:spPr>
          <a:xfrm flipV="1">
            <a:off x="0" y="1195754"/>
            <a:ext cx="10673862" cy="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706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8261" y="136212"/>
            <a:ext cx="92288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 smtClean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ゲーム</a:t>
            </a:r>
            <a:r>
              <a:rPr lang="ja-JP" altLang="en-US" sz="5400" b="1" dirty="0" smtClean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説明～トラップ説明～</a:t>
            </a:r>
            <a:endParaRPr kumimoji="1" lang="ja-JP" altLang="en-US" sz="5400" b="1" dirty="0">
              <a:solidFill>
                <a:schemeClr val="bg1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81501" y="2457217"/>
            <a:ext cx="1090555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b="1" dirty="0" smtClean="0">
                <a:solidFill>
                  <a:schemeClr val="bg1"/>
                </a:solidFill>
              </a:rPr>
              <a:t>プレイヤーは戦闘中に</a:t>
            </a:r>
            <a:r>
              <a:rPr lang="ja-JP" altLang="en-US" sz="4400" b="1" dirty="0" smtClean="0">
                <a:solidFill>
                  <a:srgbClr val="FFFF00"/>
                </a:solidFill>
              </a:rPr>
              <a:t>トラップ</a:t>
            </a:r>
            <a:r>
              <a:rPr lang="ja-JP" altLang="en-US" sz="4400" b="1" dirty="0" smtClean="0">
                <a:solidFill>
                  <a:schemeClr val="bg1"/>
                </a:solidFill>
              </a:rPr>
              <a:t>を仕掛ける</a:t>
            </a:r>
            <a:endParaRPr lang="en-US" altLang="ja-JP" sz="4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z="4400" b="1" dirty="0" smtClean="0">
                <a:solidFill>
                  <a:schemeClr val="bg1"/>
                </a:solidFill>
              </a:rPr>
              <a:t>ことができ敵の妨害をすることができる。</a:t>
            </a:r>
            <a:endParaRPr kumimoji="1" lang="en-US" altLang="ja-JP" sz="4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4400" b="1" dirty="0" smtClean="0">
                <a:solidFill>
                  <a:srgbClr val="FFFF00"/>
                </a:solidFill>
              </a:rPr>
              <a:t>トラップ</a:t>
            </a:r>
            <a:r>
              <a:rPr lang="ja-JP" altLang="en-US" sz="4400" b="1" dirty="0" smtClean="0">
                <a:solidFill>
                  <a:schemeClr val="bg1"/>
                </a:solidFill>
              </a:rPr>
              <a:t>を駆使して展開を有利に進めよう</a:t>
            </a:r>
            <a:endParaRPr kumimoji="1" lang="en-US" altLang="ja-JP" sz="4400" b="1" dirty="0" smtClean="0">
              <a:solidFill>
                <a:schemeClr val="bg1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829" y="802009"/>
            <a:ext cx="1101583" cy="787489"/>
          </a:xfrm>
          <a:prstGeom prst="rect">
            <a:avLst/>
          </a:prstGeom>
        </p:spPr>
      </p:pic>
      <p:cxnSp>
        <p:nvCxnSpPr>
          <p:cNvPr id="5" name="直線コネクタ 4"/>
          <p:cNvCxnSpPr/>
          <p:nvPr/>
        </p:nvCxnSpPr>
        <p:spPr>
          <a:xfrm flipV="1">
            <a:off x="0" y="1195754"/>
            <a:ext cx="10673862" cy="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384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8261" y="136212"/>
            <a:ext cx="92288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 smtClean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ゲーム</a:t>
            </a:r>
            <a:r>
              <a:rPr lang="ja-JP" altLang="en-US" sz="5400" b="1" dirty="0" smtClean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説明～トラップ説明～</a:t>
            </a:r>
            <a:endParaRPr kumimoji="1" lang="ja-JP" altLang="en-US" sz="5400" b="1" dirty="0">
              <a:solidFill>
                <a:schemeClr val="bg1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378" y="2671442"/>
            <a:ext cx="2438443" cy="2438443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2266139" y="1613118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4400" b="1" dirty="0" smtClean="0">
                <a:solidFill>
                  <a:srgbClr val="7030A0"/>
                </a:solidFill>
              </a:rPr>
              <a:t>毒</a:t>
            </a:r>
            <a:endParaRPr kumimoji="1" lang="ja-JP" altLang="en-US" sz="4400" b="1" dirty="0">
              <a:solidFill>
                <a:srgbClr val="7030A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783942" y="1997839"/>
            <a:ext cx="450796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000" b="1" dirty="0">
                <a:solidFill>
                  <a:schemeClr val="bg1"/>
                </a:solidFill>
              </a:rPr>
              <a:t>▶ </a:t>
            </a:r>
            <a:r>
              <a:rPr lang="ja-JP" altLang="en-US" sz="4000" b="1" dirty="0" smtClean="0">
                <a:solidFill>
                  <a:schemeClr val="bg1"/>
                </a:solidFill>
              </a:rPr>
              <a:t>効果時間：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10</a:t>
            </a:r>
            <a:r>
              <a:rPr lang="ja-JP" altLang="en-US" sz="4000" b="1" dirty="0" smtClean="0">
                <a:solidFill>
                  <a:schemeClr val="bg1"/>
                </a:solidFill>
              </a:rPr>
              <a:t>秒</a:t>
            </a:r>
            <a:endParaRPr lang="en-US" altLang="ja-JP" sz="40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4000" b="1" dirty="0" smtClean="0">
                <a:solidFill>
                  <a:schemeClr val="bg1"/>
                </a:solidFill>
              </a:rPr>
              <a:t>▶ </a:t>
            </a:r>
            <a:r>
              <a:rPr lang="ja-JP" altLang="en-US" sz="4000" b="1" dirty="0">
                <a:solidFill>
                  <a:schemeClr val="bg1"/>
                </a:solidFill>
              </a:rPr>
              <a:t>ダメージ</a:t>
            </a:r>
            <a:r>
              <a:rPr lang="ja-JP" altLang="en-US" sz="4000" b="1" dirty="0" smtClean="0">
                <a:solidFill>
                  <a:schemeClr val="bg1"/>
                </a:solidFill>
              </a:rPr>
              <a:t>：小</a:t>
            </a:r>
            <a:endParaRPr lang="en-US" altLang="ja-JP" sz="40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4000" b="1" dirty="0" smtClean="0">
                <a:solidFill>
                  <a:schemeClr val="bg1"/>
                </a:solidFill>
              </a:rPr>
              <a:t>▶ 効果範囲：中</a:t>
            </a:r>
            <a:endParaRPr kumimoji="1" lang="en-US" altLang="ja-JP" sz="4000" b="1" dirty="0" smtClean="0">
              <a:solidFill>
                <a:schemeClr val="bg1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125413" y="5522209"/>
            <a:ext cx="103797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b="1" dirty="0">
                <a:solidFill>
                  <a:srgbClr val="7030A0"/>
                </a:solidFill>
              </a:rPr>
              <a:t>特徴</a:t>
            </a:r>
            <a:r>
              <a:rPr lang="ja-JP" altLang="en-US" sz="4000" b="1" dirty="0">
                <a:solidFill>
                  <a:schemeClr val="bg1"/>
                </a:solidFill>
              </a:rPr>
              <a:t> </a:t>
            </a:r>
            <a:r>
              <a:rPr lang="en-US" altLang="ja-JP" sz="4000" b="1" dirty="0">
                <a:solidFill>
                  <a:schemeClr val="bg1"/>
                </a:solidFill>
              </a:rPr>
              <a:t>: </a:t>
            </a:r>
            <a:r>
              <a:rPr lang="ja-JP" altLang="en-US" sz="4000" b="1" dirty="0">
                <a:solidFill>
                  <a:schemeClr val="bg1"/>
                </a:solidFill>
              </a:rPr>
              <a:t>毒を</a:t>
            </a:r>
            <a:r>
              <a:rPr lang="ja-JP" altLang="en-US" sz="4000" b="1" dirty="0" smtClean="0">
                <a:solidFill>
                  <a:schemeClr val="bg1"/>
                </a:solidFill>
              </a:rPr>
              <a:t>使っ</a:t>
            </a:r>
            <a:r>
              <a:rPr lang="ja-JP" altLang="en-US" sz="4000" b="1" dirty="0">
                <a:solidFill>
                  <a:schemeClr val="bg1"/>
                </a:solidFill>
              </a:rPr>
              <a:t>て</a:t>
            </a:r>
            <a:r>
              <a:rPr lang="ja-JP" altLang="en-US" sz="4000" b="1" dirty="0" smtClean="0">
                <a:solidFill>
                  <a:schemeClr val="bg1"/>
                </a:solidFill>
              </a:rPr>
              <a:t>敵</a:t>
            </a:r>
            <a:r>
              <a:rPr lang="ja-JP" altLang="en-US" sz="4000" b="1" dirty="0">
                <a:solidFill>
                  <a:schemeClr val="bg1"/>
                </a:solidFill>
              </a:rPr>
              <a:t>に継続ダメージを与える</a:t>
            </a: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829" y="802009"/>
            <a:ext cx="1101583" cy="787489"/>
          </a:xfrm>
          <a:prstGeom prst="rect">
            <a:avLst/>
          </a:prstGeom>
        </p:spPr>
      </p:pic>
      <p:cxnSp>
        <p:nvCxnSpPr>
          <p:cNvPr id="5" name="直線コネクタ 4"/>
          <p:cNvCxnSpPr/>
          <p:nvPr/>
        </p:nvCxnSpPr>
        <p:spPr>
          <a:xfrm flipV="1">
            <a:off x="0" y="1195754"/>
            <a:ext cx="10673862" cy="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155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8261" y="136212"/>
            <a:ext cx="92288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 smtClean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ゲーム</a:t>
            </a:r>
            <a:r>
              <a:rPr lang="ja-JP" altLang="en-US" sz="5400" b="1" dirty="0" smtClean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説明～トラップ説明～</a:t>
            </a:r>
            <a:endParaRPr kumimoji="1" lang="ja-JP" altLang="en-US" sz="5400" b="1" dirty="0">
              <a:solidFill>
                <a:schemeClr val="bg1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378" y="2671442"/>
            <a:ext cx="2438443" cy="2438443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2266139" y="1613118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4400" b="1" dirty="0">
                <a:solidFill>
                  <a:srgbClr val="00B0F0"/>
                </a:solidFill>
              </a:rPr>
              <a:t>氷</a:t>
            </a:r>
            <a:endParaRPr kumimoji="1" lang="ja-JP" altLang="en-US" sz="4400" b="1" dirty="0">
              <a:solidFill>
                <a:srgbClr val="00B0F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783942" y="1997839"/>
            <a:ext cx="597311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000" b="1" dirty="0">
                <a:solidFill>
                  <a:schemeClr val="bg1"/>
                </a:solidFill>
              </a:rPr>
              <a:t>▶ </a:t>
            </a:r>
            <a:r>
              <a:rPr lang="ja-JP" altLang="en-US" sz="4000" b="1" dirty="0" smtClean="0">
                <a:solidFill>
                  <a:schemeClr val="bg1"/>
                </a:solidFill>
              </a:rPr>
              <a:t>効果時間：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15</a:t>
            </a:r>
            <a:r>
              <a:rPr lang="ja-JP" altLang="en-US" sz="4000" b="1" dirty="0" smtClean="0">
                <a:solidFill>
                  <a:schemeClr val="bg1"/>
                </a:solidFill>
              </a:rPr>
              <a:t>秒</a:t>
            </a:r>
            <a:endParaRPr lang="en-US" altLang="ja-JP" sz="40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4000" b="1" dirty="0" smtClean="0">
                <a:solidFill>
                  <a:schemeClr val="bg1"/>
                </a:solidFill>
              </a:rPr>
              <a:t>▶ </a:t>
            </a:r>
            <a:r>
              <a:rPr lang="ja-JP" altLang="en-US" sz="4000" b="1" dirty="0">
                <a:solidFill>
                  <a:schemeClr val="bg1"/>
                </a:solidFill>
              </a:rPr>
              <a:t>ダメージ</a:t>
            </a:r>
            <a:r>
              <a:rPr lang="ja-JP" altLang="en-US" sz="4000" b="1" dirty="0" smtClean="0">
                <a:solidFill>
                  <a:schemeClr val="bg1"/>
                </a:solidFill>
              </a:rPr>
              <a:t>：なし</a:t>
            </a:r>
            <a:endParaRPr lang="en-US" altLang="ja-JP" sz="40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4000" b="1" dirty="0" smtClean="0">
                <a:solidFill>
                  <a:schemeClr val="bg1"/>
                </a:solidFill>
              </a:rPr>
              <a:t>▶ 効果範囲：通過した敵</a:t>
            </a:r>
            <a:endParaRPr kumimoji="1" lang="en-US" altLang="ja-JP" sz="4000" b="1" dirty="0" smtClean="0">
              <a:solidFill>
                <a:schemeClr val="bg1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125413" y="5522209"/>
            <a:ext cx="83279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b="1" dirty="0">
                <a:solidFill>
                  <a:srgbClr val="00B0F0"/>
                </a:solidFill>
              </a:rPr>
              <a:t>特徴</a:t>
            </a:r>
            <a:r>
              <a:rPr lang="ja-JP" altLang="en-US" sz="4000" b="1" dirty="0">
                <a:solidFill>
                  <a:schemeClr val="bg1"/>
                </a:solidFill>
              </a:rPr>
              <a:t> </a:t>
            </a:r>
            <a:r>
              <a:rPr lang="en-US" altLang="ja-JP" sz="4000" b="1" dirty="0">
                <a:solidFill>
                  <a:schemeClr val="bg1"/>
                </a:solidFill>
              </a:rPr>
              <a:t>: </a:t>
            </a:r>
            <a:r>
              <a:rPr lang="ja-JP" altLang="en-US" sz="4000" b="1" dirty="0" smtClean="0">
                <a:solidFill>
                  <a:schemeClr val="bg1"/>
                </a:solidFill>
              </a:rPr>
              <a:t>敵を凍らせて移動を遅らせる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378" y="2671442"/>
            <a:ext cx="2438443" cy="2438443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829" y="802009"/>
            <a:ext cx="1101583" cy="787489"/>
          </a:xfrm>
          <a:prstGeom prst="rect">
            <a:avLst/>
          </a:prstGeom>
        </p:spPr>
      </p:pic>
      <p:cxnSp>
        <p:nvCxnSpPr>
          <p:cNvPr id="5" name="直線コネクタ 4"/>
          <p:cNvCxnSpPr/>
          <p:nvPr/>
        </p:nvCxnSpPr>
        <p:spPr>
          <a:xfrm flipV="1">
            <a:off x="0" y="1195754"/>
            <a:ext cx="10673862" cy="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603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8261" y="136212"/>
            <a:ext cx="92288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 smtClean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ゲーム</a:t>
            </a:r>
            <a:r>
              <a:rPr lang="ja-JP" altLang="en-US" sz="5400" b="1" dirty="0" smtClean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説明～トラップ説明～</a:t>
            </a:r>
            <a:endParaRPr kumimoji="1" lang="ja-JP" altLang="en-US" sz="5400" b="1" dirty="0">
              <a:solidFill>
                <a:schemeClr val="bg1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378" y="2671442"/>
            <a:ext cx="2438443" cy="2438443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984012" y="1613118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4400" b="1" dirty="0">
                <a:solidFill>
                  <a:srgbClr val="FFC000"/>
                </a:solidFill>
              </a:rPr>
              <a:t>爆発</a:t>
            </a:r>
            <a:endParaRPr kumimoji="1" lang="ja-JP" altLang="en-US" sz="4400" b="1" dirty="0">
              <a:solidFill>
                <a:srgbClr val="FFC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783942" y="1997839"/>
            <a:ext cx="443422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000" b="1" dirty="0">
                <a:solidFill>
                  <a:schemeClr val="bg1"/>
                </a:solidFill>
              </a:rPr>
              <a:t>▶ </a:t>
            </a:r>
            <a:r>
              <a:rPr lang="ja-JP" altLang="en-US" sz="4000" b="1" dirty="0" smtClean="0">
                <a:solidFill>
                  <a:schemeClr val="bg1"/>
                </a:solidFill>
              </a:rPr>
              <a:t>効果時間：なし</a:t>
            </a:r>
            <a:endParaRPr lang="en-US" altLang="ja-JP" sz="40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4000" b="1" dirty="0" smtClean="0">
                <a:solidFill>
                  <a:schemeClr val="bg1"/>
                </a:solidFill>
              </a:rPr>
              <a:t>▶ </a:t>
            </a:r>
            <a:r>
              <a:rPr lang="ja-JP" altLang="en-US" sz="4000" b="1" dirty="0">
                <a:solidFill>
                  <a:schemeClr val="bg1"/>
                </a:solidFill>
              </a:rPr>
              <a:t>ダメージ</a:t>
            </a:r>
            <a:r>
              <a:rPr lang="ja-JP" altLang="en-US" sz="4000" b="1" dirty="0" smtClean="0">
                <a:solidFill>
                  <a:schemeClr val="bg1"/>
                </a:solidFill>
              </a:rPr>
              <a:t>：大</a:t>
            </a:r>
            <a:endParaRPr lang="en-US" altLang="ja-JP" sz="40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4000" b="1" dirty="0" smtClean="0">
                <a:solidFill>
                  <a:schemeClr val="bg1"/>
                </a:solidFill>
              </a:rPr>
              <a:t>▶ 効果範囲：小</a:t>
            </a:r>
            <a:endParaRPr kumimoji="1" lang="en-US" altLang="ja-JP" sz="4000" b="1" dirty="0" smtClean="0">
              <a:solidFill>
                <a:schemeClr val="bg1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125413" y="5522209"/>
            <a:ext cx="108927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b="1" dirty="0">
                <a:solidFill>
                  <a:srgbClr val="FFC000"/>
                </a:solidFill>
              </a:rPr>
              <a:t>特徴</a:t>
            </a:r>
            <a:r>
              <a:rPr lang="ja-JP" altLang="en-US" sz="4000" b="1" dirty="0">
                <a:solidFill>
                  <a:schemeClr val="bg1"/>
                </a:solidFill>
              </a:rPr>
              <a:t> </a:t>
            </a:r>
            <a:r>
              <a:rPr lang="en-US" altLang="ja-JP" sz="4000" b="1" dirty="0">
                <a:solidFill>
                  <a:schemeClr val="bg1"/>
                </a:solidFill>
              </a:rPr>
              <a:t>: </a:t>
            </a:r>
            <a:r>
              <a:rPr lang="ja-JP" altLang="en-US" sz="4000" b="1" dirty="0" smtClean="0">
                <a:solidFill>
                  <a:schemeClr val="bg1"/>
                </a:solidFill>
              </a:rPr>
              <a:t>周りを巻き込み爆発しダメージを与える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378" y="2671442"/>
            <a:ext cx="2438443" cy="2438443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829" y="802009"/>
            <a:ext cx="1101583" cy="787489"/>
          </a:xfrm>
          <a:prstGeom prst="rect">
            <a:avLst/>
          </a:prstGeom>
        </p:spPr>
      </p:pic>
      <p:cxnSp>
        <p:nvCxnSpPr>
          <p:cNvPr id="5" name="直線コネクタ 4"/>
          <p:cNvCxnSpPr/>
          <p:nvPr/>
        </p:nvCxnSpPr>
        <p:spPr>
          <a:xfrm flipV="1">
            <a:off x="0" y="1195754"/>
            <a:ext cx="10673862" cy="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202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8261" y="136212"/>
            <a:ext cx="36631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 smtClean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ゲーム詳細</a:t>
            </a:r>
            <a:endParaRPr kumimoji="1" lang="ja-JP" altLang="en-US" sz="5400" b="1" dirty="0">
              <a:solidFill>
                <a:schemeClr val="bg1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16588" y="1254676"/>
            <a:ext cx="1115882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4000" b="1" dirty="0" smtClean="0">
                <a:solidFill>
                  <a:schemeClr val="bg1"/>
                </a:solidFill>
              </a:rPr>
              <a:t>▶ ジャンル：タワーディフェンス</a:t>
            </a:r>
            <a:endParaRPr kumimoji="1" lang="en-US" altLang="ja-JP" sz="40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4000" b="1" dirty="0" smtClean="0">
                <a:solidFill>
                  <a:schemeClr val="bg1"/>
                </a:solidFill>
              </a:rPr>
              <a:t>▶ プレイ人数：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1</a:t>
            </a:r>
            <a:r>
              <a:rPr lang="ja-JP" altLang="en-US" sz="4000" b="1" dirty="0" smtClean="0">
                <a:solidFill>
                  <a:schemeClr val="bg1"/>
                </a:solidFill>
              </a:rPr>
              <a:t>人</a:t>
            </a:r>
            <a:endParaRPr lang="en-US" altLang="ja-JP" sz="40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z="4000" b="1" dirty="0" smtClean="0">
                <a:solidFill>
                  <a:schemeClr val="bg1"/>
                </a:solidFill>
              </a:rPr>
              <a:t>▶ ターゲット：全年代</a:t>
            </a:r>
            <a:endParaRPr kumimoji="1" lang="en-US" altLang="ja-JP" sz="40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z="4000" b="1" dirty="0" smtClean="0">
                <a:solidFill>
                  <a:schemeClr val="bg1"/>
                </a:solidFill>
              </a:rPr>
              <a:t>▶ プラットフォーム：</a:t>
            </a:r>
            <a:r>
              <a:rPr kumimoji="1" lang="en-US" altLang="ja-JP" sz="4000" b="1" dirty="0" smtClean="0">
                <a:solidFill>
                  <a:schemeClr val="bg1"/>
                </a:solidFill>
              </a:rPr>
              <a:t>Windows</a:t>
            </a:r>
          </a:p>
          <a:p>
            <a:pPr>
              <a:lnSpc>
                <a:spcPct val="150000"/>
              </a:lnSpc>
            </a:pPr>
            <a:r>
              <a:rPr lang="ja-JP" altLang="en-US" sz="4000" b="1" dirty="0" smtClean="0">
                <a:solidFill>
                  <a:schemeClr val="bg1"/>
                </a:solidFill>
              </a:rPr>
              <a:t>▶ 使用ライブラリ：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DX</a:t>
            </a:r>
            <a:r>
              <a:rPr lang="ja-JP" altLang="en-US" sz="4000" b="1" dirty="0" smtClean="0">
                <a:solidFill>
                  <a:schemeClr val="bg1"/>
                </a:solidFill>
              </a:rPr>
              <a:t>ライブラリ、</a:t>
            </a:r>
            <a:r>
              <a:rPr lang="en-US" altLang="ja-JP" sz="4000" b="1" dirty="0" err="1" smtClean="0">
                <a:solidFill>
                  <a:schemeClr val="bg1"/>
                </a:solidFill>
              </a:rPr>
              <a:t>Effekseer</a:t>
            </a:r>
            <a:endParaRPr lang="en-US" altLang="ja-JP" sz="40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4000" b="1" dirty="0" smtClean="0">
                <a:solidFill>
                  <a:schemeClr val="bg1"/>
                </a:solidFill>
              </a:rPr>
              <a:t>▶ 使用サウンド 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: CRI ADX2 LE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829" y="802009"/>
            <a:ext cx="1101583" cy="787489"/>
          </a:xfrm>
          <a:prstGeom prst="rect">
            <a:avLst/>
          </a:prstGeom>
        </p:spPr>
      </p:pic>
      <p:cxnSp>
        <p:nvCxnSpPr>
          <p:cNvPr id="5" name="直線コネクタ 4"/>
          <p:cNvCxnSpPr/>
          <p:nvPr/>
        </p:nvCxnSpPr>
        <p:spPr>
          <a:xfrm flipV="1">
            <a:off x="0" y="1195754"/>
            <a:ext cx="10673862" cy="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782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8261" y="136212"/>
            <a:ext cx="92288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 smtClean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ゲーム</a:t>
            </a:r>
            <a:r>
              <a:rPr lang="ja-JP" altLang="en-US" sz="5400" b="1" dirty="0" smtClean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説明～トラップ説明～</a:t>
            </a:r>
            <a:endParaRPr kumimoji="1" lang="ja-JP" altLang="en-US" sz="5400" b="1" dirty="0">
              <a:solidFill>
                <a:schemeClr val="bg1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378" y="2671442"/>
            <a:ext cx="2438443" cy="2438443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984011" y="1613118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4400" b="1" dirty="0">
                <a:solidFill>
                  <a:srgbClr val="FF71CC"/>
                </a:solidFill>
              </a:rPr>
              <a:t>支援</a:t>
            </a:r>
            <a:endParaRPr kumimoji="1" lang="ja-JP" altLang="en-US" sz="4400" b="1" dirty="0">
              <a:solidFill>
                <a:srgbClr val="FF71CC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783942" y="1997839"/>
            <a:ext cx="450796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000" b="1" dirty="0">
                <a:solidFill>
                  <a:schemeClr val="bg1"/>
                </a:solidFill>
              </a:rPr>
              <a:t>▶ </a:t>
            </a:r>
            <a:r>
              <a:rPr lang="ja-JP" altLang="en-US" sz="4000" b="1" dirty="0" smtClean="0">
                <a:solidFill>
                  <a:schemeClr val="bg1"/>
                </a:solidFill>
              </a:rPr>
              <a:t>効果時間：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20</a:t>
            </a:r>
            <a:r>
              <a:rPr lang="ja-JP" altLang="en-US" sz="4000" b="1" dirty="0" smtClean="0">
                <a:solidFill>
                  <a:schemeClr val="bg1"/>
                </a:solidFill>
              </a:rPr>
              <a:t>秒</a:t>
            </a:r>
            <a:endParaRPr lang="en-US" altLang="ja-JP" sz="40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4000" b="1" dirty="0" smtClean="0">
                <a:solidFill>
                  <a:schemeClr val="bg1"/>
                </a:solidFill>
              </a:rPr>
              <a:t>▶ </a:t>
            </a:r>
            <a:r>
              <a:rPr lang="ja-JP" altLang="en-US" sz="4000" b="1" dirty="0">
                <a:solidFill>
                  <a:schemeClr val="bg1"/>
                </a:solidFill>
              </a:rPr>
              <a:t>ダメージ</a:t>
            </a:r>
            <a:r>
              <a:rPr lang="ja-JP" altLang="en-US" sz="4000" b="1" dirty="0" smtClean="0">
                <a:solidFill>
                  <a:schemeClr val="bg1"/>
                </a:solidFill>
              </a:rPr>
              <a:t>：なし</a:t>
            </a:r>
            <a:endParaRPr lang="en-US" altLang="ja-JP" sz="40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4000" b="1" dirty="0" smtClean="0">
                <a:solidFill>
                  <a:schemeClr val="bg1"/>
                </a:solidFill>
              </a:rPr>
              <a:t>▶ 効果範囲：中</a:t>
            </a:r>
            <a:endParaRPr kumimoji="1" lang="en-US" altLang="ja-JP" sz="4000" b="1" dirty="0" smtClean="0">
              <a:solidFill>
                <a:schemeClr val="bg1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125413" y="5522209"/>
            <a:ext cx="88408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b="1" dirty="0">
                <a:solidFill>
                  <a:srgbClr val="FF71CC"/>
                </a:solidFill>
              </a:rPr>
              <a:t>特徴</a:t>
            </a:r>
            <a:r>
              <a:rPr lang="ja-JP" altLang="en-US" sz="4000" b="1" dirty="0">
                <a:solidFill>
                  <a:schemeClr val="bg1"/>
                </a:solidFill>
              </a:rPr>
              <a:t> 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: </a:t>
            </a:r>
            <a:r>
              <a:rPr lang="ja-JP" altLang="en-US" sz="4000" b="1" dirty="0" smtClean="0">
                <a:solidFill>
                  <a:schemeClr val="bg1"/>
                </a:solidFill>
              </a:rPr>
              <a:t>範囲内の味方の体力を回復する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378" y="2671442"/>
            <a:ext cx="2438443" cy="2438443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829" y="802009"/>
            <a:ext cx="1101583" cy="787489"/>
          </a:xfrm>
          <a:prstGeom prst="rect">
            <a:avLst/>
          </a:prstGeom>
        </p:spPr>
      </p:pic>
      <p:cxnSp>
        <p:nvCxnSpPr>
          <p:cNvPr id="5" name="直線コネクタ 4"/>
          <p:cNvCxnSpPr/>
          <p:nvPr/>
        </p:nvCxnSpPr>
        <p:spPr>
          <a:xfrm flipV="1">
            <a:off x="0" y="1195754"/>
            <a:ext cx="10673862" cy="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678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8261" y="136212"/>
            <a:ext cx="36631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 smtClean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ゲーム概要</a:t>
            </a:r>
            <a:endParaRPr kumimoji="1" lang="ja-JP" altLang="en-US" sz="5400" b="1" dirty="0">
              <a:solidFill>
                <a:schemeClr val="bg1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93530" y="1767006"/>
            <a:ext cx="9777035" cy="4058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4400" b="1" dirty="0" smtClean="0">
                <a:solidFill>
                  <a:schemeClr val="bg1"/>
                </a:solidFill>
              </a:rPr>
              <a:t>攻めてくる敵から自陣を守るため</a:t>
            </a:r>
            <a:endParaRPr kumimoji="1" lang="en-US" altLang="ja-JP" sz="4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z="4400" b="1" dirty="0" smtClean="0">
                <a:solidFill>
                  <a:schemeClr val="bg1"/>
                </a:solidFill>
              </a:rPr>
              <a:t>ユニットの特性やスキル、トラップを</a:t>
            </a:r>
            <a:endParaRPr kumimoji="1" lang="en-US" altLang="ja-JP" sz="4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z="4400" b="1" dirty="0" smtClean="0">
                <a:solidFill>
                  <a:schemeClr val="bg1"/>
                </a:solidFill>
              </a:rPr>
              <a:t>駆使して立ち向かおう</a:t>
            </a:r>
            <a:r>
              <a:rPr kumimoji="1" lang="ja-JP" altLang="en-US" sz="4400" b="1" dirty="0" smtClean="0">
                <a:solidFill>
                  <a:schemeClr val="bg1"/>
                </a:solidFill>
              </a:rPr>
              <a:t>！</a:t>
            </a:r>
            <a:endParaRPr kumimoji="1" lang="en-US" altLang="ja-JP" sz="4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4400" b="1" dirty="0" smtClean="0">
                <a:solidFill>
                  <a:schemeClr val="bg1"/>
                </a:solidFill>
              </a:rPr>
              <a:t>コスト制限があるので注意が必要！！</a:t>
            </a:r>
            <a:endParaRPr kumimoji="1" lang="en-US" altLang="ja-JP" sz="4400" b="1" dirty="0" smtClean="0">
              <a:solidFill>
                <a:schemeClr val="bg1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829" y="802009"/>
            <a:ext cx="1101583" cy="787489"/>
          </a:xfrm>
          <a:prstGeom prst="rect">
            <a:avLst/>
          </a:prstGeom>
        </p:spPr>
      </p:pic>
      <p:cxnSp>
        <p:nvCxnSpPr>
          <p:cNvPr id="5" name="直線コネクタ 4"/>
          <p:cNvCxnSpPr/>
          <p:nvPr/>
        </p:nvCxnSpPr>
        <p:spPr>
          <a:xfrm flipV="1">
            <a:off x="0" y="1195754"/>
            <a:ext cx="10673862" cy="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247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8261" y="136212"/>
            <a:ext cx="85331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 smtClean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ゲーム</a:t>
            </a:r>
            <a:r>
              <a:rPr lang="ja-JP" altLang="en-US" sz="5400" b="1" dirty="0" smtClean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説明～難易度</a:t>
            </a:r>
            <a:r>
              <a:rPr lang="ja-JP" altLang="en-US" sz="5400" b="1" dirty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説明</a:t>
            </a:r>
            <a:r>
              <a:rPr lang="ja-JP" altLang="en-US" sz="5400" b="1" dirty="0" smtClean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～</a:t>
            </a:r>
            <a:endParaRPr kumimoji="1" lang="ja-JP" altLang="en-US" sz="5400" b="1" dirty="0">
              <a:solidFill>
                <a:schemeClr val="bg1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62708" y="1536174"/>
            <a:ext cx="5505033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 smtClean="0">
                <a:solidFill>
                  <a:schemeClr val="bg1"/>
                </a:solidFill>
              </a:rPr>
              <a:t>ゲームの難易度は</a:t>
            </a:r>
            <a:endParaRPr kumimoji="1" lang="en-US" altLang="ja-JP" sz="40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ja-JP" sz="4000" b="1" dirty="0" smtClean="0">
                <a:solidFill>
                  <a:srgbClr val="92D050"/>
                </a:solidFill>
              </a:rPr>
              <a:t>Easy</a:t>
            </a:r>
          </a:p>
          <a:p>
            <a:pPr>
              <a:lnSpc>
                <a:spcPct val="150000"/>
              </a:lnSpc>
            </a:pPr>
            <a:r>
              <a:rPr lang="en-US" altLang="ja-JP" sz="4000" b="1" dirty="0">
                <a:solidFill>
                  <a:srgbClr val="FFFF00"/>
                </a:solidFill>
              </a:rPr>
              <a:t>N</a:t>
            </a:r>
            <a:r>
              <a:rPr kumimoji="1" lang="en-US" altLang="ja-JP" sz="4000" b="1" dirty="0" smtClean="0">
                <a:solidFill>
                  <a:srgbClr val="FFFF00"/>
                </a:solidFill>
              </a:rPr>
              <a:t>ormal</a:t>
            </a:r>
          </a:p>
          <a:p>
            <a:pPr>
              <a:lnSpc>
                <a:spcPct val="150000"/>
              </a:lnSpc>
            </a:pPr>
            <a:r>
              <a:rPr kumimoji="1" lang="en-US" altLang="ja-JP" sz="4000" b="1" dirty="0" smtClean="0">
                <a:solidFill>
                  <a:srgbClr val="FF0000"/>
                </a:solidFill>
              </a:rPr>
              <a:t>Hard</a:t>
            </a:r>
          </a:p>
          <a:p>
            <a:pPr>
              <a:lnSpc>
                <a:spcPct val="150000"/>
              </a:lnSpc>
            </a:pPr>
            <a:r>
              <a:rPr lang="en-US" altLang="ja-JP" sz="4000" b="1" dirty="0" smtClean="0">
                <a:solidFill>
                  <a:srgbClr val="0070C0"/>
                </a:solidFill>
              </a:rPr>
              <a:t>Custom</a:t>
            </a:r>
          </a:p>
          <a:p>
            <a:r>
              <a:rPr kumimoji="1" lang="en-US" altLang="ja-JP" sz="4000" b="1" dirty="0" smtClean="0">
                <a:solidFill>
                  <a:schemeClr val="bg1"/>
                </a:solidFill>
              </a:rPr>
              <a:t>	</a:t>
            </a:r>
            <a:r>
              <a:rPr kumimoji="1" lang="ja-JP" altLang="en-US" sz="4000" b="1" dirty="0" smtClean="0">
                <a:solidFill>
                  <a:schemeClr val="bg1"/>
                </a:solidFill>
              </a:rPr>
              <a:t>の</a:t>
            </a:r>
            <a:r>
              <a:rPr kumimoji="1" lang="en-US" altLang="ja-JP" sz="4000" b="1" dirty="0" smtClean="0">
                <a:solidFill>
                  <a:schemeClr val="bg1"/>
                </a:solidFill>
              </a:rPr>
              <a:t>4</a:t>
            </a:r>
            <a:r>
              <a:rPr kumimoji="1" lang="ja-JP" altLang="en-US" sz="4000" b="1" dirty="0" smtClean="0">
                <a:solidFill>
                  <a:schemeClr val="bg1"/>
                </a:solidFill>
              </a:rPr>
              <a:t>種類あります。</a:t>
            </a:r>
            <a:endParaRPr kumimoji="1" lang="ja-JP" altLang="en-US" sz="4000" b="1" dirty="0">
              <a:solidFill>
                <a:schemeClr val="bg1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917223" y="1536174"/>
            <a:ext cx="31390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solidFill>
                  <a:srgbClr val="0070C0"/>
                </a:solidFill>
              </a:rPr>
              <a:t>C</a:t>
            </a:r>
            <a:r>
              <a:rPr kumimoji="1" lang="en-US" altLang="ja-JP" sz="4000" b="1" dirty="0" smtClean="0">
                <a:solidFill>
                  <a:srgbClr val="0070C0"/>
                </a:solidFill>
              </a:rPr>
              <a:t>ustom</a:t>
            </a:r>
            <a:r>
              <a:rPr lang="ja-JP" altLang="en-US" sz="4000" b="1" dirty="0" smtClean="0">
                <a:solidFill>
                  <a:schemeClr val="bg1"/>
                </a:solidFill>
              </a:rPr>
              <a:t>と</a:t>
            </a:r>
            <a:r>
              <a:rPr lang="ja-JP" altLang="en-US" sz="4000" b="1" dirty="0">
                <a:solidFill>
                  <a:schemeClr val="bg1"/>
                </a:solidFill>
              </a:rPr>
              <a:t>は</a:t>
            </a:r>
            <a:endParaRPr kumimoji="1" lang="ja-JP" altLang="en-US" sz="4000" b="1" dirty="0">
              <a:solidFill>
                <a:schemeClr val="bg1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16252" y="2329832"/>
            <a:ext cx="582723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 smtClean="0">
                <a:solidFill>
                  <a:schemeClr val="bg1"/>
                </a:solidFill>
              </a:rPr>
              <a:t>自分で</a:t>
            </a:r>
            <a:r>
              <a:rPr lang="ja-JP" altLang="en-US" sz="4000" b="1" dirty="0" smtClean="0">
                <a:solidFill>
                  <a:schemeClr val="bg1"/>
                </a:solidFill>
              </a:rPr>
              <a:t>マップを作って</a:t>
            </a:r>
            <a:endParaRPr lang="en-US" altLang="ja-JP" sz="4000" b="1" dirty="0" smtClean="0">
              <a:solidFill>
                <a:schemeClr val="bg1"/>
              </a:solidFill>
            </a:endParaRPr>
          </a:p>
          <a:p>
            <a:r>
              <a:rPr lang="ja-JP" altLang="en-US" sz="4000" b="1" dirty="0" smtClean="0">
                <a:solidFill>
                  <a:schemeClr val="bg1"/>
                </a:solidFill>
              </a:rPr>
              <a:t>遊べたり、</a:t>
            </a:r>
            <a:endParaRPr lang="en-US" altLang="ja-JP" sz="4000" b="1" dirty="0" smtClean="0">
              <a:solidFill>
                <a:schemeClr val="bg1"/>
              </a:solidFill>
            </a:endParaRPr>
          </a:p>
          <a:p>
            <a:r>
              <a:rPr kumimoji="1" lang="ja-JP" altLang="en-US" sz="4000" b="1" dirty="0">
                <a:solidFill>
                  <a:schemeClr val="bg1"/>
                </a:solidFill>
              </a:rPr>
              <a:t>他</a:t>
            </a:r>
            <a:r>
              <a:rPr kumimoji="1" lang="ja-JP" altLang="en-US" sz="4000" b="1" dirty="0" smtClean="0">
                <a:solidFill>
                  <a:schemeClr val="bg1"/>
                </a:solidFill>
              </a:rPr>
              <a:t>の</a:t>
            </a:r>
            <a:r>
              <a:rPr kumimoji="1" lang="ja-JP" altLang="en-US" sz="4000" b="1" dirty="0">
                <a:solidFill>
                  <a:schemeClr val="bg1"/>
                </a:solidFill>
              </a:rPr>
              <a:t>人</a:t>
            </a:r>
            <a:r>
              <a:rPr kumimoji="1" lang="ja-JP" altLang="en-US" sz="4000" b="1" dirty="0" smtClean="0">
                <a:solidFill>
                  <a:schemeClr val="bg1"/>
                </a:solidFill>
              </a:rPr>
              <a:t>が作ったマップを</a:t>
            </a:r>
            <a:endParaRPr kumimoji="1" lang="en-US" altLang="ja-JP" sz="4000" b="1" dirty="0" smtClean="0">
              <a:solidFill>
                <a:schemeClr val="bg1"/>
              </a:solidFill>
            </a:endParaRPr>
          </a:p>
          <a:p>
            <a:r>
              <a:rPr kumimoji="1" lang="ja-JP" altLang="en-US" sz="4000" b="1" dirty="0" smtClean="0">
                <a:solidFill>
                  <a:schemeClr val="bg1"/>
                </a:solidFill>
              </a:rPr>
              <a:t>遊べるものになります。</a:t>
            </a:r>
            <a:endParaRPr kumimoji="1" lang="ja-JP" altLang="en-US" sz="4000" b="1" dirty="0">
              <a:solidFill>
                <a:schemeClr val="bg1"/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829" y="802009"/>
            <a:ext cx="1101583" cy="787489"/>
          </a:xfrm>
          <a:prstGeom prst="rect">
            <a:avLst/>
          </a:prstGeom>
        </p:spPr>
      </p:pic>
      <p:cxnSp>
        <p:nvCxnSpPr>
          <p:cNvPr id="5" name="直線コネクタ 4"/>
          <p:cNvCxnSpPr/>
          <p:nvPr/>
        </p:nvCxnSpPr>
        <p:spPr>
          <a:xfrm flipV="1">
            <a:off x="0" y="1195754"/>
            <a:ext cx="10673862" cy="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110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8261" y="136212"/>
            <a:ext cx="78374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 smtClean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ゲーム</a:t>
            </a:r>
            <a:r>
              <a:rPr lang="ja-JP" altLang="en-US" sz="5400" b="1" dirty="0" smtClean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説明～画面説明～</a:t>
            </a:r>
            <a:endParaRPr kumimoji="1" lang="ja-JP" altLang="en-US" sz="5400" b="1" dirty="0">
              <a:solidFill>
                <a:schemeClr val="bg1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306" y="2602523"/>
            <a:ext cx="5400181" cy="3375113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9263715" y="2767280"/>
            <a:ext cx="22365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>
                <a:solidFill>
                  <a:schemeClr val="bg1"/>
                </a:solidFill>
              </a:rPr>
              <a:t>ユニットの情報が</a:t>
            </a:r>
            <a:endParaRPr kumimoji="1" lang="en-US" altLang="ja-JP" sz="2000" b="1" dirty="0" smtClean="0">
              <a:solidFill>
                <a:schemeClr val="bg1"/>
              </a:solidFill>
            </a:endParaRPr>
          </a:p>
          <a:p>
            <a:r>
              <a:rPr kumimoji="1" lang="ja-JP" altLang="en-US" sz="2000" b="1" dirty="0" smtClean="0">
                <a:solidFill>
                  <a:schemeClr val="bg1"/>
                </a:solidFill>
              </a:rPr>
              <a:t>載っており</a:t>
            </a:r>
            <a:endParaRPr kumimoji="1" lang="en-US" altLang="ja-JP" sz="2000" b="1" dirty="0" smtClean="0">
              <a:solidFill>
                <a:schemeClr val="bg1"/>
              </a:solidFill>
            </a:endParaRPr>
          </a:p>
          <a:p>
            <a:r>
              <a:rPr lang="ja-JP" altLang="en-US" sz="2000" b="1" dirty="0" smtClean="0">
                <a:solidFill>
                  <a:schemeClr val="bg1"/>
                </a:solidFill>
              </a:rPr>
              <a:t>ここでユニットの</a:t>
            </a:r>
            <a:endParaRPr lang="en-US" altLang="ja-JP" sz="2000" b="1" dirty="0" smtClean="0">
              <a:solidFill>
                <a:schemeClr val="bg1"/>
              </a:solidFill>
            </a:endParaRPr>
          </a:p>
          <a:p>
            <a:r>
              <a:rPr lang="ja-JP" altLang="en-US" sz="2000" b="1" dirty="0" smtClean="0">
                <a:solidFill>
                  <a:schemeClr val="bg1"/>
                </a:solidFill>
              </a:rPr>
              <a:t>強化等ができる</a:t>
            </a:r>
            <a:endParaRPr kumimoji="1" lang="ja-JP" alt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677509" y="1645249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>
                <a:solidFill>
                  <a:schemeClr val="bg1"/>
                </a:solidFill>
              </a:rPr>
              <a:t>残りのコスト</a:t>
            </a:r>
            <a:endParaRPr kumimoji="1" lang="ja-JP" alt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677509" y="6450699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>
                <a:solidFill>
                  <a:schemeClr val="bg1"/>
                </a:solidFill>
              </a:rPr>
              <a:t>マップの拡大縮小ができる</a:t>
            </a:r>
            <a:endParaRPr kumimoji="1" lang="ja-JP" alt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22682" y="3523557"/>
            <a:ext cx="22365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>
                <a:solidFill>
                  <a:schemeClr val="bg1"/>
                </a:solidFill>
              </a:rPr>
              <a:t>ゲーム画面</a:t>
            </a:r>
            <a:endParaRPr kumimoji="1" lang="en-US" altLang="ja-JP" sz="2000" b="1" dirty="0" smtClean="0">
              <a:solidFill>
                <a:schemeClr val="bg1"/>
              </a:solidFill>
            </a:endParaRPr>
          </a:p>
          <a:p>
            <a:r>
              <a:rPr lang="ja-JP" altLang="en-US" sz="2000" b="1" dirty="0" smtClean="0">
                <a:solidFill>
                  <a:schemeClr val="bg1"/>
                </a:solidFill>
              </a:rPr>
              <a:t>ユニットの配置や</a:t>
            </a:r>
            <a:endParaRPr lang="en-US" altLang="ja-JP" sz="2000" b="1" dirty="0" smtClean="0">
              <a:solidFill>
                <a:schemeClr val="bg1"/>
              </a:solidFill>
            </a:endParaRPr>
          </a:p>
          <a:p>
            <a:r>
              <a:rPr lang="ja-JP" altLang="en-US" sz="2000" b="1" dirty="0" smtClean="0">
                <a:solidFill>
                  <a:schemeClr val="bg1"/>
                </a:solidFill>
              </a:rPr>
              <a:t>スキルの発動は</a:t>
            </a:r>
            <a:endParaRPr lang="en-US" altLang="ja-JP" sz="2000" b="1" dirty="0" smtClean="0">
              <a:solidFill>
                <a:schemeClr val="bg1"/>
              </a:solidFill>
            </a:endParaRPr>
          </a:p>
          <a:p>
            <a:r>
              <a:rPr kumimoji="1" lang="ja-JP" altLang="en-US" sz="2000" b="1" dirty="0" smtClean="0">
                <a:solidFill>
                  <a:schemeClr val="bg1"/>
                </a:solidFill>
              </a:rPr>
              <a:t>ここで行う</a:t>
            </a:r>
            <a:endParaRPr kumimoji="1" lang="ja-JP" alt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右矢印 12"/>
          <p:cNvSpPr/>
          <p:nvPr/>
        </p:nvSpPr>
        <p:spPr>
          <a:xfrm>
            <a:off x="2611315" y="4090719"/>
            <a:ext cx="1002323" cy="27026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右矢印 13"/>
          <p:cNvSpPr/>
          <p:nvPr/>
        </p:nvSpPr>
        <p:spPr>
          <a:xfrm rot="5400000">
            <a:off x="5217058" y="2143320"/>
            <a:ext cx="512627" cy="27288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矢印 14"/>
          <p:cNvSpPr/>
          <p:nvPr/>
        </p:nvSpPr>
        <p:spPr>
          <a:xfrm rot="10488413">
            <a:off x="7950115" y="3575590"/>
            <a:ext cx="1002323" cy="27026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右矢印 15"/>
          <p:cNvSpPr/>
          <p:nvPr/>
        </p:nvSpPr>
        <p:spPr>
          <a:xfrm rot="16200000">
            <a:off x="5687067" y="6034574"/>
            <a:ext cx="527401" cy="29046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829" y="802009"/>
            <a:ext cx="1101583" cy="787489"/>
          </a:xfrm>
          <a:prstGeom prst="rect">
            <a:avLst/>
          </a:prstGeom>
        </p:spPr>
      </p:pic>
      <p:cxnSp>
        <p:nvCxnSpPr>
          <p:cNvPr id="5" name="直線コネクタ 4"/>
          <p:cNvCxnSpPr/>
          <p:nvPr/>
        </p:nvCxnSpPr>
        <p:spPr>
          <a:xfrm flipV="1">
            <a:off x="0" y="1195754"/>
            <a:ext cx="10673862" cy="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27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8261" y="136212"/>
            <a:ext cx="99245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 smtClean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ゲーム説明～勝利・敗北条件～</a:t>
            </a:r>
            <a:endParaRPr kumimoji="1" lang="ja-JP" altLang="en-US" sz="5400" b="1" dirty="0">
              <a:solidFill>
                <a:schemeClr val="bg1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86862" y="1459526"/>
            <a:ext cx="5262979" cy="20269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4400" b="1" dirty="0" smtClean="0">
                <a:solidFill>
                  <a:schemeClr val="bg1"/>
                </a:solidFill>
              </a:rPr>
              <a:t>・敵ユニットの殲滅</a:t>
            </a:r>
            <a:endParaRPr kumimoji="1" lang="en-US" altLang="ja-JP" sz="4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z="4400" b="1" dirty="0" smtClean="0">
                <a:solidFill>
                  <a:schemeClr val="bg1"/>
                </a:solidFill>
              </a:rPr>
              <a:t>・制限時間内の防衛</a:t>
            </a:r>
            <a:endParaRPr kumimoji="1" lang="ja-JP" altLang="en-US" sz="4400" b="1" dirty="0">
              <a:solidFill>
                <a:schemeClr val="bg1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336931" y="3642157"/>
            <a:ext cx="63914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b="1" dirty="0" smtClean="0">
                <a:solidFill>
                  <a:schemeClr val="bg1"/>
                </a:solidFill>
              </a:rPr>
              <a:t>で自陣営の勝利です！！</a:t>
            </a:r>
            <a:endParaRPr kumimoji="1" lang="ja-JP" altLang="en-US" sz="4400" b="1" dirty="0">
              <a:solidFill>
                <a:schemeClr val="bg1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86862" y="4567264"/>
            <a:ext cx="75200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b="1" dirty="0" smtClean="0">
                <a:solidFill>
                  <a:schemeClr val="bg1"/>
                </a:solidFill>
              </a:rPr>
              <a:t>・自陣営の耐久値が</a:t>
            </a:r>
            <a:r>
              <a:rPr lang="ja-JP" altLang="en-US" sz="4400" b="1" dirty="0" smtClean="0">
                <a:solidFill>
                  <a:schemeClr val="bg1"/>
                </a:solidFill>
              </a:rPr>
              <a:t>なくな</a:t>
            </a:r>
            <a:r>
              <a:rPr lang="ja-JP" altLang="en-US" sz="4400" b="1" dirty="0">
                <a:solidFill>
                  <a:schemeClr val="bg1"/>
                </a:solidFill>
              </a:rPr>
              <a:t>る</a:t>
            </a:r>
            <a:endParaRPr kumimoji="1" lang="ja-JP" altLang="en-US" sz="4400" b="1" dirty="0">
              <a:solidFill>
                <a:schemeClr val="bg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746024" y="5492371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b="1" dirty="0" smtClean="0">
                <a:solidFill>
                  <a:schemeClr val="bg1"/>
                </a:solidFill>
              </a:rPr>
              <a:t>と敗北です</a:t>
            </a:r>
            <a:r>
              <a:rPr lang="en-US" altLang="ja-JP" sz="4400" b="1" dirty="0" smtClean="0">
                <a:solidFill>
                  <a:schemeClr val="bg1"/>
                </a:solidFill>
              </a:rPr>
              <a:t>…</a:t>
            </a:r>
            <a:endParaRPr kumimoji="1" lang="ja-JP" altLang="en-US" sz="4400" b="1" dirty="0">
              <a:solidFill>
                <a:schemeClr val="bg1"/>
              </a:solidFill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829" y="802009"/>
            <a:ext cx="1101583" cy="787489"/>
          </a:xfrm>
          <a:prstGeom prst="rect">
            <a:avLst/>
          </a:prstGeom>
        </p:spPr>
      </p:pic>
      <p:cxnSp>
        <p:nvCxnSpPr>
          <p:cNvPr id="5" name="直線コネクタ 4"/>
          <p:cNvCxnSpPr/>
          <p:nvPr/>
        </p:nvCxnSpPr>
        <p:spPr>
          <a:xfrm flipV="1">
            <a:off x="0" y="1195754"/>
            <a:ext cx="10673862" cy="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532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8261" y="136212"/>
            <a:ext cx="92288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 smtClean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ゲーム</a:t>
            </a:r>
            <a:r>
              <a:rPr lang="ja-JP" altLang="en-US" sz="5400" b="1" dirty="0" smtClean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説明～ユニット説明～</a:t>
            </a:r>
            <a:endParaRPr kumimoji="1" lang="ja-JP" altLang="en-US" sz="5400" b="1" dirty="0">
              <a:solidFill>
                <a:schemeClr val="bg1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26524" y="1949386"/>
            <a:ext cx="1203406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b="1" dirty="0">
                <a:solidFill>
                  <a:schemeClr val="bg1"/>
                </a:solidFill>
              </a:rPr>
              <a:t>ユニットはそれぞれ</a:t>
            </a:r>
            <a:r>
              <a:rPr lang="ja-JP" altLang="en-US" sz="4400" b="1" dirty="0" smtClean="0">
                <a:solidFill>
                  <a:srgbClr val="FFFF00"/>
                </a:solidFill>
              </a:rPr>
              <a:t>色</a:t>
            </a:r>
            <a:r>
              <a:rPr lang="ja-JP" altLang="en-US" sz="4400" b="1" dirty="0" smtClean="0">
                <a:solidFill>
                  <a:schemeClr val="bg1"/>
                </a:solidFill>
              </a:rPr>
              <a:t>・</a:t>
            </a:r>
            <a:r>
              <a:rPr lang="ja-JP" altLang="en-US" sz="4400" b="1" dirty="0" smtClean="0">
                <a:solidFill>
                  <a:srgbClr val="C00000"/>
                </a:solidFill>
              </a:rPr>
              <a:t>形</a:t>
            </a:r>
            <a:r>
              <a:rPr lang="ja-JP" altLang="en-US" sz="4400" b="1" dirty="0">
                <a:solidFill>
                  <a:schemeClr val="bg1"/>
                </a:solidFill>
              </a:rPr>
              <a:t>で分かれているぞ</a:t>
            </a:r>
            <a:r>
              <a:rPr lang="ja-JP" altLang="en-US" sz="4400" b="1" dirty="0" smtClean="0">
                <a:solidFill>
                  <a:schemeClr val="bg1"/>
                </a:solidFill>
              </a:rPr>
              <a:t>！</a:t>
            </a:r>
            <a:endParaRPr kumimoji="1" lang="en-US" altLang="ja-JP" sz="4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z="4400" b="1" dirty="0" smtClean="0">
                <a:solidFill>
                  <a:srgbClr val="FFFF00"/>
                </a:solidFill>
              </a:rPr>
              <a:t>自陣</a:t>
            </a:r>
            <a:r>
              <a:rPr kumimoji="1" lang="ja-JP" altLang="en-US" sz="4400" b="1" dirty="0" smtClean="0">
                <a:solidFill>
                  <a:schemeClr val="bg1"/>
                </a:solidFill>
              </a:rPr>
              <a:t>は</a:t>
            </a:r>
            <a:r>
              <a:rPr kumimoji="1" lang="ja-JP" altLang="en-US" sz="4400" b="1" dirty="0" smtClean="0">
                <a:solidFill>
                  <a:srgbClr val="FFFF00"/>
                </a:solidFill>
              </a:rPr>
              <a:t>色</a:t>
            </a:r>
            <a:r>
              <a:rPr kumimoji="1" lang="ja-JP" altLang="en-US" sz="4400" b="1" dirty="0" smtClean="0">
                <a:solidFill>
                  <a:schemeClr val="bg1"/>
                </a:solidFill>
              </a:rPr>
              <a:t>、</a:t>
            </a:r>
            <a:r>
              <a:rPr kumimoji="1" lang="ja-JP" altLang="en-US" sz="4400" b="1" dirty="0" smtClean="0">
                <a:solidFill>
                  <a:srgbClr val="C00000"/>
                </a:solidFill>
              </a:rPr>
              <a:t>敵</a:t>
            </a:r>
            <a:r>
              <a:rPr kumimoji="1" lang="ja-JP" altLang="en-US" sz="4400" b="1" dirty="0" smtClean="0">
                <a:solidFill>
                  <a:schemeClr val="bg1"/>
                </a:solidFill>
              </a:rPr>
              <a:t>は</a:t>
            </a:r>
            <a:r>
              <a:rPr kumimoji="1" lang="ja-JP" altLang="en-US" sz="4400" b="1" dirty="0" smtClean="0">
                <a:solidFill>
                  <a:srgbClr val="C00000"/>
                </a:solidFill>
              </a:rPr>
              <a:t>形</a:t>
            </a:r>
            <a:r>
              <a:rPr kumimoji="1" lang="ja-JP" altLang="en-US" sz="4400" b="1" dirty="0" smtClean="0">
                <a:solidFill>
                  <a:schemeClr val="bg1"/>
                </a:solidFill>
              </a:rPr>
              <a:t>で分かれており</a:t>
            </a:r>
            <a:endParaRPr lang="en-US" altLang="ja-JP" sz="4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z="4400" b="1" dirty="0" smtClean="0">
                <a:solidFill>
                  <a:schemeClr val="bg1"/>
                </a:solidFill>
              </a:rPr>
              <a:t>それぞれで特徴が違うので</a:t>
            </a:r>
            <a:endParaRPr kumimoji="1" lang="en-US" altLang="ja-JP" sz="4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z="4400" b="1" dirty="0" smtClean="0">
                <a:solidFill>
                  <a:schemeClr val="bg1"/>
                </a:solidFill>
              </a:rPr>
              <a:t>その特徴を駆使して敵を殲滅しよう！！</a:t>
            </a:r>
            <a:endParaRPr kumimoji="1" lang="ja-JP" altLang="en-US" sz="4400" b="1" dirty="0">
              <a:solidFill>
                <a:schemeClr val="bg1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829" y="802009"/>
            <a:ext cx="1101583" cy="787489"/>
          </a:xfrm>
          <a:prstGeom prst="rect">
            <a:avLst/>
          </a:prstGeom>
        </p:spPr>
      </p:pic>
      <p:cxnSp>
        <p:nvCxnSpPr>
          <p:cNvPr id="5" name="直線コネクタ 4"/>
          <p:cNvCxnSpPr/>
          <p:nvPr/>
        </p:nvCxnSpPr>
        <p:spPr>
          <a:xfrm flipV="1">
            <a:off x="0" y="1195754"/>
            <a:ext cx="10673862" cy="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009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8261" y="136212"/>
            <a:ext cx="92288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 smtClean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ゲーム</a:t>
            </a:r>
            <a:r>
              <a:rPr lang="ja-JP" altLang="en-US" sz="5400" b="1" dirty="0" smtClean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説明～自陣ユニット～</a:t>
            </a:r>
            <a:endParaRPr kumimoji="1" lang="ja-JP" altLang="en-US" sz="5400" b="1" dirty="0">
              <a:solidFill>
                <a:schemeClr val="bg1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4" name="六角形 3"/>
          <p:cNvSpPr/>
          <p:nvPr/>
        </p:nvSpPr>
        <p:spPr>
          <a:xfrm>
            <a:off x="1125413" y="2659691"/>
            <a:ext cx="2101361" cy="1960684"/>
          </a:xfrm>
          <a:prstGeom prst="hexagon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519503" y="1724206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b="1" dirty="0" smtClean="0">
                <a:solidFill>
                  <a:srgbClr val="FFFF00"/>
                </a:solidFill>
              </a:rPr>
              <a:t>黄色</a:t>
            </a:r>
            <a:endParaRPr kumimoji="1" lang="ja-JP" altLang="en-US" sz="4400" b="1" dirty="0">
              <a:solidFill>
                <a:srgbClr val="FFFF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945800" y="1724206"/>
            <a:ext cx="392126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b="1" dirty="0">
                <a:solidFill>
                  <a:schemeClr val="bg1"/>
                </a:solidFill>
              </a:rPr>
              <a:t>▶ 体力：大</a:t>
            </a:r>
            <a:endParaRPr lang="en-US" altLang="ja-JP" sz="4000" b="1" dirty="0">
              <a:solidFill>
                <a:schemeClr val="bg1"/>
              </a:solidFill>
            </a:endParaRPr>
          </a:p>
          <a:p>
            <a:r>
              <a:rPr lang="ja-JP" altLang="en-US" sz="4000" b="1" dirty="0" smtClean="0">
                <a:solidFill>
                  <a:schemeClr val="bg1"/>
                </a:solidFill>
              </a:rPr>
              <a:t>▶ 攻撃力：中</a:t>
            </a:r>
            <a:endParaRPr lang="en-US" altLang="ja-JP" sz="4000" b="1" dirty="0" smtClean="0">
              <a:solidFill>
                <a:schemeClr val="bg1"/>
              </a:solidFill>
            </a:endParaRPr>
          </a:p>
          <a:p>
            <a:r>
              <a:rPr lang="ja-JP" altLang="en-US" sz="4000" b="1" dirty="0" smtClean="0">
                <a:solidFill>
                  <a:schemeClr val="bg1"/>
                </a:solidFill>
              </a:rPr>
              <a:t>▶ </a:t>
            </a:r>
            <a:r>
              <a:rPr lang="ja-JP" altLang="en-US" sz="4000" b="1" dirty="0">
                <a:solidFill>
                  <a:schemeClr val="bg1"/>
                </a:solidFill>
              </a:rPr>
              <a:t>攻撃距離：小</a:t>
            </a:r>
            <a:endParaRPr lang="en-US" altLang="ja-JP" sz="4000" b="1" dirty="0">
              <a:solidFill>
                <a:schemeClr val="bg1"/>
              </a:solidFill>
            </a:endParaRPr>
          </a:p>
          <a:p>
            <a:r>
              <a:rPr lang="ja-JP" altLang="en-US" sz="4000" b="1" dirty="0" smtClean="0">
                <a:solidFill>
                  <a:schemeClr val="bg1"/>
                </a:solidFill>
              </a:rPr>
              <a:t>▶ 攻撃速度：大</a:t>
            </a:r>
            <a:endParaRPr kumimoji="1" lang="en-US" altLang="ja-JP" sz="4000" b="1" dirty="0" smtClean="0">
              <a:solidFill>
                <a:schemeClr val="bg1"/>
              </a:solidFill>
            </a:endParaRPr>
          </a:p>
          <a:p>
            <a:r>
              <a:rPr lang="ja-JP" altLang="en-US" sz="4000" b="1" dirty="0" smtClean="0">
                <a:solidFill>
                  <a:schemeClr val="bg1"/>
                </a:solidFill>
              </a:rPr>
              <a:t>▶ コスト：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5</a:t>
            </a:r>
            <a:endParaRPr kumimoji="1" lang="ja-JP" alt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30538" y="5214433"/>
            <a:ext cx="993092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 smtClean="0">
                <a:solidFill>
                  <a:srgbClr val="FFFF00"/>
                </a:solidFill>
              </a:rPr>
              <a:t>特徴</a:t>
            </a:r>
            <a:r>
              <a:rPr kumimoji="1" lang="ja-JP" altLang="en-US" sz="4000" b="1" dirty="0" smtClean="0">
                <a:solidFill>
                  <a:schemeClr val="bg1"/>
                </a:solidFill>
              </a:rPr>
              <a:t>：耐久型の近接ユニット</a:t>
            </a:r>
            <a:endParaRPr kumimoji="1" lang="en-US" altLang="ja-JP" sz="4000" b="1" dirty="0" smtClean="0">
              <a:solidFill>
                <a:schemeClr val="bg1"/>
              </a:solidFill>
            </a:endParaRPr>
          </a:p>
          <a:p>
            <a:r>
              <a:rPr kumimoji="1" lang="ja-JP" altLang="en-US" sz="4000" b="1" dirty="0" smtClean="0">
                <a:solidFill>
                  <a:srgbClr val="FFFF00"/>
                </a:solidFill>
              </a:rPr>
              <a:t>スキル</a:t>
            </a:r>
            <a:r>
              <a:rPr kumimoji="1" lang="ja-JP" altLang="en-US" sz="4000" b="1" dirty="0" smtClean="0">
                <a:solidFill>
                  <a:schemeClr val="bg1"/>
                </a:solidFill>
              </a:rPr>
              <a:t>：一定時間体力を持続的に回復する</a:t>
            </a:r>
            <a:endParaRPr kumimoji="1" lang="ja-JP" altLang="en-US" sz="4000" b="1" dirty="0">
              <a:solidFill>
                <a:schemeClr val="bg1"/>
              </a:solidFill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829" y="802009"/>
            <a:ext cx="1101583" cy="787489"/>
          </a:xfrm>
          <a:prstGeom prst="rect">
            <a:avLst/>
          </a:prstGeom>
        </p:spPr>
      </p:pic>
      <p:cxnSp>
        <p:nvCxnSpPr>
          <p:cNvPr id="5" name="直線コネクタ 4"/>
          <p:cNvCxnSpPr/>
          <p:nvPr/>
        </p:nvCxnSpPr>
        <p:spPr>
          <a:xfrm flipV="1">
            <a:off x="0" y="1195754"/>
            <a:ext cx="10673862" cy="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350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8261" y="136212"/>
            <a:ext cx="92288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 smtClean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ゲーム</a:t>
            </a:r>
            <a:r>
              <a:rPr lang="ja-JP" altLang="en-US" sz="5400" b="1" dirty="0" smtClean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説明～自陣ユニット～</a:t>
            </a:r>
            <a:endParaRPr kumimoji="1" lang="ja-JP" altLang="en-US" sz="5400" b="1" dirty="0">
              <a:solidFill>
                <a:schemeClr val="bg1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4" name="六角形 3"/>
          <p:cNvSpPr/>
          <p:nvPr/>
        </p:nvSpPr>
        <p:spPr>
          <a:xfrm>
            <a:off x="1125413" y="2659691"/>
            <a:ext cx="2101361" cy="1960684"/>
          </a:xfrm>
          <a:prstGeom prst="hexag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519503" y="1724206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b="1" dirty="0">
                <a:solidFill>
                  <a:srgbClr val="0070C0"/>
                </a:solidFill>
              </a:rPr>
              <a:t>青</a:t>
            </a:r>
            <a:r>
              <a:rPr kumimoji="1" lang="ja-JP" altLang="en-US" sz="4400" b="1" dirty="0" smtClean="0">
                <a:solidFill>
                  <a:srgbClr val="0070C0"/>
                </a:solidFill>
              </a:rPr>
              <a:t>色</a:t>
            </a:r>
            <a:endParaRPr kumimoji="1" lang="ja-JP" altLang="en-US" sz="4400" b="1" dirty="0">
              <a:solidFill>
                <a:srgbClr val="0070C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945800" y="1724206"/>
            <a:ext cx="392126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b="1" dirty="0">
                <a:solidFill>
                  <a:schemeClr val="bg1"/>
                </a:solidFill>
              </a:rPr>
              <a:t>▶ 体力</a:t>
            </a:r>
            <a:r>
              <a:rPr lang="ja-JP" altLang="en-US" sz="4000" b="1" dirty="0" smtClean="0">
                <a:solidFill>
                  <a:schemeClr val="bg1"/>
                </a:solidFill>
              </a:rPr>
              <a:t>：小</a:t>
            </a:r>
            <a:endParaRPr lang="en-US" altLang="ja-JP" sz="4000" b="1" dirty="0">
              <a:solidFill>
                <a:schemeClr val="bg1"/>
              </a:solidFill>
            </a:endParaRPr>
          </a:p>
          <a:p>
            <a:r>
              <a:rPr lang="ja-JP" altLang="en-US" sz="4000" b="1" dirty="0" smtClean="0">
                <a:solidFill>
                  <a:schemeClr val="bg1"/>
                </a:solidFill>
              </a:rPr>
              <a:t>▶ 攻撃力：大</a:t>
            </a:r>
            <a:endParaRPr lang="en-US" altLang="ja-JP" sz="4000" b="1" dirty="0" smtClean="0">
              <a:solidFill>
                <a:schemeClr val="bg1"/>
              </a:solidFill>
            </a:endParaRPr>
          </a:p>
          <a:p>
            <a:r>
              <a:rPr lang="ja-JP" altLang="en-US" sz="4000" b="1" dirty="0" smtClean="0">
                <a:solidFill>
                  <a:schemeClr val="bg1"/>
                </a:solidFill>
              </a:rPr>
              <a:t>▶ </a:t>
            </a:r>
            <a:r>
              <a:rPr lang="ja-JP" altLang="en-US" sz="4000" b="1" dirty="0">
                <a:solidFill>
                  <a:schemeClr val="bg1"/>
                </a:solidFill>
              </a:rPr>
              <a:t>攻撃距離</a:t>
            </a:r>
            <a:r>
              <a:rPr lang="ja-JP" altLang="en-US" sz="4000" b="1" dirty="0" smtClean="0">
                <a:solidFill>
                  <a:schemeClr val="bg1"/>
                </a:solidFill>
              </a:rPr>
              <a:t>：大</a:t>
            </a:r>
            <a:endParaRPr lang="en-US" altLang="ja-JP" sz="4000" b="1" dirty="0">
              <a:solidFill>
                <a:schemeClr val="bg1"/>
              </a:solidFill>
            </a:endParaRPr>
          </a:p>
          <a:p>
            <a:r>
              <a:rPr lang="ja-JP" altLang="en-US" sz="4000" b="1" dirty="0" smtClean="0">
                <a:solidFill>
                  <a:schemeClr val="bg1"/>
                </a:solidFill>
              </a:rPr>
              <a:t>▶ 攻撃速度：小</a:t>
            </a:r>
            <a:endParaRPr kumimoji="1" lang="en-US" altLang="ja-JP" sz="4000" b="1" dirty="0" smtClean="0">
              <a:solidFill>
                <a:schemeClr val="bg1"/>
              </a:solidFill>
            </a:endParaRPr>
          </a:p>
          <a:p>
            <a:r>
              <a:rPr lang="ja-JP" altLang="en-US" sz="4000" b="1" dirty="0" smtClean="0">
                <a:solidFill>
                  <a:schemeClr val="bg1"/>
                </a:solidFill>
              </a:rPr>
              <a:t>▶ コスト：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1</a:t>
            </a:r>
            <a:r>
              <a:rPr lang="en-US" altLang="ja-JP" sz="4000" b="1" dirty="0">
                <a:solidFill>
                  <a:schemeClr val="bg1"/>
                </a:solidFill>
              </a:rPr>
              <a:t>2</a:t>
            </a:r>
            <a:endParaRPr kumimoji="1" lang="ja-JP" altLang="en-US" sz="4000" b="1" dirty="0">
              <a:solidFill>
                <a:schemeClr val="bg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30538" y="5214433"/>
            <a:ext cx="86308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 smtClean="0">
                <a:solidFill>
                  <a:srgbClr val="0070C0"/>
                </a:solidFill>
              </a:rPr>
              <a:t>特徴</a:t>
            </a:r>
            <a:r>
              <a:rPr kumimoji="1" lang="ja-JP" altLang="en-US" sz="4000" b="1" dirty="0" smtClean="0">
                <a:solidFill>
                  <a:schemeClr val="bg1"/>
                </a:solidFill>
              </a:rPr>
              <a:t>：攻撃力が高い遠距離ユニット</a:t>
            </a:r>
            <a:endParaRPr kumimoji="1" lang="en-US" altLang="ja-JP" sz="4000" b="1" dirty="0" smtClean="0">
              <a:solidFill>
                <a:schemeClr val="bg1"/>
              </a:solidFill>
            </a:endParaRPr>
          </a:p>
          <a:p>
            <a:r>
              <a:rPr kumimoji="1" lang="ja-JP" altLang="en-US" sz="4000" b="1" dirty="0" smtClean="0">
                <a:solidFill>
                  <a:srgbClr val="0070C0"/>
                </a:solidFill>
              </a:rPr>
              <a:t>スキル</a:t>
            </a:r>
            <a:r>
              <a:rPr kumimoji="1" lang="ja-JP" altLang="en-US" sz="4000" b="1" dirty="0" smtClean="0">
                <a:solidFill>
                  <a:schemeClr val="bg1"/>
                </a:solidFill>
              </a:rPr>
              <a:t>：攻撃力</a:t>
            </a:r>
            <a:r>
              <a:rPr kumimoji="1" lang="en-US" altLang="ja-JP" sz="4000" b="1" dirty="0" smtClean="0">
                <a:solidFill>
                  <a:schemeClr val="bg1"/>
                </a:solidFill>
              </a:rPr>
              <a:t>UP</a:t>
            </a:r>
            <a:r>
              <a:rPr kumimoji="1" lang="ja-JP" altLang="en-US" sz="4000" b="1" dirty="0" smtClean="0">
                <a:solidFill>
                  <a:schemeClr val="bg1"/>
                </a:solidFill>
              </a:rPr>
              <a:t>・範囲攻撃になる</a:t>
            </a:r>
            <a:endParaRPr kumimoji="1" lang="ja-JP" altLang="en-US" sz="4000" b="1" dirty="0">
              <a:solidFill>
                <a:schemeClr val="bg1"/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829" y="802009"/>
            <a:ext cx="1101583" cy="787489"/>
          </a:xfrm>
          <a:prstGeom prst="rect">
            <a:avLst/>
          </a:prstGeom>
        </p:spPr>
      </p:pic>
      <p:cxnSp>
        <p:nvCxnSpPr>
          <p:cNvPr id="5" name="直線コネクタ 4"/>
          <p:cNvCxnSpPr/>
          <p:nvPr/>
        </p:nvCxnSpPr>
        <p:spPr>
          <a:xfrm flipV="1">
            <a:off x="0" y="1195754"/>
            <a:ext cx="10673862" cy="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456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722</Words>
  <Application>Microsoft Office PowerPoint</Application>
  <PresentationFormat>ワイド画面</PresentationFormat>
  <Paragraphs>140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6" baseType="lpstr">
      <vt:lpstr>HGP創英ﾌﾟﾚｾﾞﾝｽEB</vt:lpstr>
      <vt:lpstr>HGS明朝E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厚東　隆成</dc:creator>
  <cp:lastModifiedBy>厚東　隆成</cp:lastModifiedBy>
  <cp:revision>29</cp:revision>
  <dcterms:created xsi:type="dcterms:W3CDTF">2021-04-21T01:23:02Z</dcterms:created>
  <dcterms:modified xsi:type="dcterms:W3CDTF">2021-04-27T06:35:56Z</dcterms:modified>
</cp:coreProperties>
</file>