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9" r:id="rId5"/>
    <p:sldId id="289" r:id="rId6"/>
    <p:sldId id="294" r:id="rId7"/>
    <p:sldId id="270" r:id="rId8"/>
    <p:sldId id="295" r:id="rId9"/>
    <p:sldId id="288" r:id="rId10"/>
    <p:sldId id="271" r:id="rId11"/>
    <p:sldId id="273" r:id="rId12"/>
    <p:sldId id="293" r:id="rId13"/>
    <p:sldId id="290" r:id="rId14"/>
    <p:sldId id="291" r:id="rId15"/>
    <p:sldId id="292" r:id="rId16"/>
    <p:sldId id="297" r:id="rId17"/>
    <p:sldId id="298" r:id="rId18"/>
    <p:sldId id="278" r:id="rId19"/>
    <p:sldId id="274" r:id="rId20"/>
  </p:sldIdLst>
  <p:sldSz cx="12188825" cy="6858000"/>
  <p:notesSz cx="6858000" cy="9144000"/>
  <p:defaultTextStyle>
    <a:defPPr rtl="0">
      <a:defRPr lang="ja-jp"/>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535" autoAdjust="0"/>
  </p:normalViewPr>
  <p:slideViewPr>
    <p:cSldViewPr>
      <p:cViewPr varScale="1">
        <p:scale>
          <a:sx n="86" d="100"/>
          <a:sy n="86" d="100"/>
        </p:scale>
        <p:origin x="562" y="62"/>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A718A84-FF80-4B49-B96A-FE818D8F6656}" type="datetime1">
              <a:rPr lang="ja-JP" altLang="en-US" smtClean="0">
                <a:latin typeface="ＭＳ Ｐ明朝" panose="02020600040205080304" pitchFamily="18" charset="-128"/>
                <a:ea typeface="ＭＳ Ｐ明朝" panose="02020600040205080304" pitchFamily="18" charset="-128"/>
              </a:rPr>
              <a:t>2020/1/22</a:t>
            </a:fld>
            <a:endParaRPr lang="ja-JP" altLang="en-US" dirty="0">
              <a:latin typeface="ＭＳ Ｐ明朝" panose="02020600040205080304" pitchFamily="18" charset="-128"/>
              <a:ea typeface="ＭＳ Ｐ明朝" panose="02020600040205080304" pitchFamily="18"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ja-JP" altLang="en-US" dirty="0">
              <a:latin typeface="ＭＳ Ｐ明朝" panose="02020600040205080304" pitchFamily="18" charset="-128"/>
              <a:ea typeface="ＭＳ Ｐ明朝" panose="02020600040205080304" pitchFamily="18"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n-US" altLang="ja-JP">
                <a:latin typeface="ＭＳ Ｐ明朝" panose="02020600040205080304" pitchFamily="18" charset="-128"/>
                <a:ea typeface="ＭＳ Ｐ明朝" panose="02020600040205080304" pitchFamily="18" charset="-128"/>
              </a:rPr>
              <a:pPr algn="r" rtl="0"/>
              <a:t>‹#›</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ＭＳ Ｐ明朝" panose="02020600040205080304" pitchFamily="18" charset="-128"/>
                <a:ea typeface="ＭＳ Ｐ明朝" panose="02020600040205080304" pitchFamily="18" charset="-128"/>
              </a:defRPr>
            </a:lvl1pPr>
          </a:lstStyle>
          <a:p>
            <a:fld id="{B0CACAF2-5D36-4D35-B292-223B1677A586}" type="datetime1">
              <a:rPr lang="ja-JP" altLang="en-US" smtClean="0"/>
              <a:pPr/>
              <a:t>2020/1/22</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ＭＳ Ｐ明朝" panose="02020600040205080304" pitchFamily="18" charset="-128"/>
                <a:ea typeface="ＭＳ Ｐ明朝" panose="02020600040205080304" pitchFamily="18"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ＭＳ Ｐ明朝" panose="02020600040205080304" pitchFamily="18" charset="-128"/>
                <a:ea typeface="ＭＳ Ｐ明朝" panose="02020600040205080304" pitchFamily="18" charset="-128"/>
              </a:defRPr>
            </a:lvl1pPr>
          </a:lstStyle>
          <a:p>
            <a:fld id="{9E11EC53-F507-411E-9ADC-FBCFECE09D3D}" type="slidenum">
              <a:rPr lang="en-US" altLang="ja-JP" smtClean="0"/>
              <a:pPr/>
              <a:t>‹#›</a:t>
            </a:fld>
            <a:endParaRPr lang="en-US" altLang="ja-JP"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1pPr>
    <a:lvl2pPr marL="60949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2pPr>
    <a:lvl3pPr marL="1218987"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3pPr>
    <a:lvl4pPr marL="1828480"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4pPr>
    <a:lvl5pPr marL="2437973" algn="l" defTabSz="1218987" rtl="0" eaLnBrk="1" latinLnBrk="0" hangingPunct="1">
      <a:defRPr sz="1600" kern="1200">
        <a:solidFill>
          <a:schemeClr val="tx1"/>
        </a:solidFill>
        <a:latin typeface="ＭＳ Ｐ明朝" panose="02020600040205080304" pitchFamily="18" charset="-128"/>
        <a:ea typeface="ＭＳ Ｐ明朝" panose="02020600040205080304" pitchFamily="18"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619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10</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68097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11</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1505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5763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69544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07701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09985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16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99771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2</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67575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3</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72461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4</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38172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5</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86949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6</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42341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7</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9797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8</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13636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r" rtl="0"/>
            <a:fld id="{9E11EC53-F507-411E-9ADC-FBCFECE09D3D}" type="slidenum">
              <a:rPr lang="en-US" altLang="ja-JP" smtClean="0">
                <a:latin typeface="ＭＳ Ｐ明朝" panose="02020600040205080304" pitchFamily="18" charset="-128"/>
                <a:ea typeface="ＭＳ Ｐ明朝" panose="02020600040205080304" pitchFamily="18" charset="-128"/>
              </a:rPr>
              <a:pPr algn="r" rtl="0"/>
              <a:t>9</a:t>
            </a:fld>
            <a:endParaRPr lang="en-US" altLang="ja-JP" dirty="0">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221753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62" name="長方形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ja-JP" altLang="en-US" sz="3200" dirty="0">
              <a:solidFill>
                <a:schemeClr val="tx2"/>
              </a:solidFill>
            </a:endParaRPr>
          </a:p>
        </p:txBody>
      </p:sp>
      <p:sp>
        <p:nvSpPr>
          <p:cNvPr id="2" name="タイトル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ja-JP" altLang="en-US"/>
              <a:t>マスター サブタイトルの書式設定</a:t>
            </a:r>
            <a:endParaRPr lang="ja-JP"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キャプション付きの他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A09C8F3-F189-4BBF-B2D0-D9A5892D2CBC}"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040043" y="482599"/>
            <a:ext cx="1843982" cy="5791201"/>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E8F4682F-0940-446B-A859-7BC00CAA40C5}"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54574E82-5B2C-4720-853D-94BE0439DB84}"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11"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C2EB2FC8-8915-498A-A3AE-5C2EECB698AD}" type="datetime1">
              <a:rPr lang="ja-JP" altLang="en-US" smtClean="0"/>
              <a:pPr/>
              <a:t>2020/1/22</a:t>
            </a:fld>
            <a:endParaRPr lang="ja-JP" altLang="en-US" dirty="0"/>
          </a:p>
        </p:txBody>
      </p:sp>
      <p:sp>
        <p:nvSpPr>
          <p:cNvPr id="6" name="スライド番号プレースホルダー 5"/>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B0B5207B-D956-4B37-ADAD-83FD2C984EAD}" type="datetime1">
              <a:rPr lang="ja-JP" altLang="en-US" smtClean="0"/>
              <a:pPr/>
              <a:t>2020/1/22</a:t>
            </a:fld>
            <a:endParaRPr lang="ja-JP" altLang="en-US" dirty="0"/>
          </a:p>
        </p:txBody>
      </p:sp>
      <p:sp>
        <p:nvSpPr>
          <p:cNvPr id="7" name="スライド番号プレースホルダー 6"/>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A7903D8E-F9BF-4A62-89BF-9AF45852F0BD}" type="datetime1">
              <a:rPr lang="ja-JP" altLang="en-US" smtClean="0"/>
              <a:pPr/>
              <a:t>2020/1/22</a:t>
            </a:fld>
            <a:endParaRPr lang="ja-JP" altLang="en-US" dirty="0"/>
          </a:p>
        </p:txBody>
      </p:sp>
      <p:sp>
        <p:nvSpPr>
          <p:cNvPr id="9" name="スライド番号プレースホルダー 8"/>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444C7DC2-313A-46DF-9DEB-40380BB36972}" type="datetime1">
              <a:rPr lang="ja-JP" altLang="en-US" smtClean="0"/>
              <a:pPr/>
              <a:t>2020/1/22</a:t>
            </a:fld>
            <a:endParaRPr lang="ja-JP" altLang="en-US" dirty="0"/>
          </a:p>
        </p:txBody>
      </p:sp>
      <p:sp>
        <p:nvSpPr>
          <p:cNvPr id="5" name="スライド番号プレースホルダー 4"/>
          <p:cNvSpPr>
            <a:spLocks noGrp="1"/>
          </p:cNvSpPr>
          <p:nvPr>
            <p:ph type="sldNum" sz="quarter" idx="12"/>
          </p:nvPr>
        </p:nvSpPr>
        <p:spPr/>
        <p:txBody>
          <a:bodyPr rtlCol="0"/>
          <a:lstStyle/>
          <a:p>
            <a:pPr rtl="0"/>
            <a:fld id="{E5FD5434-F838-4DD4-A17B-1CB1A1850DF4}" type="slidenum">
              <a:rPr lang="en-US" altLang="ja-JP" smtClean="0"/>
              <a:t>‹#›</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ja-JP" altLang="en-US"/>
              <a:t>マスター タイトルの書式設定</a:t>
            </a:r>
            <a:endParaRPr lang="ja-JP" altLang="en-US" dirty="0"/>
          </a:p>
        </p:txBody>
      </p:sp>
      <p:sp>
        <p:nvSpPr>
          <p:cNvPr id="20" name="長方形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コンテンツ プレースホルダー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8" name="二等辺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2" name="タイトル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ja-JP" altLang="en-US"/>
              <a:t>マスター タイトルの書式設定</a:t>
            </a:r>
            <a:endParaRPr lang="ja-JP" altLang="en-US" dirty="0"/>
          </a:p>
        </p:txBody>
      </p:sp>
      <p:sp>
        <p:nvSpPr>
          <p:cNvPr id="9" name="長方形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ja-JP" altLang="en-US" dirty="0"/>
              <a:t>マスター テキストのスタイルを編集する</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latin typeface="ＭＳ Ｐ明朝" panose="02020600040205080304" pitchFamily="18" charset="-128"/>
                <a:ea typeface="ＭＳ Ｐ明朝" panose="02020600040205080304" pitchFamily="18" charset="-128"/>
              </a:defRPr>
            </a:lvl1pPr>
          </a:lstStyle>
          <a:p>
            <a:endParaRPr lang="ja-JP" altLang="en-US" dirty="0"/>
          </a:p>
        </p:txBody>
      </p:sp>
      <p:sp>
        <p:nvSpPr>
          <p:cNvPr id="4" name="日付プレースホルダー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31F6BA2F-0F2E-441E-9C01-F7BC7C9E84CF}" type="datetime1">
              <a:rPr lang="ja-JP" altLang="en-US" smtClean="0"/>
              <a:pPr/>
              <a:t>2020/1/22</a:t>
            </a:fld>
            <a:endParaRPr lang="ja-JP" altLang="en-US" dirty="0"/>
          </a:p>
        </p:txBody>
      </p:sp>
      <p:sp>
        <p:nvSpPr>
          <p:cNvPr id="6" name="スライド番号プレースホルダー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latin typeface="ＭＳ Ｐ明朝" panose="02020600040205080304" pitchFamily="18" charset="-128"/>
                <a:ea typeface="ＭＳ Ｐ明朝" panose="02020600040205080304" pitchFamily="18" charset="-128"/>
              </a:defRPr>
            </a:lvl1pPr>
          </a:lstStyle>
          <a:p>
            <a:fld id="{E5FD5434-F838-4DD4-A17B-1CB1A1850DF4}" type="slidenum">
              <a:rPr lang="en-US" altLang="ja-JP" smtClean="0"/>
              <a:pPr/>
              <a:t>‹#›</a:t>
            </a:fld>
            <a:endParaRPr lang="en-US" altLang="ja-JP"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kumimoji="1" sz="3600" kern="1200" cap="all" baseline="0">
          <a:solidFill>
            <a:schemeClr val="tx1"/>
          </a:solidFill>
          <a:effectLst/>
          <a:latin typeface="ＭＳ Ｐ明朝" panose="02020600040205080304" pitchFamily="18" charset="-128"/>
          <a:ea typeface="ＭＳ Ｐ明朝" panose="02020600040205080304" pitchFamily="18" charset="-128"/>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kumimoji="1" sz="2800" kern="1200">
          <a:solidFill>
            <a:schemeClr val="tx1"/>
          </a:solidFill>
          <a:latin typeface="ＭＳ Ｐ明朝" panose="02020600040205080304" pitchFamily="18" charset="-128"/>
          <a:ea typeface="ＭＳ Ｐ明朝" panose="02020600040205080304" pitchFamily="18" charset="-128"/>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kumimoji="1" sz="2400" kern="1200">
          <a:solidFill>
            <a:schemeClr val="tx1"/>
          </a:solidFill>
          <a:latin typeface="ＭＳ Ｐ明朝" panose="02020600040205080304" pitchFamily="18" charset="-128"/>
          <a:ea typeface="ＭＳ Ｐ明朝" panose="02020600040205080304" pitchFamily="18" charset="-128"/>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kumimoji="1" sz="2000" kern="1200">
          <a:solidFill>
            <a:schemeClr val="tx1"/>
          </a:solidFill>
          <a:latin typeface="ＭＳ Ｐ明朝" panose="02020600040205080304" pitchFamily="18" charset="-128"/>
          <a:ea typeface="ＭＳ Ｐ明朝" panose="02020600040205080304" pitchFamily="18" charset="-128"/>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kumimoji="1" sz="1800" kern="1200">
          <a:solidFill>
            <a:schemeClr val="tx1"/>
          </a:solidFill>
          <a:latin typeface="ＭＳ Ｐ明朝" panose="02020600040205080304" pitchFamily="18" charset="-128"/>
          <a:ea typeface="ＭＳ Ｐ明朝" panose="02020600040205080304" pitchFamily="18" charset="-128"/>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ＭＳ Ｐ明朝" panose="02020600040205080304" pitchFamily="18" charset="-128"/>
          <a:ea typeface="ＭＳ Ｐ明朝" panose="02020600040205080304" pitchFamily="18" charset="-128"/>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kumimoji="1"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1218987" rtl="0" eaLnBrk="1" latinLnBrk="0" hangingPunct="1">
        <a:defRPr kumimoji="1" sz="2400" kern="1200">
          <a:solidFill>
            <a:schemeClr val="tx1"/>
          </a:solidFill>
          <a:latin typeface="+mn-lt"/>
          <a:ea typeface="+mn-ea"/>
          <a:cs typeface="+mn-cs"/>
        </a:defRPr>
      </a:lvl1pPr>
      <a:lvl2pPr marL="609493" algn="l" defTabSz="1218987" rtl="0" eaLnBrk="1" latinLnBrk="0" hangingPunct="1">
        <a:defRPr kumimoji="1" sz="2400" kern="1200">
          <a:solidFill>
            <a:schemeClr val="tx1"/>
          </a:solidFill>
          <a:latin typeface="+mn-lt"/>
          <a:ea typeface="+mn-ea"/>
          <a:cs typeface="+mn-cs"/>
        </a:defRPr>
      </a:lvl2pPr>
      <a:lvl3pPr marL="1218987" algn="l" defTabSz="1218987" rtl="0" eaLnBrk="1" latinLnBrk="0" hangingPunct="1">
        <a:defRPr kumimoji="1" sz="2400" kern="1200">
          <a:solidFill>
            <a:schemeClr val="tx1"/>
          </a:solidFill>
          <a:latin typeface="+mn-lt"/>
          <a:ea typeface="+mn-ea"/>
          <a:cs typeface="+mn-cs"/>
        </a:defRPr>
      </a:lvl3pPr>
      <a:lvl4pPr marL="1828480" algn="l" defTabSz="1218987" rtl="0" eaLnBrk="1" latinLnBrk="0" hangingPunct="1">
        <a:defRPr kumimoji="1" sz="2400" kern="1200">
          <a:solidFill>
            <a:schemeClr val="tx1"/>
          </a:solidFill>
          <a:latin typeface="+mn-lt"/>
          <a:ea typeface="+mn-ea"/>
          <a:cs typeface="+mn-cs"/>
        </a:defRPr>
      </a:lvl4pPr>
      <a:lvl5pPr marL="2437973" algn="l" defTabSz="1218987" rtl="0" eaLnBrk="1" latinLnBrk="0" hangingPunct="1">
        <a:defRPr kumimoji="1" sz="2400" kern="1200">
          <a:solidFill>
            <a:schemeClr val="tx1"/>
          </a:solidFill>
          <a:latin typeface="+mn-lt"/>
          <a:ea typeface="+mn-ea"/>
          <a:cs typeface="+mn-cs"/>
        </a:defRPr>
      </a:lvl5pPr>
      <a:lvl6pPr marL="3047467" algn="l" defTabSz="1218987" rtl="0" eaLnBrk="1" latinLnBrk="0" hangingPunct="1">
        <a:defRPr kumimoji="1" sz="2400" kern="1200">
          <a:solidFill>
            <a:schemeClr val="tx1"/>
          </a:solidFill>
          <a:latin typeface="+mn-lt"/>
          <a:ea typeface="+mn-ea"/>
          <a:cs typeface="+mn-cs"/>
        </a:defRPr>
      </a:lvl6pPr>
      <a:lvl7pPr marL="3656960" algn="l" defTabSz="1218987" rtl="0" eaLnBrk="1" latinLnBrk="0" hangingPunct="1">
        <a:defRPr kumimoji="1" sz="2400" kern="1200">
          <a:solidFill>
            <a:schemeClr val="tx1"/>
          </a:solidFill>
          <a:latin typeface="+mn-lt"/>
          <a:ea typeface="+mn-ea"/>
          <a:cs typeface="+mn-cs"/>
        </a:defRPr>
      </a:lvl7pPr>
      <a:lvl8pPr marL="4266453" algn="l" defTabSz="1218987" rtl="0" eaLnBrk="1" latinLnBrk="0" hangingPunct="1">
        <a:defRPr kumimoji="1" sz="2400" kern="1200">
          <a:solidFill>
            <a:schemeClr val="tx1"/>
          </a:solidFill>
          <a:latin typeface="+mn-lt"/>
          <a:ea typeface="+mn-ea"/>
          <a:cs typeface="+mn-cs"/>
        </a:defRPr>
      </a:lvl8pPr>
      <a:lvl9pPr marL="4875947" algn="l" defTabSz="1218987"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053852" y="4052928"/>
            <a:ext cx="9751060" cy="1016000"/>
          </a:xfrm>
        </p:spPr>
        <p:txBody>
          <a:bodyPr rtlCol="0">
            <a:normAutofit/>
          </a:bodyPr>
          <a:lstStyle/>
          <a:p>
            <a:pPr rtl="0"/>
            <a:r>
              <a:rPr lang="en-US" altLang="ja-JP" sz="6000" dirty="0">
                <a:latin typeface="Centaur" panose="02030504050205020304" pitchFamily="18" charset="0"/>
                <a:cs typeface="Microsoft New Tai Lue" panose="020B0502040204020203" pitchFamily="34" charset="0"/>
                <a:sym typeface="ＭＳ Ｐ明朝" panose="02020600040205080304" pitchFamily="18" charset="-128"/>
              </a:rPr>
              <a:t>Genre:</a:t>
            </a:r>
            <a:r>
              <a:rPr lang="ja-JP" altLang="en-US" sz="6000" dirty="0">
                <a:latin typeface="Centaur" panose="02030504050205020304" pitchFamily="18" charset="0"/>
                <a:cs typeface="Microsoft New Tai Lue" panose="020B0502040204020203" pitchFamily="34" charset="0"/>
                <a:sym typeface="ＭＳ Ｐ明朝" panose="02020600040205080304" pitchFamily="18" charset="-128"/>
              </a:rPr>
              <a:t>　</a:t>
            </a:r>
            <a:r>
              <a:rPr lang="ja-JP" altLang="en-US" sz="6000" dirty="0">
                <a:latin typeface="しねきゃぷしょん" panose="02000600000000000000" pitchFamily="2" charset="-128"/>
                <a:ea typeface="しねきゃぷしょん" panose="02000600000000000000" pitchFamily="2" charset="-128"/>
                <a:cs typeface="Microsoft New Tai Lue" panose="020B0502040204020203" pitchFamily="34" charset="0"/>
                <a:sym typeface="ＭＳ Ｐ明朝" panose="02020600040205080304" pitchFamily="18" charset="-128"/>
              </a:rPr>
              <a:t>脱出ホラー</a:t>
            </a:r>
            <a:endParaRPr lang="ja-JP" altLang="en-US" sz="4000"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p:txBody>
      </p:sp>
      <p:sp>
        <p:nvSpPr>
          <p:cNvPr id="4" name="テキスト ボックス 3">
            <a:extLst>
              <a:ext uri="{FF2B5EF4-FFF2-40B4-BE49-F238E27FC236}">
                <a16:creationId xmlns:a16="http://schemas.microsoft.com/office/drawing/2014/main" id="{115DCFF0-F784-4DDD-A222-FC147D2272EF}"/>
              </a:ext>
            </a:extLst>
          </p:cNvPr>
          <p:cNvSpPr txBox="1"/>
          <p:nvPr/>
        </p:nvSpPr>
        <p:spPr>
          <a:xfrm>
            <a:off x="2494012" y="2276872"/>
            <a:ext cx="7704856" cy="1458861"/>
          </a:xfrm>
          <a:prstGeom prst="rect">
            <a:avLst/>
          </a:prstGeom>
          <a:noFill/>
        </p:spPr>
        <p:txBody>
          <a:bodyPr wrap="square" rtlCol="0">
            <a:spAutoFit/>
          </a:bodyPr>
          <a:lstStyle/>
          <a:p>
            <a:pPr>
              <a:lnSpc>
                <a:spcPct val="90000"/>
              </a:lnSpc>
            </a:pPr>
            <a:r>
              <a:rPr kumimoji="1" lang="en-US" altLang="ja-JP" sz="9600" b="1" dirty="0">
                <a:solidFill>
                  <a:schemeClr val="bg2">
                    <a:lumMod val="60000"/>
                    <a:lumOff val="40000"/>
                  </a:schemeClr>
                </a:solidFill>
                <a:latin typeface="Chiller" panose="04020404031007020602" pitchFamily="82" charset="0"/>
              </a:rPr>
              <a:t>Nameless Nightmare</a:t>
            </a:r>
            <a:endParaRPr kumimoji="1" lang="ja-JP" altLang="en-US" sz="9600" b="1" dirty="0">
              <a:solidFill>
                <a:schemeClr val="bg2">
                  <a:lumMod val="60000"/>
                  <a:lumOff val="40000"/>
                </a:schemeClr>
              </a:solidFill>
              <a:latin typeface="Chiller" panose="04020404031007020602" pitchFamily="82" charset="0"/>
            </a:endParaRP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2</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FFFF00"/>
                </a:solidFill>
                <a:latin typeface="Chiller" panose="04020404031007020602" pitchFamily="82" charset="0"/>
                <a:sym typeface="ＭＳ Ｐ明朝" panose="02020600040205080304" pitchFamily="18" charset="-128"/>
              </a:rPr>
              <a:t>LANTERN</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492896"/>
            <a:ext cx="9937104" cy="4302716"/>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FFFF00"/>
                </a:solidFill>
                <a:latin typeface="g_コミック古印体-教漢(太字)" panose="02000600000000000000" pitchFamily="2" charset="-128"/>
                <a:ea typeface="g_コミック古印体-教漢(太字)" panose="02000600000000000000" pitchFamily="2" charset="-128"/>
              </a:rPr>
              <a:t>ランタン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このアイテムはプレイヤーが暗闇のエリアを探索するために必要不可欠なアイテム。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プレイヤーは初期装備しており、特別に入手するものではない。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しかし、このランタンは“オイル”で燃えているため、</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“オイル切れ”になると、特定の場所に設置された</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“タンク”まで行き“オイル補給”をしなければならない。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
        <p:nvSpPr>
          <p:cNvPr id="3" name="テキスト ボックス 2">
            <a:extLst>
              <a:ext uri="{FF2B5EF4-FFF2-40B4-BE49-F238E27FC236}">
                <a16:creationId xmlns:a16="http://schemas.microsoft.com/office/drawing/2014/main" id="{4C6D6350-FA0B-468D-A0CC-27B245628968}"/>
              </a:ext>
            </a:extLst>
          </p:cNvPr>
          <p:cNvSpPr txBox="1"/>
          <p:nvPr/>
        </p:nvSpPr>
        <p:spPr>
          <a:xfrm>
            <a:off x="7966620" y="188640"/>
            <a:ext cx="3960440" cy="480131"/>
          </a:xfrm>
          <a:prstGeom prst="rect">
            <a:avLst/>
          </a:prstGeom>
          <a:noFill/>
        </p:spPr>
        <p:txBody>
          <a:bodyPr wrap="square" rtlCol="0">
            <a:spAutoFit/>
          </a:bodyPr>
          <a:lstStyle/>
          <a:p>
            <a:pPr>
              <a:lnSpc>
                <a:spcPct val="90000"/>
              </a:lnSpc>
            </a:pPr>
            <a:r>
              <a:rPr kumimoji="1" lang="ja-JP" altLang="en-US" sz="2800" dirty="0"/>
              <a:t>ランタンの画像を追加</a:t>
            </a:r>
          </a:p>
        </p:txBody>
      </p:sp>
    </p:spTree>
    <p:extLst>
      <p:ext uri="{BB962C8B-B14F-4D97-AF65-F5344CB8AC3E}">
        <p14:creationId xmlns:p14="http://schemas.microsoft.com/office/powerpoint/2010/main" val="82403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608550"/>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ja-JP" altLang="en-US" sz="4000" dirty="0">
                <a:solidFill>
                  <a:srgbClr val="00B0F0"/>
                </a:solidFill>
                <a:latin typeface="g_コミック古印体-教漢(太字)" panose="02000600000000000000" pitchFamily="2" charset="-128"/>
                <a:ea typeface="g_コミック古印体-教漢(太字)" panose="02000600000000000000" pitchFamily="2" charset="-128"/>
              </a:rPr>
              <a:t>ルーン</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このアイテムはプレイヤーよりも身体能力が高い“処刑人”から、身を守るためのアイテム。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ルーンの表示によって効果は異なる。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エリア内の至るところに落ちている。</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en-US" altLang="ja-JP" sz="2800" dirty="0">
                <a:latin typeface="しねきゃぷしょん" panose="02000600000000000000" pitchFamily="2" charset="-128"/>
                <a:ea typeface="しねきゃぷしょん" panose="02000600000000000000" pitchFamily="2" charset="-128"/>
              </a:rPr>
              <a:t>1</a:t>
            </a:r>
            <a:r>
              <a:rPr kumimoji="1" lang="ja-JP" altLang="en-US" sz="2800" dirty="0">
                <a:latin typeface="しねきゃぷしょん" panose="02000600000000000000" pitchFamily="2" charset="-128"/>
                <a:ea typeface="しねきゃぷしょん" panose="02000600000000000000" pitchFamily="2" charset="-128"/>
              </a:rPr>
              <a:t>回使用すると、無くなる。（説明有）</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61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12776"/>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3</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rgbClr val="00B0F0"/>
                </a:solidFill>
                <a:latin typeface="Chiller" panose="04020404031007020602" pitchFamily="82" charset="0"/>
                <a:sym typeface="ＭＳ Ｐ明朝" panose="02020600040205080304" pitchFamily="18" charset="-128"/>
              </a:rPr>
              <a:t>rune</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1359886" y="2564904"/>
            <a:ext cx="9937104" cy="480131"/>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Sorry!! We don’t prepare to “Rune’s Illustrations”</a:t>
            </a:r>
          </a:p>
        </p:txBody>
      </p:sp>
    </p:spTree>
    <p:extLst>
      <p:ext uri="{BB962C8B-B14F-4D97-AF65-F5344CB8AC3E}">
        <p14:creationId xmlns:p14="http://schemas.microsoft.com/office/powerpoint/2010/main" val="14920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986" y="1456422"/>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5:   </a:t>
            </a:r>
            <a:r>
              <a:rPr lang="en-US" altLang="ja-JP" sz="7200" dirty="0">
                <a:latin typeface="DK Face Your Fears" panose="000907010108010A0105" pitchFamily="18" charset="0"/>
                <a:sym typeface="ＭＳ Ｐ明朝" panose="02020600040205080304" pitchFamily="18" charset="-128"/>
              </a:rPr>
              <a:t>Others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1</a:t>
            </a:r>
            <a:r>
              <a:rPr lang="en-US" altLang="ja-JP" sz="6700" dirty="0">
                <a:latin typeface="DK Face Your Fears" panose="000907010108010A0105" pitchFamily="18" charset="0"/>
                <a:sym typeface="ＭＳ Ｐ明朝" panose="02020600040205080304" pitchFamily="18" charset="-128"/>
              </a:rPr>
              <a:t>,   </a:t>
            </a:r>
            <a:r>
              <a:rPr lang="en-US" altLang="ja-JP" sz="6700" dirty="0">
                <a:solidFill>
                  <a:schemeClr val="accent1"/>
                </a:solidFill>
                <a:latin typeface="Chiller" panose="04020404031007020602" pitchFamily="82" charset="0"/>
                <a:sym typeface="ＭＳ Ｐ明朝" panose="02020600040205080304" pitchFamily="18" charset="-128"/>
              </a:rPr>
              <a:t>Oil Tank</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765820" y="2608550"/>
            <a:ext cx="9937104" cy="3194721"/>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solidFill>
                  <a:schemeClr val="accent1"/>
                </a:solidFill>
                <a:latin typeface="g_コミック古印体-教漢(太字)" panose="02000600000000000000" pitchFamily="2" charset="-128"/>
                <a:ea typeface="g_コミック古印体-教漢(太字)" panose="02000600000000000000" pitchFamily="2" charset="-128"/>
              </a:rPr>
              <a:t>燃料タンク</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・エリアマップの特定の場所に配置</a:t>
            </a: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latin typeface="g_コミック古印体-教漢(太字)" panose="02000600000000000000" pitchFamily="2" charset="-128"/>
                <a:ea typeface="g_コミック古印体-教漢(太字)" panose="02000600000000000000" pitchFamily="2" charset="-128"/>
              </a:rPr>
              <a:t>現状で</a:t>
            </a:r>
            <a:r>
              <a:rPr kumimoji="1" lang="en-US" altLang="ja-JP" sz="2800" dirty="0">
                <a:latin typeface="g_コミック古印体-教漢(太字)" panose="02000600000000000000" pitchFamily="2" charset="-128"/>
                <a:ea typeface="g_コミック古印体-教漢(太字)" panose="02000600000000000000" pitchFamily="2" charset="-128"/>
              </a:rPr>
              <a:t>)1</a:t>
            </a:r>
            <a:r>
              <a:rPr kumimoji="1" lang="ja-JP" altLang="en-US" sz="2800" dirty="0">
                <a:latin typeface="g_コミック古印体-教漢(太字)" panose="02000600000000000000" pitchFamily="2" charset="-128"/>
                <a:ea typeface="g_コミック古印体-教漢(太字)" panose="02000600000000000000" pitchFamily="2" charset="-128"/>
              </a:rPr>
              <a:t>つのみ</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プレイヤーはそれぞれ“ランタン”を所持している。</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それが光を放つには燃料が必要。</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その燃料を補給するための場所。</a:t>
            </a: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83417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05980" y="1456422"/>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5:   </a:t>
            </a:r>
            <a:r>
              <a:rPr lang="en-US" altLang="ja-JP" sz="7200" dirty="0">
                <a:latin typeface="DK Face Your Fears" panose="000907010108010A0105" pitchFamily="18" charset="0"/>
                <a:sym typeface="ＭＳ Ｐ明朝" panose="02020600040205080304" pitchFamily="18" charset="-128"/>
              </a:rPr>
              <a:t>Others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2</a:t>
            </a:r>
            <a:r>
              <a:rPr lang="en-US" altLang="ja-JP" sz="6700" dirty="0">
                <a:latin typeface="DK Face Your Fears" panose="000907010108010A0105" pitchFamily="18" charset="0"/>
                <a:sym typeface="ＭＳ Ｐ明朝" panose="02020600040205080304" pitchFamily="18" charset="-128"/>
              </a:rPr>
              <a:t>,  Insanity</a:t>
            </a:r>
            <a:endParaRPr lang="en-US" altLang="ja-JP" sz="6700" dirty="0">
              <a:solidFill>
                <a:schemeClr val="accent1"/>
              </a:solidFill>
              <a:latin typeface="Chiller" panose="04020404031007020602" pitchFamily="82" charset="0"/>
              <a:sym typeface="ＭＳ Ｐ明朝" panose="02020600040205080304" pitchFamily="18" charset="-128"/>
            </a:endParaRP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477788" y="2608550"/>
            <a:ext cx="11593288" cy="3582519"/>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a:t>
            </a:r>
            <a:r>
              <a:rPr kumimoji="1" lang="ja-JP" altLang="en-US" sz="2800" dirty="0">
                <a:solidFill>
                  <a:schemeClr val="accent1"/>
                </a:solidFill>
                <a:latin typeface="g_コミック古印体-教漢(太字)" panose="02000600000000000000" pitchFamily="2" charset="-128"/>
                <a:ea typeface="g_コミック古印体-教漢(太字)" panose="02000600000000000000" pitchFamily="2" charset="-128"/>
              </a:rPr>
              <a:t>きょうき度</a:t>
            </a:r>
            <a:r>
              <a:rPr kumimoji="1" lang="ja-JP" altLang="en-US" sz="2800" dirty="0">
                <a:latin typeface="g_コミック古印体-教漢(太字)" panose="02000600000000000000" pitchFamily="2" charset="-128"/>
                <a:ea typeface="g_コミック古印体-教漢(太字)" panose="02000600000000000000" pitchFamily="2" charset="-128"/>
              </a:rPr>
              <a:t>（フォントの関係で変わらなかったのでひらがな）</a:t>
            </a:r>
            <a:r>
              <a:rPr kumimoji="1" lang="en-US" altLang="ja-JP" sz="2800" dirty="0">
                <a:latin typeface="g_コミック古印体-教漢(太字)" panose="02000600000000000000" pitchFamily="2" charset="-128"/>
                <a:ea typeface="g_コミック古印体-教漢(太字)" panose="02000600000000000000" pitchFamily="2" charset="-128"/>
              </a:rPr>
              <a:t>”</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プレイヤーはそれぞれ、自身の“ランタン”の光が消えてしまうと</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この割合が増していく。</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この割合が増す毎に、プレイヤーの息が激しくなり、“処刑人”から</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プレイヤーの場所が特定されやすくなる。</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g_コミック古印体-教漢(太字)" panose="02000600000000000000" pitchFamily="2" charset="-128"/>
                <a:ea typeface="g_コミック古印体-教漢(太字)" panose="02000600000000000000" pitchFamily="2" charset="-128"/>
              </a:rPr>
              <a:t>また、画面も見づらくなるので、注意が必要だ。</a:t>
            </a: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9495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E22599-8A41-41DE-BED3-21BE7B0FCB81}"/>
              </a:ext>
            </a:extLst>
          </p:cNvPr>
          <p:cNvSpPr txBox="1"/>
          <p:nvPr/>
        </p:nvSpPr>
        <p:spPr>
          <a:xfrm>
            <a:off x="4870276" y="0"/>
            <a:ext cx="3672408" cy="861005"/>
          </a:xfrm>
          <a:prstGeom prst="rect">
            <a:avLst/>
          </a:prstGeom>
          <a:noFill/>
        </p:spPr>
        <p:txBody>
          <a:bodyPr wrap="square" rtlCol="0">
            <a:spAutoFit/>
          </a:bodyPr>
          <a:lstStyle/>
          <a:p>
            <a:pPr>
              <a:lnSpc>
                <a:spcPct val="90000"/>
              </a:lnSpc>
            </a:pPr>
            <a:r>
              <a:rPr kumimoji="1" lang="en-US" altLang="ja-JP" sz="5400" dirty="0">
                <a:latin typeface="Brush Script MT" panose="03060802040406070304" pitchFamily="66" charset="0"/>
              </a:rPr>
              <a:t>5:  </a:t>
            </a:r>
            <a:r>
              <a:rPr kumimoji="1" lang="en-US" altLang="ja-JP" sz="5400" dirty="0">
                <a:latin typeface="DK Face Your Fears" panose="000907010108010A0105" pitchFamily="18" charset="0"/>
              </a:rPr>
              <a:t>End</a:t>
            </a:r>
          </a:p>
        </p:txBody>
      </p:sp>
      <p:sp>
        <p:nvSpPr>
          <p:cNvPr id="3" name="テキスト ボックス 2">
            <a:extLst>
              <a:ext uri="{FF2B5EF4-FFF2-40B4-BE49-F238E27FC236}">
                <a16:creationId xmlns:a16="http://schemas.microsoft.com/office/drawing/2014/main" id="{17D9965A-5243-41F6-AB49-D319A565BF80}"/>
              </a:ext>
            </a:extLst>
          </p:cNvPr>
          <p:cNvSpPr txBox="1"/>
          <p:nvPr/>
        </p:nvSpPr>
        <p:spPr>
          <a:xfrm>
            <a:off x="1341884" y="620688"/>
            <a:ext cx="10513168" cy="7848302"/>
          </a:xfrm>
          <a:prstGeom prst="rect">
            <a:avLst/>
          </a:prstGeom>
          <a:noFill/>
        </p:spPr>
        <p:txBody>
          <a:bodyPr wrap="square" rtlCol="0">
            <a:spAutoFit/>
          </a:bodyPr>
          <a:lstStyle/>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Development</a:t>
            </a:r>
            <a:r>
              <a:rPr kumimoji="1" lang="ja-JP" altLang="en-US" sz="2800" dirty="0">
                <a:latin typeface="g_コミック古印体-教漢(太字)" panose="02000600000000000000" pitchFamily="2" charset="-128"/>
                <a:ea typeface="g_コミック古印体-教漢(太字)" panose="02000600000000000000" pitchFamily="2" charset="-128"/>
              </a:rPr>
              <a:t> </a:t>
            </a:r>
            <a:r>
              <a:rPr kumimoji="1" lang="en-US" altLang="ja-JP" sz="2800" dirty="0">
                <a:latin typeface="g_コミック古印体-教漢(太字)" panose="02000600000000000000" pitchFamily="2" charset="-128"/>
                <a:ea typeface="g_コミック古印体-教漢(太字)" panose="02000600000000000000" pitchFamily="2" charset="-128"/>
              </a:rPr>
              <a:t>environment</a:t>
            </a:r>
            <a:r>
              <a:rPr kumimoji="1" lang="ja-JP" altLang="en-US" sz="2800" dirty="0"/>
              <a:t>：　</a:t>
            </a:r>
            <a:r>
              <a:rPr kumimoji="1" lang="en-US" altLang="ja-JP" sz="2800" dirty="0">
                <a:latin typeface="g_コミック古印体-教漢(太字)" panose="02000600000000000000" pitchFamily="2" charset="-128"/>
                <a:ea typeface="g_コミック古印体-教漢(太字)" panose="02000600000000000000" pitchFamily="2" charset="-128"/>
              </a:rPr>
              <a:t>UnrealEngine4(Ver.4.20.9)</a:t>
            </a:r>
          </a:p>
          <a:p>
            <a:pPr>
              <a:lnSpc>
                <a:spcPct val="90000"/>
              </a:lnSpc>
            </a:pPr>
            <a:endParaRPr kumimoji="1" lang="en-US" altLang="ja-JP" sz="2800" dirty="0"/>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Team Member : Yuya Tokuda, Hiromu Nitta, Takuya Hara</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Individual Rolls :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Yuya Tokuda  : Build NetWork System.</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Hiromu Nitta : Made 3D Models(Lantern,Rune)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Main System of this Game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Made Map(b).</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Takuya Hara  : Made 3D Models</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(Five Stone slabs,slabs frame)</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Build AI System(Enemy)</a:t>
            </a:r>
          </a:p>
          <a:p>
            <a:pPr>
              <a:lnSpc>
                <a:spcPct val="90000"/>
              </a:lnSpc>
            </a:pPr>
            <a:r>
              <a:rPr kumimoji="1" lang="en-US" altLang="ja-JP" sz="2800" dirty="0">
                <a:latin typeface="g_コミック古印体-教漢(太字)" panose="02000600000000000000" pitchFamily="2" charset="-128"/>
                <a:ea typeface="g_コミック古印体-教漢(太字)" panose="02000600000000000000" pitchFamily="2" charset="-128"/>
              </a:rPr>
              <a:t>		   &amp; Made Map(a) &amp; Sound Effect </a:t>
            </a: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2800" dirty="0"/>
          </a:p>
          <a:p>
            <a:pPr>
              <a:lnSpc>
                <a:spcPct val="90000"/>
              </a:lnSpc>
            </a:pPr>
            <a:endParaRPr kumimoji="1" lang="ja-JP" altLang="en-US" sz="2800" dirty="0"/>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C9D65FA-22BD-401E-A403-FBC5D282AC3E}"/>
              </a:ext>
            </a:extLst>
          </p:cNvPr>
          <p:cNvSpPr txBox="1"/>
          <p:nvPr/>
        </p:nvSpPr>
        <p:spPr>
          <a:xfrm>
            <a:off x="3574132" y="5517232"/>
            <a:ext cx="4320480" cy="840230"/>
          </a:xfrm>
          <a:prstGeom prst="rect">
            <a:avLst/>
          </a:prstGeom>
          <a:noFill/>
        </p:spPr>
        <p:txBody>
          <a:bodyPr wrap="square" rtlCol="0">
            <a:spAutoFit/>
          </a:bodyPr>
          <a:lstStyle/>
          <a:p>
            <a:pPr>
              <a:lnSpc>
                <a:spcPct val="90000"/>
              </a:lnSpc>
            </a:pPr>
            <a:r>
              <a:rPr kumimoji="1" lang="en-US" altLang="ja-JP" sz="5400" dirty="0">
                <a:latin typeface="g_コミック古印体-教漢(太字)" panose="02000600000000000000" pitchFamily="2" charset="-128"/>
                <a:ea typeface="g_コミック古印体-教漢(太字)" panose="02000600000000000000" pitchFamily="2" charset="-128"/>
              </a:rPr>
              <a:t>By Team  TNT </a:t>
            </a:r>
            <a:endParaRPr kumimoji="1" lang="ja-JP" altLang="en-US" sz="5400" dirty="0">
              <a:latin typeface="g_コミック古印体-教漢(太字)" panose="02000600000000000000" pitchFamily="2" charset="-128"/>
              <a:ea typeface="g_コミック古印体-教漢(太字)" panose="02000600000000000000" pitchFamily="2" charset="-128"/>
            </a:endParaRPr>
          </a:p>
        </p:txBody>
      </p:sp>
      <p:sp>
        <p:nvSpPr>
          <p:cNvPr id="6" name="テキスト ボックス 5">
            <a:extLst>
              <a:ext uri="{FF2B5EF4-FFF2-40B4-BE49-F238E27FC236}">
                <a16:creationId xmlns:a16="http://schemas.microsoft.com/office/drawing/2014/main" id="{95168986-1F3F-4070-ADA7-8DBB84FF2265}"/>
              </a:ext>
            </a:extLst>
          </p:cNvPr>
          <p:cNvSpPr txBox="1"/>
          <p:nvPr/>
        </p:nvSpPr>
        <p:spPr>
          <a:xfrm>
            <a:off x="477788" y="1556792"/>
            <a:ext cx="11593288" cy="3416320"/>
          </a:xfrm>
          <a:prstGeom prst="rect">
            <a:avLst/>
          </a:prstGeom>
          <a:noFill/>
        </p:spPr>
        <p:txBody>
          <a:bodyPr wrap="square" rtlCol="0">
            <a:spAutoFit/>
          </a:bodyPr>
          <a:lstStyle/>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Thank you so much to hear our Presentation!!</a:t>
            </a: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We hope you will come INTO</a:t>
            </a: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en-US" altLang="ja-JP" sz="4000" dirty="0">
                <a:latin typeface="g_コミック古印体-教漢(太字)" panose="02000600000000000000" pitchFamily="2" charset="-128"/>
                <a:ea typeface="g_コミック古印体-教漢(太字)" panose="02000600000000000000" pitchFamily="2" charset="-128"/>
              </a:rPr>
              <a:t> this “NIGHTMARE”………          Fin.</a:t>
            </a:r>
            <a:endParaRPr kumimoji="1" lang="ja-JP" altLang="en-US" sz="4000" dirty="0">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B21F044B-6CA3-41CF-89BB-6A5E477E4C83}"/>
              </a:ext>
            </a:extLst>
          </p:cNvPr>
          <p:cNvSpPr/>
          <p:nvPr/>
        </p:nvSpPr>
        <p:spPr>
          <a:xfrm>
            <a:off x="2744557" y="1392311"/>
            <a:ext cx="3096342" cy="41813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914161" y="173111"/>
            <a:ext cx="10360501" cy="1219200"/>
          </a:xfrm>
          <a:effectLst/>
        </p:spPr>
        <p:txBody>
          <a:bodyPr rtlCol="0">
            <a:normAutofit/>
          </a:bodyPr>
          <a:lstStyle/>
          <a:p>
            <a:pPr rtl="0"/>
            <a:r>
              <a:rPr lang="en-US" altLang="ja-JP" sz="7200" dirty="0">
                <a:latin typeface="Brush Script MT" panose="03060802040406070304" pitchFamily="66" charset="0"/>
                <a:sym typeface="ＭＳ Ｐ明朝" panose="02020600040205080304" pitchFamily="18" charset="-128"/>
              </a:rPr>
              <a:t>       1:    </a:t>
            </a:r>
            <a:r>
              <a:rPr lang="en-US" altLang="ja-JP" sz="7200" dirty="0">
                <a:latin typeface="DK Face Your Fears" panose="000907010108010A0105" pitchFamily="18" charset="0"/>
                <a:sym typeface="ＭＳ Ｐ明朝" panose="02020600040205080304" pitchFamily="18" charset="-128"/>
              </a:rPr>
              <a:t>GAMESYSTEM</a:t>
            </a:r>
            <a:endParaRPr lang="ja-JP" altLang="en-US" sz="7200" dirty="0">
              <a:latin typeface="DK Face Your Fears" panose="000907010108010A0105" pitchFamily="18" charset="0"/>
              <a:sym typeface="ＭＳ Ｐ明朝" panose="02020600040205080304" pitchFamily="18" charset="-128"/>
            </a:endParaRPr>
          </a:p>
        </p:txBody>
      </p:sp>
      <p:sp>
        <p:nvSpPr>
          <p:cNvPr id="9" name="正方形/長方形 8">
            <a:extLst>
              <a:ext uri="{FF2B5EF4-FFF2-40B4-BE49-F238E27FC236}">
                <a16:creationId xmlns:a16="http://schemas.microsoft.com/office/drawing/2014/main" id="{D0CD292B-3638-4D57-9015-A4FDFBEC0809}"/>
              </a:ext>
            </a:extLst>
          </p:cNvPr>
          <p:cNvSpPr/>
          <p:nvPr/>
        </p:nvSpPr>
        <p:spPr>
          <a:xfrm>
            <a:off x="168405" y="1619327"/>
            <a:ext cx="2232248" cy="576057"/>
          </a:xfrm>
          <a:prstGeom prst="rect">
            <a:avLst/>
          </a:prstGeom>
          <a:solidFill>
            <a:srgbClr val="00B0F0"/>
          </a:solidFill>
          <a:ln/>
          <a:scene3d>
            <a:camera prst="orthographicFront"/>
            <a:lightRig rig="threePt" dir="t"/>
          </a:scene3d>
          <a:sp3d>
            <a:bevelT w="139700" h="139700" prst="divot"/>
          </a:sp3d>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000" dirty="0">
                <a:solidFill>
                  <a:schemeClr val="bg1"/>
                </a:solidFill>
                <a:latin typeface="g_コミック古印体-教漢(太字)" panose="02000600000000000000" pitchFamily="2" charset="-128"/>
                <a:ea typeface="g_コミック古印体-教漢(太字)" panose="02000600000000000000" pitchFamily="2" charset="-128"/>
              </a:rPr>
              <a:t>ゲームスタート</a:t>
            </a:r>
          </a:p>
        </p:txBody>
      </p:sp>
      <p:cxnSp>
        <p:nvCxnSpPr>
          <p:cNvPr id="15" name="直線コネクタ 14">
            <a:extLst>
              <a:ext uri="{FF2B5EF4-FFF2-40B4-BE49-F238E27FC236}">
                <a16:creationId xmlns:a16="http://schemas.microsoft.com/office/drawing/2014/main" id="{44B334BE-5B53-4115-A07C-93BE08D70E71}"/>
              </a:ext>
            </a:extLst>
          </p:cNvPr>
          <p:cNvCxnSpPr>
            <a:cxnSpLocks/>
          </p:cNvCxnSpPr>
          <p:nvPr/>
        </p:nvCxnSpPr>
        <p:spPr>
          <a:xfrm>
            <a:off x="549796" y="2195384"/>
            <a:ext cx="0" cy="1728202"/>
          </a:xfrm>
          <a:prstGeom prst="line">
            <a:avLst/>
          </a:prstGeom>
          <a:ln w="19050">
            <a:miter lim="800000"/>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18A44F9-CEB5-40CE-8D4D-78957B8FB5AA}"/>
              </a:ext>
            </a:extLst>
          </p:cNvPr>
          <p:cNvCxnSpPr>
            <a:cxnSpLocks/>
          </p:cNvCxnSpPr>
          <p:nvPr/>
        </p:nvCxnSpPr>
        <p:spPr>
          <a:xfrm>
            <a:off x="560600" y="3915940"/>
            <a:ext cx="2232248" cy="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CBCD2C1-9126-4D10-A481-447BECFF9C62}"/>
              </a:ext>
            </a:extLst>
          </p:cNvPr>
          <p:cNvSpPr/>
          <p:nvPr/>
        </p:nvSpPr>
        <p:spPr>
          <a:xfrm>
            <a:off x="2926164" y="2541874"/>
            <a:ext cx="2736302" cy="2880327"/>
          </a:xfrm>
          <a:prstGeom prst="rect">
            <a:avLst/>
          </a:prstGeom>
          <a:ln>
            <a:miter lim="800000"/>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しねきゃぷしょん" panose="02000600000000000000" pitchFamily="2" charset="-128"/>
                <a:ea typeface="しねきゃぷしょん" panose="02000600000000000000" pitchFamily="2" charset="-128"/>
              </a:rPr>
              <a:t>敵を避けながら</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ゴールに必要な</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アイテムを</a:t>
            </a:r>
            <a:endParaRPr kumimoji="1" lang="en-US" altLang="ja-JP" dirty="0">
              <a:latin typeface="しねきゃぷしょん" panose="02000600000000000000" pitchFamily="2" charset="-128"/>
              <a:ea typeface="しねきゃぷしょん" panose="02000600000000000000" pitchFamily="2" charset="-128"/>
            </a:endParaRPr>
          </a:p>
          <a:p>
            <a:pPr algn="ctr"/>
            <a:r>
              <a:rPr kumimoji="1" lang="ja-JP" altLang="en-US" dirty="0">
                <a:latin typeface="しねきゃぷしょん" panose="02000600000000000000" pitchFamily="2" charset="-128"/>
                <a:ea typeface="しねきゃぷしょん" panose="02000600000000000000" pitchFamily="2" charset="-128"/>
              </a:rPr>
              <a:t>　取得していく。</a:t>
            </a:r>
          </a:p>
        </p:txBody>
      </p:sp>
      <p:sp>
        <p:nvSpPr>
          <p:cNvPr id="24" name="矢印: 右 23">
            <a:extLst>
              <a:ext uri="{FF2B5EF4-FFF2-40B4-BE49-F238E27FC236}">
                <a16:creationId xmlns:a16="http://schemas.microsoft.com/office/drawing/2014/main" id="{9F974D64-2E14-459C-91FB-2DB7A50B607E}"/>
              </a:ext>
            </a:extLst>
          </p:cNvPr>
          <p:cNvSpPr/>
          <p:nvPr/>
        </p:nvSpPr>
        <p:spPr>
          <a:xfrm>
            <a:off x="6341762" y="1611052"/>
            <a:ext cx="3053448" cy="504056"/>
          </a:xfrm>
          <a:prstGeom prst="rightArrow">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200120B7-2A94-4E60-9A14-5F7C01E6FDBE}"/>
              </a:ext>
            </a:extLst>
          </p:cNvPr>
          <p:cNvSpPr/>
          <p:nvPr/>
        </p:nvSpPr>
        <p:spPr>
          <a:xfrm>
            <a:off x="7318548" y="6079257"/>
            <a:ext cx="1130228" cy="504056"/>
          </a:xfrm>
          <a:prstGeom prst="rightArrow">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58CB738-131B-4C03-92D9-B52F16250A31}"/>
              </a:ext>
            </a:extLst>
          </p:cNvPr>
          <p:cNvSpPr txBox="1"/>
          <p:nvPr/>
        </p:nvSpPr>
        <p:spPr>
          <a:xfrm>
            <a:off x="6386996" y="1266003"/>
            <a:ext cx="2736302" cy="424732"/>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敵に捕まった場合。</a:t>
            </a:r>
          </a:p>
        </p:txBody>
      </p:sp>
      <p:sp>
        <p:nvSpPr>
          <p:cNvPr id="28" name="テキスト ボックス 27">
            <a:extLst>
              <a:ext uri="{FF2B5EF4-FFF2-40B4-BE49-F238E27FC236}">
                <a16:creationId xmlns:a16="http://schemas.microsoft.com/office/drawing/2014/main" id="{A476408E-134D-4AEB-8E6F-AB1324314878}"/>
              </a:ext>
            </a:extLst>
          </p:cNvPr>
          <p:cNvSpPr txBox="1"/>
          <p:nvPr/>
        </p:nvSpPr>
        <p:spPr>
          <a:xfrm>
            <a:off x="2792848" y="5526852"/>
            <a:ext cx="4525700" cy="480131"/>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アイテムを全て揃えた場合。</a:t>
            </a:r>
          </a:p>
        </p:txBody>
      </p:sp>
      <p:sp>
        <p:nvSpPr>
          <p:cNvPr id="30" name="正方形/長方形 29">
            <a:extLst>
              <a:ext uri="{FF2B5EF4-FFF2-40B4-BE49-F238E27FC236}">
                <a16:creationId xmlns:a16="http://schemas.microsoft.com/office/drawing/2014/main" id="{2B074B88-AEF8-4A53-9F91-9DFD66AEBA93}"/>
              </a:ext>
            </a:extLst>
          </p:cNvPr>
          <p:cNvSpPr/>
          <p:nvPr/>
        </p:nvSpPr>
        <p:spPr>
          <a:xfrm>
            <a:off x="8470874" y="5526852"/>
            <a:ext cx="3550292" cy="1219200"/>
          </a:xfrm>
          <a:prstGeom prst="rect">
            <a:avLst/>
          </a:prstGeom>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4400" dirty="0">
                <a:solidFill>
                  <a:schemeClr val="bg1"/>
                </a:solidFill>
                <a:latin typeface="Impact" panose="020B0806030902050204" pitchFamily="34" charset="0"/>
              </a:rPr>
              <a:t>GAME CLEAR!!</a:t>
            </a:r>
            <a:endParaRPr kumimoji="1" lang="ja-JP" altLang="en-US" sz="4400" dirty="0">
              <a:solidFill>
                <a:schemeClr val="bg1"/>
              </a:solidFill>
              <a:latin typeface="Impact" panose="020B0806030902050204" pitchFamily="34" charset="0"/>
            </a:endParaRPr>
          </a:p>
        </p:txBody>
      </p:sp>
      <p:sp>
        <p:nvSpPr>
          <p:cNvPr id="33" name="正方形/長方形 32">
            <a:extLst>
              <a:ext uri="{FF2B5EF4-FFF2-40B4-BE49-F238E27FC236}">
                <a16:creationId xmlns:a16="http://schemas.microsoft.com/office/drawing/2014/main" id="{4F2DEEAD-6212-4113-9712-A9CB8F30E883}"/>
              </a:ext>
            </a:extLst>
          </p:cNvPr>
          <p:cNvSpPr/>
          <p:nvPr/>
        </p:nvSpPr>
        <p:spPr>
          <a:xfrm>
            <a:off x="9838828" y="1411182"/>
            <a:ext cx="1974355" cy="3962034"/>
          </a:xfrm>
          <a:prstGeom prst="rect">
            <a:avLst/>
          </a:prstGeom>
          <a:solidFill>
            <a:srgbClr val="FF00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rPr>
              <a:t>GAME OVER</a:t>
            </a:r>
            <a:endParaRPr kumimoji="1" lang="ja-JP" altLang="en-US" sz="5400" dirty="0">
              <a:solidFill>
                <a:schemeClr val="bg1">
                  <a:lumMod val="95000"/>
                  <a:lumOff val="5000"/>
                </a:schemeClr>
              </a:solidFill>
              <a:latin typeface="g_コミック古印体-教漢(太字)" panose="02000600000000000000" pitchFamily="2" charset="-128"/>
              <a:ea typeface="g_コミック古印体-教漢(太字)" panose="02000600000000000000" pitchFamily="2" charset="-128"/>
            </a:endParaRPr>
          </a:p>
        </p:txBody>
      </p:sp>
      <p:sp>
        <p:nvSpPr>
          <p:cNvPr id="34" name="テキスト ボックス 33">
            <a:extLst>
              <a:ext uri="{FF2B5EF4-FFF2-40B4-BE49-F238E27FC236}">
                <a16:creationId xmlns:a16="http://schemas.microsoft.com/office/drawing/2014/main" id="{879E4FFE-A8AF-4D5B-B724-1A2C1814FAF7}"/>
              </a:ext>
            </a:extLst>
          </p:cNvPr>
          <p:cNvSpPr txBox="1"/>
          <p:nvPr/>
        </p:nvSpPr>
        <p:spPr>
          <a:xfrm>
            <a:off x="460414" y="6078557"/>
            <a:ext cx="7007046" cy="480131"/>
          </a:xfrm>
          <a:prstGeom prst="rect">
            <a:avLst/>
          </a:prstGeom>
          <a:noFill/>
        </p:spPr>
        <p:txBody>
          <a:bodyPr wrap="none" rtlCol="0">
            <a:spAutoFit/>
          </a:bodyPr>
          <a:lstStyle/>
          <a:p>
            <a:pPr>
              <a:lnSpc>
                <a:spcPct val="90000"/>
              </a:lnSpc>
            </a:pPr>
            <a:r>
              <a:rPr kumimoji="1" lang="ja-JP" altLang="en-US" sz="2800" dirty="0"/>
              <a:t>そのアイテムを持ってゴール地点に向かう</a:t>
            </a:r>
          </a:p>
        </p:txBody>
      </p:sp>
      <p:sp>
        <p:nvSpPr>
          <p:cNvPr id="41" name="テキスト ボックス 40">
            <a:extLst>
              <a:ext uri="{FF2B5EF4-FFF2-40B4-BE49-F238E27FC236}">
                <a16:creationId xmlns:a16="http://schemas.microsoft.com/office/drawing/2014/main" id="{AFC35099-B398-40F8-9122-44E08F3B2FC3}"/>
              </a:ext>
            </a:extLst>
          </p:cNvPr>
          <p:cNvSpPr txBox="1"/>
          <p:nvPr/>
        </p:nvSpPr>
        <p:spPr>
          <a:xfrm>
            <a:off x="3417161" y="1411182"/>
            <a:ext cx="2736302" cy="1200329"/>
          </a:xfrm>
          <a:prstGeom prst="rect">
            <a:avLst/>
          </a:prstGeom>
          <a:noFill/>
        </p:spPr>
        <p:txBody>
          <a:bodyPr wrap="square" rtlCol="0">
            <a:spAutoFit/>
          </a:bodyPr>
          <a:lstStyle/>
          <a:p>
            <a:pPr>
              <a:lnSpc>
                <a:spcPct val="90000"/>
              </a:lnSpc>
            </a:pPr>
            <a:r>
              <a:rPr kumimoji="1" lang="en-US" altLang="ja-JP" sz="8000" dirty="0">
                <a:latin typeface="Juice ITC" panose="04040403040A02020202" pitchFamily="82" charset="0"/>
              </a:rPr>
              <a:t>MAIN</a:t>
            </a:r>
            <a:endParaRPr kumimoji="1" lang="ja-JP" altLang="en-US" sz="8000" dirty="0">
              <a:latin typeface="Juice ITC" panose="04040403040A02020202" pitchFamily="82" charset="0"/>
            </a:endParaRPr>
          </a:p>
        </p:txBody>
      </p:sp>
      <p:sp>
        <p:nvSpPr>
          <p:cNvPr id="5" name="テキスト ボックス 4">
            <a:extLst>
              <a:ext uri="{FF2B5EF4-FFF2-40B4-BE49-F238E27FC236}">
                <a16:creationId xmlns:a16="http://schemas.microsoft.com/office/drawing/2014/main" id="{0809EFE7-538E-446D-AC4A-8F0FDD0CF083}"/>
              </a:ext>
            </a:extLst>
          </p:cNvPr>
          <p:cNvSpPr txBox="1"/>
          <p:nvPr/>
        </p:nvSpPr>
        <p:spPr>
          <a:xfrm>
            <a:off x="5881559" y="2171616"/>
            <a:ext cx="2629975" cy="757130"/>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ランタンのオイル</a:t>
            </a:r>
            <a:endParaRPr kumimoji="1" lang="en-US" altLang="ja-JP"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dirty="0">
                <a:latin typeface="しねきゃぷしょん" panose="02000600000000000000" pitchFamily="2" charset="-128"/>
                <a:ea typeface="しねきゃぷしょん" panose="02000600000000000000" pitchFamily="2" charset="-128"/>
              </a:rPr>
              <a:t>が無くなったら</a:t>
            </a:r>
          </a:p>
        </p:txBody>
      </p:sp>
      <p:sp>
        <p:nvSpPr>
          <p:cNvPr id="19" name="矢印: 右 18">
            <a:extLst>
              <a:ext uri="{FF2B5EF4-FFF2-40B4-BE49-F238E27FC236}">
                <a16:creationId xmlns:a16="http://schemas.microsoft.com/office/drawing/2014/main" id="{78316B13-B2A0-4FC0-B415-CE8F5CB6982E}"/>
              </a:ext>
            </a:extLst>
          </p:cNvPr>
          <p:cNvSpPr/>
          <p:nvPr/>
        </p:nvSpPr>
        <p:spPr>
          <a:xfrm>
            <a:off x="5848814" y="2928270"/>
            <a:ext cx="816870" cy="504056"/>
          </a:xfrm>
          <a:prstGeom prst="rightArrow">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56BFCB4-43D3-4132-8130-BA86C97B6D4F}"/>
              </a:ext>
            </a:extLst>
          </p:cNvPr>
          <p:cNvSpPr txBox="1"/>
          <p:nvPr/>
        </p:nvSpPr>
        <p:spPr>
          <a:xfrm>
            <a:off x="6584184" y="2970532"/>
            <a:ext cx="2934191" cy="757130"/>
          </a:xfrm>
          <a:prstGeom prst="rect">
            <a:avLst/>
          </a:prstGeom>
          <a:noFill/>
        </p:spPr>
        <p:txBody>
          <a:bodyPr wrap="square" rtlCol="0">
            <a:spAutoFit/>
          </a:bodyPr>
          <a:lstStyle/>
          <a:p>
            <a:pPr>
              <a:lnSpc>
                <a:spcPct val="90000"/>
              </a:lnSpc>
            </a:pPr>
            <a:r>
              <a:rPr kumimoji="1" lang="ja-JP" altLang="en-US" dirty="0">
                <a:latin typeface="しねきゃぷしょん" panose="02000600000000000000" pitchFamily="2" charset="-128"/>
                <a:ea typeface="しねきゃぷしょん" panose="02000600000000000000" pitchFamily="2" charset="-128"/>
              </a:rPr>
              <a:t>プレイヤー自身の</a:t>
            </a:r>
            <a:r>
              <a:rPr kumimoji="1" lang="en-US" altLang="ja-JP" dirty="0">
                <a:latin typeface="しねきゃぷしょん" panose="02000600000000000000" pitchFamily="2" charset="-128"/>
                <a:ea typeface="しねきゃぷしょん" panose="02000600000000000000" pitchFamily="2" charset="-128"/>
              </a:rPr>
              <a:t>※</a:t>
            </a:r>
            <a:r>
              <a:rPr kumimoji="1" lang="ja-JP" altLang="en-US" dirty="0">
                <a:latin typeface="しねきゃぷしょん" panose="02000600000000000000" pitchFamily="2" charset="-128"/>
                <a:ea typeface="しねきゃぷしょん" panose="02000600000000000000" pitchFamily="2" charset="-128"/>
              </a:rPr>
              <a:t>“</a:t>
            </a:r>
            <a:r>
              <a:rPr kumimoji="1" lang="ja-JP" altLang="en-US" dirty="0">
                <a:solidFill>
                  <a:srgbClr val="FFFF00"/>
                </a:solidFill>
                <a:latin typeface="しねきゃぷしょん" panose="02000600000000000000" pitchFamily="2" charset="-128"/>
                <a:ea typeface="しねきゃぷしょん" panose="02000600000000000000" pitchFamily="2" charset="-128"/>
              </a:rPr>
              <a:t>狂気度</a:t>
            </a:r>
            <a:r>
              <a:rPr kumimoji="1" lang="ja-JP" altLang="en-US" dirty="0">
                <a:latin typeface="しねきゃぷしょん" panose="02000600000000000000" pitchFamily="2" charset="-128"/>
                <a:ea typeface="しねきゃぷしょん" panose="02000600000000000000" pitchFamily="2" charset="-128"/>
              </a:rPr>
              <a:t>”が増す。</a:t>
            </a:r>
          </a:p>
        </p:txBody>
      </p:sp>
      <p:sp>
        <p:nvSpPr>
          <p:cNvPr id="8" name="矢印: 下 7">
            <a:extLst>
              <a:ext uri="{FF2B5EF4-FFF2-40B4-BE49-F238E27FC236}">
                <a16:creationId xmlns:a16="http://schemas.microsoft.com/office/drawing/2014/main" id="{324F086E-3A36-46D3-B25F-87AAADD04788}"/>
              </a:ext>
            </a:extLst>
          </p:cNvPr>
          <p:cNvSpPr/>
          <p:nvPr/>
        </p:nvSpPr>
        <p:spPr>
          <a:xfrm>
            <a:off x="6697636" y="3706436"/>
            <a:ext cx="432046" cy="678277"/>
          </a:xfrm>
          <a:prstGeom prst="downArrow">
            <a:avLst/>
          </a:prstGeom>
          <a:solidFill>
            <a:schemeClr val="bg2">
              <a:lumMod val="20000"/>
              <a:lumOff val="8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1BC3AEF-9519-4C1E-8699-9E96F2A1A645}"/>
              </a:ext>
            </a:extLst>
          </p:cNvPr>
          <p:cNvSpPr txBox="1"/>
          <p:nvPr/>
        </p:nvSpPr>
        <p:spPr>
          <a:xfrm>
            <a:off x="5899382" y="4383673"/>
            <a:ext cx="2788268" cy="867930"/>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a:t>
            </a:r>
            <a:r>
              <a:rPr kumimoji="1" lang="ja-JP" altLang="en-US" sz="2800" dirty="0">
                <a:solidFill>
                  <a:srgbClr val="FFFF00"/>
                </a:solidFill>
                <a:latin typeface="しねきゃぷしょん" panose="02000600000000000000" pitchFamily="2" charset="-128"/>
                <a:ea typeface="しねきゃぷしょん" panose="02000600000000000000" pitchFamily="2" charset="-128"/>
              </a:rPr>
              <a:t>狂気度</a:t>
            </a:r>
            <a:r>
              <a:rPr kumimoji="1" lang="ja-JP" altLang="en-US" sz="2800" dirty="0">
                <a:latin typeface="しねきゃぷしょん" panose="02000600000000000000" pitchFamily="2" charset="-128"/>
                <a:ea typeface="しねきゃぷしょん" panose="02000600000000000000" pitchFamily="2" charset="-128"/>
              </a:rPr>
              <a:t>”が一定値になったら</a:t>
            </a:r>
          </a:p>
        </p:txBody>
      </p:sp>
      <p:sp>
        <p:nvSpPr>
          <p:cNvPr id="27" name="矢印: 右 26">
            <a:extLst>
              <a:ext uri="{FF2B5EF4-FFF2-40B4-BE49-F238E27FC236}">
                <a16:creationId xmlns:a16="http://schemas.microsoft.com/office/drawing/2014/main" id="{1D6F1ECE-ECFD-4F65-B91A-A7679467A5DF}"/>
              </a:ext>
            </a:extLst>
          </p:cNvPr>
          <p:cNvSpPr/>
          <p:nvPr/>
        </p:nvSpPr>
        <p:spPr>
          <a:xfrm>
            <a:off x="8835610" y="4535432"/>
            <a:ext cx="816870" cy="504056"/>
          </a:xfrm>
          <a:prstGeom prst="rightArrow">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6065721-7646-467A-AB01-D225A8D4DF4B}"/>
              </a:ext>
            </a:extLst>
          </p:cNvPr>
          <p:cNvSpPr txBox="1"/>
          <p:nvPr/>
        </p:nvSpPr>
        <p:spPr>
          <a:xfrm>
            <a:off x="7196546" y="3706436"/>
            <a:ext cx="2334395" cy="341632"/>
          </a:xfrm>
          <a:prstGeom prst="rect">
            <a:avLst/>
          </a:prstGeom>
          <a:noFill/>
        </p:spPr>
        <p:txBody>
          <a:bodyPr wrap="square" rtlCol="0">
            <a:spAutoFit/>
          </a:bodyPr>
          <a:lstStyle/>
          <a:p>
            <a:pPr>
              <a:lnSpc>
                <a:spcPct val="90000"/>
              </a:lnSpc>
            </a:pPr>
            <a:r>
              <a:rPr kumimoji="1" lang="en-US" altLang="ja-JP" sz="1800" dirty="0">
                <a:latin typeface="しねきゃぷしょん" panose="02000600000000000000" pitchFamily="2" charset="-128"/>
                <a:ea typeface="しねきゃぷしょん" panose="02000600000000000000" pitchFamily="2" charset="-128"/>
              </a:rPr>
              <a:t>※</a:t>
            </a:r>
            <a:r>
              <a:rPr kumimoji="1" lang="ja-JP" altLang="en-US" sz="1800" dirty="0">
                <a:latin typeface="しねきゃぷしょん" panose="02000600000000000000" pitchFamily="2" charset="-128"/>
                <a:ea typeface="しねきゃぷしょん" panose="02000600000000000000" pitchFamily="2" charset="-128"/>
              </a:rPr>
              <a:t>後に説明有</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797" y="260648"/>
            <a:ext cx="10360501" cy="1080120"/>
          </a:xfrm>
        </p:spPr>
        <p:txBody>
          <a:bodyPr rtlCol="0">
            <a:normAutofit/>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NetWork</a:t>
            </a:r>
            <a:endPar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endParaRPr>
          </a:p>
        </p:txBody>
      </p:sp>
      <p:sp>
        <p:nvSpPr>
          <p:cNvPr id="4" name="コンテンツ プレースホルダー 3">
            <a:extLst>
              <a:ext uri="{FF2B5EF4-FFF2-40B4-BE49-F238E27FC236}">
                <a16:creationId xmlns:a16="http://schemas.microsoft.com/office/drawing/2014/main" id="{FDA85A48-A83F-494C-9B68-E945C1BA58E8}"/>
              </a:ext>
            </a:extLst>
          </p:cNvPr>
          <p:cNvSpPr>
            <a:spLocks noGrp="1"/>
          </p:cNvSpPr>
          <p:nvPr>
            <p:ph idx="1"/>
          </p:nvPr>
        </p:nvSpPr>
        <p:spPr>
          <a:xfrm>
            <a:off x="914161" y="1340768"/>
            <a:ext cx="10360501" cy="4464496"/>
          </a:xfrm>
        </p:spPr>
        <p:txBody>
          <a:bodyPr>
            <a:normAutofit lnSpcReduction="10000"/>
          </a:bodyPr>
          <a:lstStyle/>
          <a:p>
            <a:pPr marL="0" indent="0">
              <a:buNone/>
            </a:pPr>
            <a:r>
              <a:rPr lang="ja-JP" altLang="en-US" dirty="0">
                <a:latin typeface="しねきゃぷしょん" panose="02000600000000000000" pitchFamily="2" charset="-128"/>
                <a:ea typeface="しねきゃぷしょん" panose="02000600000000000000" pitchFamily="2" charset="-128"/>
              </a:rPr>
              <a:t>このゲームはネット接続で、</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人で協力してゴールに向かう。</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接続された</a:t>
            </a: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人は同じエリアを探索し、共に脱出を目指す。</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人の目的は“</a:t>
            </a:r>
            <a:r>
              <a:rPr lang="ja-JP" altLang="en-US" dirty="0">
                <a:solidFill>
                  <a:srgbClr val="FFFF00"/>
                </a:solidFill>
                <a:latin typeface="しねきゃぷしょん" panose="02000600000000000000" pitchFamily="2" charset="-128"/>
                <a:ea typeface="しねきゃぷしょん" panose="02000600000000000000" pitchFamily="2" charset="-128"/>
              </a:rPr>
              <a:t>この悪魔の館から</a:t>
            </a:r>
            <a:r>
              <a:rPr lang="en-US" altLang="ja-JP" dirty="0">
                <a:solidFill>
                  <a:srgbClr val="FFFF00"/>
                </a:solidFill>
                <a:latin typeface="しねきゃぷしょん" panose="02000600000000000000" pitchFamily="2" charset="-128"/>
                <a:ea typeface="しねきゃぷしょん" panose="02000600000000000000" pitchFamily="2" charset="-128"/>
              </a:rPr>
              <a:t>2</a:t>
            </a:r>
            <a:r>
              <a:rPr lang="ja-JP" altLang="en-US" dirty="0">
                <a:solidFill>
                  <a:srgbClr val="FFFF00"/>
                </a:solidFill>
                <a:latin typeface="しねきゃぷしょん" panose="02000600000000000000" pitchFamily="2" charset="-128"/>
                <a:ea typeface="しねきゃぷしょん" panose="02000600000000000000" pitchFamily="2" charset="-128"/>
              </a:rPr>
              <a:t>人共の脱出</a:t>
            </a:r>
            <a:r>
              <a:rPr lang="ja-JP" altLang="en-US" dirty="0">
                <a:latin typeface="しねきゃぷしょん" panose="02000600000000000000" pitchFamily="2" charset="-128"/>
                <a:ea typeface="しねきゃぷしょん" panose="02000600000000000000" pitchFamily="2" charset="-128"/>
              </a:rPr>
              <a:t>”だ。</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en-US" altLang="ja-JP" dirty="0">
                <a:latin typeface="しねきゃぷしょん" panose="02000600000000000000" pitchFamily="2" charset="-128"/>
                <a:ea typeface="しねきゃぷしょん" panose="02000600000000000000" pitchFamily="2" charset="-128"/>
              </a:rPr>
              <a:t>2</a:t>
            </a:r>
            <a:r>
              <a:rPr lang="ja-JP" altLang="en-US" dirty="0">
                <a:latin typeface="しねきゃぷしょん" panose="02000600000000000000" pitchFamily="2" charset="-128"/>
                <a:ea typeface="しねきゃぷしょん" panose="02000600000000000000" pitchFamily="2" charset="-128"/>
              </a:rPr>
              <a:t>人は共に“処刑人”に捕まらないように脱出に必要なアイテムを見つけ出し、時には協力し“処刑人”を惑わし、</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sz="4800" dirty="0">
                <a:latin typeface="しねきゃぷしょん" panose="02000600000000000000" pitchFamily="2" charset="-128"/>
                <a:ea typeface="しねきゃぷしょん" panose="02000600000000000000" pitchFamily="2" charset="-128"/>
              </a:rPr>
              <a:t>誰</a:t>
            </a:r>
            <a:r>
              <a:rPr lang="en-US" altLang="ja-JP" sz="4800" dirty="0">
                <a:latin typeface="しねきゃぷしょん" panose="02000600000000000000" pitchFamily="2" charset="-128"/>
                <a:ea typeface="しねきゃぷしょん" panose="02000600000000000000" pitchFamily="2" charset="-128"/>
              </a:rPr>
              <a:t>1</a:t>
            </a:r>
            <a:r>
              <a:rPr lang="ja-JP" altLang="en-US" sz="4800" dirty="0">
                <a:latin typeface="しねきゃぷしょん" panose="02000600000000000000" pitchFamily="2" charset="-128"/>
                <a:ea typeface="しねきゃぷしょん" panose="02000600000000000000" pitchFamily="2" charset="-128"/>
              </a:rPr>
              <a:t>人欠けることなく</a:t>
            </a:r>
            <a:r>
              <a:rPr lang="ja-JP" altLang="en-US" dirty="0">
                <a:latin typeface="しねきゃぷしょん" panose="02000600000000000000" pitchFamily="2" charset="-128"/>
                <a:ea typeface="しねきゃぷしょん" panose="02000600000000000000" pitchFamily="2" charset="-128"/>
              </a:rPr>
              <a:t>脱出を目指して欲しい</a:t>
            </a:r>
            <a:r>
              <a:rPr lang="en-US" altLang="ja-JP" dirty="0">
                <a:latin typeface="しねきゃぷしょん" panose="02000600000000000000" pitchFamily="2" charset="-128"/>
                <a:ea typeface="しねきゃぷしょん" panose="02000600000000000000" pitchFamily="2" charset="-128"/>
              </a:rPr>
              <a:t>…</a:t>
            </a:r>
          </a:p>
        </p:txBody>
      </p:sp>
    </p:spTree>
    <p:extLst>
      <p:ext uri="{BB962C8B-B14F-4D97-AF65-F5344CB8AC3E}">
        <p14:creationId xmlns:p14="http://schemas.microsoft.com/office/powerpoint/2010/main" val="418237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868" y="1417712"/>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1, PLAYER(1P)</a:t>
            </a:r>
          </a:p>
        </p:txBody>
      </p:sp>
      <p:sp>
        <p:nvSpPr>
          <p:cNvPr id="4" name="コンテンツ プレースホルダー 3">
            <a:extLst>
              <a:ext uri="{FF2B5EF4-FFF2-40B4-BE49-F238E27FC236}">
                <a16:creationId xmlns:a16="http://schemas.microsoft.com/office/drawing/2014/main" id="{FDA85A48-A83F-494C-9B68-E945C1BA58E8}"/>
              </a:ext>
            </a:extLst>
          </p:cNvPr>
          <p:cNvSpPr>
            <a:spLocks noGrp="1"/>
          </p:cNvSpPr>
          <p:nvPr>
            <p:ph idx="1"/>
          </p:nvPr>
        </p:nvSpPr>
        <p:spPr>
          <a:xfrm>
            <a:off x="914161" y="3068960"/>
            <a:ext cx="10360501" cy="1473448"/>
          </a:xfrm>
        </p:spPr>
        <p:txBody>
          <a:bodyPr>
            <a:normAutofit lnSpcReduction="10000"/>
          </a:bodyPr>
          <a:lstStyle/>
          <a:p>
            <a:pPr marL="0" indent="0">
              <a:buNone/>
            </a:pPr>
            <a:r>
              <a:rPr lang="ja-JP" altLang="en-US" dirty="0">
                <a:latin typeface="しねきゃぷしょん" panose="02000600000000000000" pitchFamily="2" charset="-128"/>
                <a:ea typeface="しねきゃぷしょん" panose="02000600000000000000" pitchFamily="2" charset="-128"/>
              </a:rPr>
              <a:t>エリアの中を巡回している敵を避けつつ、エリアに散らばったアイテムを拾って、ゴールの扉に向かう（脱出）。</a:t>
            </a:r>
            <a:endParaRPr lang="en-US" altLang="ja-JP" dirty="0">
              <a:latin typeface="しねきゃぷしょん" panose="02000600000000000000" pitchFamily="2" charset="-128"/>
              <a:ea typeface="しねきゃぷしょん" panose="02000600000000000000" pitchFamily="2" charset="-128"/>
            </a:endParaRPr>
          </a:p>
          <a:p>
            <a:pPr marL="0" indent="0">
              <a:buNone/>
            </a:pPr>
            <a:r>
              <a:rPr lang="ja-JP" altLang="en-US" dirty="0">
                <a:latin typeface="しねきゃぷしょん" panose="02000600000000000000" pitchFamily="2" charset="-128"/>
                <a:ea typeface="しねきゃぷしょん" panose="02000600000000000000" pitchFamily="2" charset="-128"/>
              </a:rPr>
              <a:t>動きについては、スニーク、通常の歩き、走りの</a:t>
            </a:r>
            <a:r>
              <a:rPr lang="en-US" altLang="ja-JP" dirty="0">
                <a:latin typeface="しねきゃぷしょん" panose="02000600000000000000" pitchFamily="2" charset="-128"/>
                <a:ea typeface="しねきゃぷしょん" panose="02000600000000000000" pitchFamily="2" charset="-128"/>
              </a:rPr>
              <a:t>3</a:t>
            </a:r>
            <a:r>
              <a:rPr lang="ja-JP" altLang="en-US" dirty="0">
                <a:latin typeface="しねきゃぷしょん" panose="02000600000000000000" pitchFamily="2" charset="-128"/>
                <a:ea typeface="しねきゃぷしょん" panose="02000600000000000000" pitchFamily="2" charset="-128"/>
              </a:rPr>
              <a:t>パターン。</a:t>
            </a:r>
            <a:endParaRPr lang="en-US" altLang="ja-JP" dirty="0">
              <a:latin typeface="しねきゃぷしょん" panose="02000600000000000000" pitchFamily="2" charset="-128"/>
              <a:ea typeface="しねきゃぷしょん" panose="02000600000000000000" pitchFamily="2" charset="-128"/>
            </a:endParaRPr>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868" y="1417712"/>
            <a:ext cx="10360501" cy="1219200"/>
          </a:xfrm>
        </p:spPr>
        <p:txBody>
          <a:bodyPr rtlCol="0">
            <a:normAutofit fontScale="90000"/>
          </a:bodyPr>
          <a:lstStyle/>
          <a:p>
            <a:pPr rtl="0"/>
            <a:r>
              <a:rPr lang="ja-JP" altLang="en-US" sz="7200" dirty="0">
                <a:latin typeface="Brush Script MT" panose="03060802040406070304" pitchFamily="66" charset="0"/>
                <a:sym typeface="ＭＳ Ｐ明朝" panose="02020600040205080304" pitchFamily="18" charset="-128"/>
              </a:rPr>
              <a:t>　　</a:t>
            </a:r>
            <a:r>
              <a:rPr lang="en-US" altLang="ja-JP" sz="7200" dirty="0">
                <a:latin typeface="Brush Script MT" panose="03060802040406070304" pitchFamily="66" charset="0"/>
                <a:sym typeface="ＭＳ Ｐ明朝" panose="02020600040205080304" pitchFamily="18" charset="-128"/>
              </a:rPr>
              <a:t>2: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ea typeface="なきむしポルカFREE-flopdesign" panose="02000600000000000000" pitchFamily="50" charset="-128"/>
                <a:sym typeface="ＭＳ Ｐ明朝" panose="02020600040205080304" pitchFamily="18" charset="-128"/>
              </a:rPr>
              <a:t>2, PLAYER(2P)</a:t>
            </a:r>
          </a:p>
        </p:txBody>
      </p:sp>
      <p:sp>
        <p:nvSpPr>
          <p:cNvPr id="3" name="テキスト ボックス 2">
            <a:extLst>
              <a:ext uri="{FF2B5EF4-FFF2-40B4-BE49-F238E27FC236}">
                <a16:creationId xmlns:a16="http://schemas.microsoft.com/office/drawing/2014/main" id="{484FF620-9A39-403E-B242-73D612F0151F}"/>
              </a:ext>
            </a:extLst>
          </p:cNvPr>
          <p:cNvSpPr txBox="1"/>
          <p:nvPr/>
        </p:nvSpPr>
        <p:spPr>
          <a:xfrm>
            <a:off x="3790156" y="3395848"/>
            <a:ext cx="5760640" cy="701731"/>
          </a:xfrm>
          <a:prstGeom prst="rect">
            <a:avLst/>
          </a:prstGeom>
          <a:noFill/>
        </p:spPr>
        <p:txBody>
          <a:bodyPr wrap="square" rtlCol="0">
            <a:spAutoFit/>
          </a:bodyPr>
          <a:lstStyle/>
          <a:p>
            <a:pPr>
              <a:lnSpc>
                <a:spcPct val="90000"/>
              </a:lnSpc>
            </a:pPr>
            <a:r>
              <a:rPr kumimoji="1" lang="en-US" altLang="ja-JP" sz="4400" dirty="0">
                <a:latin typeface="しねきゃぷしょん" panose="02000600000000000000" pitchFamily="2" charset="-128"/>
                <a:ea typeface="しねきゃぷしょん" panose="02000600000000000000" pitchFamily="2" charset="-128"/>
              </a:rPr>
              <a:t>2P</a:t>
            </a:r>
            <a:r>
              <a:rPr kumimoji="1" lang="ja-JP" altLang="en-US" sz="4400" dirty="0">
                <a:latin typeface="しねきゃぷしょん" panose="02000600000000000000" pitchFamily="2" charset="-128"/>
                <a:ea typeface="しねきゃぷしょん" panose="02000600000000000000" pitchFamily="2" charset="-128"/>
              </a:rPr>
              <a:t>も</a:t>
            </a:r>
            <a:r>
              <a:rPr kumimoji="1" lang="en-US" altLang="ja-JP" sz="4400" dirty="0">
                <a:latin typeface="しねきゃぷしょん" panose="02000600000000000000" pitchFamily="2" charset="-128"/>
                <a:ea typeface="しねきゃぷしょん" panose="02000600000000000000" pitchFamily="2" charset="-128"/>
              </a:rPr>
              <a:t>1P</a:t>
            </a:r>
            <a:r>
              <a:rPr kumimoji="1" lang="ja-JP" altLang="en-US" sz="4400" dirty="0">
                <a:latin typeface="しねきゃぷしょん" panose="02000600000000000000" pitchFamily="2" charset="-128"/>
                <a:ea typeface="しねきゃぷしょん" panose="02000600000000000000" pitchFamily="2" charset="-128"/>
              </a:rPr>
              <a:t>と同様の操作。</a:t>
            </a:r>
          </a:p>
        </p:txBody>
      </p:sp>
    </p:spTree>
    <p:extLst>
      <p:ext uri="{BB962C8B-B14F-4D97-AF65-F5344CB8AC3E}">
        <p14:creationId xmlns:p14="http://schemas.microsoft.com/office/powerpoint/2010/main" val="400601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3892" y="1340768"/>
            <a:ext cx="10360501" cy="1219200"/>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3:   </a:t>
            </a:r>
            <a:r>
              <a:rPr lang="en-US" altLang="ja-JP" sz="7200" dirty="0">
                <a:latin typeface="DK Face Your Fears" panose="000907010108010A0105" pitchFamily="18" charset="0"/>
                <a:sym typeface="ＭＳ Ｐ明朝" panose="02020600040205080304" pitchFamily="18" charset="-128"/>
              </a:rPr>
              <a:t>PLAYER AND ENEMY</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6000" dirty="0">
                <a:latin typeface="DK Face Your Fears" panose="000907010108010A0105" pitchFamily="18" charset="0"/>
                <a:sym typeface="ＭＳ Ｐ明朝" panose="02020600040205080304" pitchFamily="18" charset="-128"/>
              </a:rPr>
              <a:t>             </a:t>
            </a:r>
            <a:r>
              <a:rPr lang="en-US" altLang="ja-JP" sz="6000" dirty="0">
                <a:latin typeface="Chiller" panose="04020404031007020602" pitchFamily="82" charset="0"/>
                <a:sym typeface="ＭＳ Ｐ明朝" panose="02020600040205080304" pitchFamily="18" charset="-128"/>
              </a:rPr>
              <a:t>3, ENEMY</a:t>
            </a:r>
            <a:endParaRPr lang="ja-JP" altLang="en-US" sz="6000" dirty="0">
              <a:latin typeface="Chiller" panose="04020404031007020602" pitchFamily="82" charset="0"/>
              <a:sym typeface="ＭＳ Ｐ明朝" panose="02020600040205080304" pitchFamily="18" charset="-128"/>
            </a:endParaRPr>
          </a:p>
        </p:txBody>
      </p:sp>
      <p:sp>
        <p:nvSpPr>
          <p:cNvPr id="7" name="テキスト ボックス 6">
            <a:extLst>
              <a:ext uri="{FF2B5EF4-FFF2-40B4-BE49-F238E27FC236}">
                <a16:creationId xmlns:a16="http://schemas.microsoft.com/office/drawing/2014/main" id="{CCC66221-7F5B-403B-AD92-CC1F84529C16}"/>
              </a:ext>
            </a:extLst>
          </p:cNvPr>
          <p:cNvSpPr txBox="1"/>
          <p:nvPr/>
        </p:nvSpPr>
        <p:spPr>
          <a:xfrm>
            <a:off x="1161864" y="2492896"/>
            <a:ext cx="9865096" cy="2806922"/>
          </a:xfrm>
          <a:prstGeom prst="rect">
            <a:avLst/>
          </a:prstGeom>
          <a:noFill/>
        </p:spPr>
        <p:txBody>
          <a:bodyPr wrap="square" rtlCol="0">
            <a:spAutoFit/>
          </a:bodyPr>
          <a:lstStyle/>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エリア内をランダムに巡回している</a:t>
            </a:r>
            <a:r>
              <a:rPr kumimoji="1" lang="en-US" altLang="ja-JP" sz="2800" dirty="0">
                <a:latin typeface="しねきゃぷしょん" panose="02000600000000000000" pitchFamily="2" charset="-128"/>
                <a:ea typeface="しねきゃぷしょん" panose="02000600000000000000" pitchFamily="2" charset="-128"/>
              </a:rPr>
              <a:t>AI</a:t>
            </a:r>
            <a:r>
              <a:rPr kumimoji="1" lang="ja-JP" altLang="en-US" sz="2800" dirty="0">
                <a:latin typeface="しねきゃぷしょん" panose="02000600000000000000" pitchFamily="2" charset="-128"/>
                <a:ea typeface="しねきゃぷしょん" panose="02000600000000000000" pitchFamily="2" charset="-128"/>
              </a:rPr>
              <a:t>。</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聴覚と触覚以外はない。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なので、敵が追いかけてくる条件は</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プレイヤーがある一定距離敵に近づいた時のみ。</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動きは通常の歩き、追いかけてくる際の走りの</a:t>
            </a:r>
            <a:r>
              <a:rPr kumimoji="1" lang="en-US" altLang="ja-JP" sz="2800" dirty="0">
                <a:latin typeface="しねきゃぷしょん" panose="02000600000000000000" pitchFamily="2" charset="-128"/>
                <a:ea typeface="しねきゃぷしょん" panose="02000600000000000000" pitchFamily="2" charset="-128"/>
              </a:rPr>
              <a:t>2</a:t>
            </a:r>
            <a:r>
              <a:rPr kumimoji="1" lang="ja-JP" altLang="en-US" sz="2800" dirty="0">
                <a:latin typeface="しねきゃぷしょん" panose="02000600000000000000" pitchFamily="2" charset="-128"/>
                <a:ea typeface="しねきゃぷしょん" panose="02000600000000000000" pitchFamily="2" charset="-128"/>
              </a:rPr>
              <a:t>パターン。</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3" y="188640"/>
            <a:ext cx="9751060" cy="1992597"/>
          </a:xfrm>
        </p:spPr>
        <p:txBody>
          <a:bodyPr rtlCol="0"/>
          <a:lstStyle/>
          <a:p>
            <a:pPr rtl="0"/>
            <a:r>
              <a:rPr lang="en-US" altLang="ja-JP" sz="7200" dirty="0">
                <a:latin typeface="Brush Script MT" panose="03060802040406070304" pitchFamily="66" charset="0"/>
                <a:sym typeface="ＭＳ Ｐ明朝" panose="02020600040205080304" pitchFamily="18" charset="-128"/>
              </a:rPr>
              <a:t>3:   </a:t>
            </a:r>
            <a:r>
              <a:rPr lang="en-US" altLang="ja-JP" sz="7200" dirty="0">
                <a:latin typeface="DK Face Your Fears" panose="000907010108010A0105" pitchFamily="18" charset="0"/>
                <a:sym typeface="ＭＳ Ｐ明朝" panose="02020600040205080304" pitchFamily="18" charset="-128"/>
              </a:rPr>
              <a:t>ITEMS</a:t>
            </a:r>
          </a:p>
        </p:txBody>
      </p:sp>
      <p:sp>
        <p:nvSpPr>
          <p:cNvPr id="3" name="テキスト プレースホルダー 2"/>
          <p:cNvSpPr>
            <a:spLocks noGrp="1"/>
          </p:cNvSpPr>
          <p:nvPr>
            <p:ph type="body" idx="1"/>
          </p:nvPr>
        </p:nvSpPr>
        <p:spPr>
          <a:xfrm>
            <a:off x="13613" y="2420888"/>
            <a:ext cx="12185462" cy="3960440"/>
          </a:xfrm>
        </p:spPr>
        <p:txBody>
          <a:bodyPr rtlCol="0"/>
          <a:lstStyle/>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ゲーム中のアイテムは大きく分けて</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つ。</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１、ゴールに必要不可欠なアイテム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en-US" altLang="ja-JP"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3</a:t>
            </a:r>
            <a:r>
              <a:rPr lang="ja-JP" altLang="en-US" dirty="0">
                <a:solidFill>
                  <a:schemeClr val="accent2"/>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つの石板</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2,</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プレイヤーが闇を探索するのに必要不可欠なアイテム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FFFF0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ランタン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endPar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endParaRPr>
          </a:p>
          <a:p>
            <a:pPr rtl="0"/>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３、敵から逃げる手段になるアイテム</a:t>
            </a:r>
            <a:r>
              <a:rPr lang="en-US" altLang="ja-JP"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r>
              <a:rPr lang="ja-JP" altLang="en-US" dirty="0">
                <a:solidFill>
                  <a:srgbClr val="00B0F0"/>
                </a:solidFill>
                <a:latin typeface="しねきゃぷしょん" panose="02000600000000000000" pitchFamily="2" charset="-128"/>
                <a:ea typeface="しねきゃぷしょん" panose="02000600000000000000" pitchFamily="2" charset="-128"/>
                <a:sym typeface="ＭＳ Ｐ明朝" panose="02020600040205080304" pitchFamily="18" charset="-128"/>
              </a:rPr>
              <a:t>ルーン</a:t>
            </a:r>
            <a:r>
              <a:rPr lang="ja-JP" altLang="en-US" dirty="0">
                <a:latin typeface="しねきゃぷしょん" panose="02000600000000000000" pitchFamily="2" charset="-128"/>
                <a:ea typeface="しねきゃぷしょん" panose="02000600000000000000" pitchFamily="2" charset="-128"/>
                <a:sym typeface="ＭＳ Ｐ明朝" panose="02020600040205080304" pitchFamily="18" charset="-128"/>
              </a:rPr>
              <a:t>”</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6CBC0903-C767-4C35-B499-2CE0B6A6BBCB}"/>
              </a:ext>
            </a:extLst>
          </p:cNvPr>
          <p:cNvSpPr/>
          <p:nvPr/>
        </p:nvSpPr>
        <p:spPr>
          <a:xfrm>
            <a:off x="9766820" y="4797152"/>
            <a:ext cx="2088232" cy="2060848"/>
          </a:xfrm>
          <a:prstGeom prst="roundRect">
            <a:avLst/>
          </a:prstGeom>
          <a:solidFill>
            <a:schemeClr val="accent3">
              <a:lumMod val="60000"/>
              <a:lumOff val="4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494012" y="14847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3: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7" name="テキスト ボックス 6">
            <a:extLst>
              <a:ext uri="{FF2B5EF4-FFF2-40B4-BE49-F238E27FC236}">
                <a16:creationId xmlns:a16="http://schemas.microsoft.com/office/drawing/2014/main" id="{007F6989-FD92-4B89-B7F8-9B4E0DE798BE}"/>
              </a:ext>
            </a:extLst>
          </p:cNvPr>
          <p:cNvSpPr txBox="1"/>
          <p:nvPr/>
        </p:nvSpPr>
        <p:spPr>
          <a:xfrm>
            <a:off x="621804" y="2780928"/>
            <a:ext cx="9937104" cy="3139321"/>
          </a:xfrm>
          <a:prstGeom prst="rect">
            <a:avLst/>
          </a:prstGeom>
          <a:noFill/>
        </p:spPr>
        <p:txBody>
          <a:bodyPr wrap="square" rtlCol="0">
            <a:spAutoFit/>
          </a:bodyPr>
          <a:lstStyle/>
          <a:p>
            <a:pPr>
              <a:lnSpc>
                <a:spcPct val="90000"/>
              </a:lnSpc>
            </a:pPr>
            <a:r>
              <a:rPr kumimoji="1" lang="ja-JP" altLang="en-US" sz="4000" dirty="0">
                <a:latin typeface="g_コミック古印体-教漢(太字)" panose="02000600000000000000" pitchFamily="2" charset="-128"/>
                <a:ea typeface="g_コミック古印体-教漢(太字)" panose="02000600000000000000" pitchFamily="2" charset="-128"/>
              </a:rPr>
              <a:t>“</a:t>
            </a:r>
            <a:r>
              <a:rPr kumimoji="1" lang="en-US" altLang="ja-JP"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5</a:t>
            </a:r>
            <a:r>
              <a:rPr kumimoji="1" lang="ja-JP" altLang="en-US" sz="4000" dirty="0">
                <a:solidFill>
                  <a:schemeClr val="tx1">
                    <a:lumMod val="65000"/>
                  </a:schemeClr>
                </a:solidFill>
                <a:latin typeface="g_コミック古印体-教漢(太字)" panose="02000600000000000000" pitchFamily="2" charset="-128"/>
                <a:ea typeface="g_コミック古印体-教漢(太字)" panose="02000600000000000000" pitchFamily="2" charset="-128"/>
              </a:rPr>
              <a:t>つの石板</a:t>
            </a:r>
            <a:r>
              <a:rPr kumimoji="1" lang="ja-JP" altLang="en-US" sz="4000" dirty="0">
                <a:latin typeface="g_コミック古印体-教漢(太字)" panose="02000600000000000000" pitchFamily="2" charset="-128"/>
                <a:ea typeface="g_コミック古印体-教漢(太字)" panose="02000600000000000000" pitchFamily="2" charset="-128"/>
              </a:rPr>
              <a:t>”</a:t>
            </a: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endParaRPr kumimoji="1" lang="en-US" altLang="ja-JP" sz="4000" dirty="0">
              <a:latin typeface="g_コミック古印体-教漢(太字)" panose="02000600000000000000" pitchFamily="2" charset="-128"/>
              <a:ea typeface="g_コミック古印体-教漢(太字)"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このアイテムはゴールに必要不可欠なアイテム。</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プレイヤーは脱出が目的だが、エリア内に散らばったこれらのアイテムを全て揃えないと、目的達成にならない。</a:t>
            </a:r>
            <a:endParaRPr kumimoji="1" lang="en-US" altLang="ja-JP" sz="2800" dirty="0">
              <a:latin typeface="しねきゃぷしょん" panose="02000600000000000000" pitchFamily="2" charset="-128"/>
              <a:ea typeface="しねきゃぷしょん" panose="02000600000000000000" pitchFamily="2" charset="-128"/>
            </a:endParaRPr>
          </a:p>
          <a:p>
            <a:pPr>
              <a:lnSpc>
                <a:spcPct val="90000"/>
              </a:lnSpc>
            </a:pPr>
            <a:endParaRPr kumimoji="1" lang="en-US" altLang="ja-JP" sz="2800" b="1" dirty="0">
              <a:latin typeface="しねきゃぷしょん" panose="02000600000000000000" pitchFamily="2" charset="-128"/>
              <a:ea typeface="しねきゃぷしょん" panose="02000600000000000000" pitchFamily="2" charset="-128"/>
            </a:endParaRPr>
          </a:p>
          <a:p>
            <a:pPr>
              <a:lnSpc>
                <a:spcPct val="90000"/>
              </a:lnSpc>
            </a:pPr>
            <a:r>
              <a:rPr kumimoji="1" lang="ja-JP" altLang="en-US" sz="2800" dirty="0">
                <a:latin typeface="しねきゃぷしょん" panose="02000600000000000000" pitchFamily="2" charset="-128"/>
                <a:ea typeface="しねきゃぷしょん" panose="02000600000000000000" pitchFamily="2" charset="-128"/>
              </a:rPr>
              <a:t>これらをはめ込む土台はゴールの扉に設置されている。</a:t>
            </a:r>
            <a:endParaRPr kumimoji="1" lang="en-US" altLang="ja-JP" sz="2800" dirty="0">
              <a:latin typeface="しねきゃぷしょん" panose="02000600000000000000" pitchFamily="2" charset="-128"/>
              <a:ea typeface="しねきゃぷしょん" panose="02000600000000000000" pitchFamily="2" charset="-128"/>
            </a:endParaRPr>
          </a:p>
        </p:txBody>
      </p:sp>
      <p:pic>
        <p:nvPicPr>
          <p:cNvPr id="4" name="図 3">
            <a:extLst>
              <a:ext uri="{FF2B5EF4-FFF2-40B4-BE49-F238E27FC236}">
                <a16:creationId xmlns:a16="http://schemas.microsoft.com/office/drawing/2014/main" id="{61A540B1-CDC1-43B6-82AE-BF889405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74824">
            <a:off x="10107917" y="4814633"/>
            <a:ext cx="1350589" cy="2025884"/>
          </a:xfrm>
          <a:prstGeom prst="rect">
            <a:avLst/>
          </a:prstGeom>
        </p:spPr>
      </p:pic>
      <p:sp>
        <p:nvSpPr>
          <p:cNvPr id="12" name="矢印: 右 11">
            <a:extLst>
              <a:ext uri="{FF2B5EF4-FFF2-40B4-BE49-F238E27FC236}">
                <a16:creationId xmlns:a16="http://schemas.microsoft.com/office/drawing/2014/main" id="{86B31C1C-623A-430E-B069-69E1E647AF40}"/>
              </a:ext>
            </a:extLst>
          </p:cNvPr>
          <p:cNvSpPr/>
          <p:nvPr/>
        </p:nvSpPr>
        <p:spPr>
          <a:xfrm>
            <a:off x="7822603" y="6039832"/>
            <a:ext cx="1888767" cy="432048"/>
          </a:xfrm>
          <a:prstGeom prst="rightArrow">
            <a:avLst/>
          </a:prstGeom>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4012" y="1484784"/>
            <a:ext cx="7668852" cy="1152128"/>
          </a:xfrm>
        </p:spPr>
        <p:txBody>
          <a:bodyPr rtlCol="0">
            <a:normAutofit fontScale="90000"/>
          </a:bodyPr>
          <a:lstStyle/>
          <a:p>
            <a:pPr rtl="0"/>
            <a:r>
              <a:rPr lang="en-US" altLang="ja-JP" sz="7200" dirty="0">
                <a:latin typeface="Brush Script MT" panose="03060802040406070304" pitchFamily="66" charset="0"/>
                <a:sym typeface="ＭＳ Ｐ明朝" panose="02020600040205080304" pitchFamily="18" charset="-128"/>
              </a:rPr>
              <a:t>        4:   </a:t>
            </a:r>
            <a:r>
              <a:rPr lang="en-US" altLang="ja-JP" sz="7200" dirty="0">
                <a:latin typeface="DK Face Your Fears" panose="000907010108010A0105" pitchFamily="18" charset="0"/>
                <a:sym typeface="ＭＳ Ｐ明朝" panose="02020600040205080304" pitchFamily="18" charset="-128"/>
              </a:rPr>
              <a:t>ITEMS</a:t>
            </a:r>
            <a:br>
              <a:rPr lang="en-US" altLang="ja-JP" sz="7200" dirty="0">
                <a:latin typeface="DK Face Your Fears" panose="000907010108010A0105" pitchFamily="18" charset="0"/>
                <a:sym typeface="ＭＳ Ｐ明朝" panose="02020600040205080304" pitchFamily="18" charset="-128"/>
              </a:rPr>
            </a:br>
            <a:br>
              <a:rPr lang="en-US" altLang="ja-JP" sz="7200" dirty="0">
                <a:latin typeface="DK Face Your Fears" panose="000907010108010A0105" pitchFamily="18" charset="0"/>
                <a:sym typeface="ＭＳ Ｐ明朝" panose="02020600040205080304" pitchFamily="18" charset="-128"/>
              </a:rPr>
            </a:br>
            <a:r>
              <a:rPr lang="en-US" altLang="ja-JP" sz="7200" dirty="0">
                <a:latin typeface="DK Face Your Fears" panose="000907010108010A0105" pitchFamily="18" charset="0"/>
                <a:sym typeface="ＭＳ Ｐ明朝" panose="02020600040205080304" pitchFamily="18" charset="-128"/>
              </a:rPr>
              <a:t>   </a:t>
            </a:r>
            <a:r>
              <a:rPr lang="en-US" altLang="ja-JP" sz="6700" dirty="0">
                <a:latin typeface="DK Face Your Fears" panose="000907010108010A0105" pitchFamily="18" charset="0"/>
                <a:sym typeface="ＭＳ Ｐ明朝" panose="02020600040205080304" pitchFamily="18" charset="-128"/>
              </a:rPr>
              <a:t>1, </a:t>
            </a:r>
            <a:r>
              <a:rPr lang="en-US" altLang="ja-JP" sz="6700" dirty="0">
                <a:solidFill>
                  <a:schemeClr val="tx1">
                    <a:lumMod val="65000"/>
                  </a:schemeClr>
                </a:solidFill>
                <a:latin typeface="Chiller" panose="04020404031007020602" pitchFamily="82" charset="0"/>
                <a:sym typeface="ＭＳ Ｐ明朝" panose="02020600040205080304" pitchFamily="18" charset="-128"/>
              </a:rPr>
              <a:t>FIVE Stone Slabs</a:t>
            </a:r>
          </a:p>
        </p:txBody>
      </p:sp>
      <p:sp>
        <p:nvSpPr>
          <p:cNvPr id="4" name="四角形: 角を丸くする 3">
            <a:extLst>
              <a:ext uri="{FF2B5EF4-FFF2-40B4-BE49-F238E27FC236}">
                <a16:creationId xmlns:a16="http://schemas.microsoft.com/office/drawing/2014/main" id="{E52D2E73-3369-45FA-95BD-BE8482C7A869}"/>
              </a:ext>
            </a:extLst>
          </p:cNvPr>
          <p:cNvSpPr/>
          <p:nvPr/>
        </p:nvSpPr>
        <p:spPr>
          <a:xfrm>
            <a:off x="405780" y="2396193"/>
            <a:ext cx="11593288" cy="403244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1D5FF868-7403-4B61-A494-E19789DF4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767" y="3985581"/>
            <a:ext cx="808241" cy="1616481"/>
          </a:xfrm>
          <a:prstGeom prst="rect">
            <a:avLst/>
          </a:prstGeom>
        </p:spPr>
      </p:pic>
      <p:pic>
        <p:nvPicPr>
          <p:cNvPr id="8" name="図 7">
            <a:extLst>
              <a:ext uri="{FF2B5EF4-FFF2-40B4-BE49-F238E27FC236}">
                <a16:creationId xmlns:a16="http://schemas.microsoft.com/office/drawing/2014/main" id="{FE137CD1-8519-4190-90A0-BB68737337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68434">
            <a:off x="3360210" y="3172642"/>
            <a:ext cx="808617" cy="1617234"/>
          </a:xfrm>
          <a:prstGeom prst="rect">
            <a:avLst/>
          </a:prstGeom>
        </p:spPr>
      </p:pic>
      <p:pic>
        <p:nvPicPr>
          <p:cNvPr id="10" name="図 9">
            <a:extLst>
              <a:ext uri="{FF2B5EF4-FFF2-40B4-BE49-F238E27FC236}">
                <a16:creationId xmlns:a16="http://schemas.microsoft.com/office/drawing/2014/main" id="{98404CE4-2ECA-4A56-8EEF-0F29E65D75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4317" y="2569264"/>
            <a:ext cx="808241" cy="1616481"/>
          </a:xfrm>
          <a:prstGeom prst="rect">
            <a:avLst/>
          </a:prstGeom>
        </p:spPr>
      </p:pic>
      <p:pic>
        <p:nvPicPr>
          <p:cNvPr id="12" name="図 11">
            <a:extLst>
              <a:ext uri="{FF2B5EF4-FFF2-40B4-BE49-F238E27FC236}">
                <a16:creationId xmlns:a16="http://schemas.microsoft.com/office/drawing/2014/main" id="{013AAD26-8E96-4C9A-8A91-EDB694BF72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51">
            <a:off x="8480853" y="3224607"/>
            <a:ext cx="808241" cy="1616482"/>
          </a:xfrm>
          <a:prstGeom prst="rect">
            <a:avLst/>
          </a:prstGeom>
        </p:spPr>
      </p:pic>
      <p:pic>
        <p:nvPicPr>
          <p:cNvPr id="14" name="図 13">
            <a:extLst>
              <a:ext uri="{FF2B5EF4-FFF2-40B4-BE49-F238E27FC236}">
                <a16:creationId xmlns:a16="http://schemas.microsoft.com/office/drawing/2014/main" id="{1F1E05AD-6720-4C86-8921-0E189A2143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29435">
            <a:off x="9952562" y="4010994"/>
            <a:ext cx="768247" cy="1536494"/>
          </a:xfrm>
          <a:prstGeom prst="rect">
            <a:avLst/>
          </a:prstGeom>
        </p:spPr>
      </p:pic>
      <p:sp>
        <p:nvSpPr>
          <p:cNvPr id="15" name="テキスト ボックス 14">
            <a:extLst>
              <a:ext uri="{FF2B5EF4-FFF2-40B4-BE49-F238E27FC236}">
                <a16:creationId xmlns:a16="http://schemas.microsoft.com/office/drawing/2014/main" id="{688DE91B-5EBF-4A59-AD27-E5AEF70A8862}"/>
              </a:ext>
            </a:extLst>
          </p:cNvPr>
          <p:cNvSpPr txBox="1"/>
          <p:nvPr/>
        </p:nvSpPr>
        <p:spPr>
          <a:xfrm>
            <a:off x="1485900" y="5572801"/>
            <a:ext cx="1904514" cy="480131"/>
          </a:xfrm>
          <a:prstGeom prst="rect">
            <a:avLst/>
          </a:prstGeom>
          <a:noFill/>
        </p:spPr>
        <p:txBody>
          <a:bodyPr wrap="square" rtlCol="0">
            <a:spAutoFit/>
          </a:bodyPr>
          <a:lstStyle/>
          <a:p>
            <a:pPr>
              <a:lnSpc>
                <a:spcPct val="90000"/>
              </a:lnSpc>
            </a:pPr>
            <a:r>
              <a:rPr kumimoji="1" lang="en-US" altLang="ja-JP" sz="2800" dirty="0">
                <a:solidFill>
                  <a:srgbClr val="FF0000"/>
                </a:solidFill>
                <a:latin typeface="g_コミック古印体-教漢(太字)" panose="02000600000000000000" pitchFamily="2" charset="-128"/>
                <a:ea typeface="g_コミック古印体-教漢(太字)" panose="02000600000000000000" pitchFamily="2" charset="-128"/>
              </a:rPr>
              <a:t>Red</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6" name="テキスト ボックス 15">
            <a:extLst>
              <a:ext uri="{FF2B5EF4-FFF2-40B4-BE49-F238E27FC236}">
                <a16:creationId xmlns:a16="http://schemas.microsoft.com/office/drawing/2014/main" id="{878BA579-7D65-4F63-BCE0-07A5DB62F5DB}"/>
              </a:ext>
            </a:extLst>
          </p:cNvPr>
          <p:cNvSpPr txBox="1"/>
          <p:nvPr/>
        </p:nvSpPr>
        <p:spPr>
          <a:xfrm>
            <a:off x="3034153" y="4723337"/>
            <a:ext cx="2055708" cy="480131"/>
          </a:xfrm>
          <a:prstGeom prst="rect">
            <a:avLst/>
          </a:prstGeom>
          <a:noFill/>
        </p:spPr>
        <p:txBody>
          <a:bodyPr wrap="square" rtlCol="0">
            <a:spAutoFit/>
          </a:bodyPr>
          <a:lstStyle/>
          <a:p>
            <a:pPr>
              <a:lnSpc>
                <a:spcPct val="90000"/>
              </a:lnSpc>
            </a:pPr>
            <a:r>
              <a:rPr kumimoji="1" lang="en-US" altLang="ja-JP" sz="2800" dirty="0">
                <a:solidFill>
                  <a:srgbClr val="0070C0"/>
                </a:solidFill>
                <a:latin typeface="g_コミック古印体-教漢(太字)" panose="02000600000000000000" pitchFamily="2" charset="-128"/>
                <a:ea typeface="g_コミック古印体-教漢(太字)" panose="02000600000000000000" pitchFamily="2" charset="-128"/>
              </a:rPr>
              <a:t>Blue</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7" name="テキスト ボックス 16">
            <a:extLst>
              <a:ext uri="{FF2B5EF4-FFF2-40B4-BE49-F238E27FC236}">
                <a16:creationId xmlns:a16="http://schemas.microsoft.com/office/drawing/2014/main" id="{653913BF-121D-4612-A559-A97F0677D5CE}"/>
              </a:ext>
            </a:extLst>
          </p:cNvPr>
          <p:cNvSpPr txBox="1"/>
          <p:nvPr/>
        </p:nvSpPr>
        <p:spPr>
          <a:xfrm>
            <a:off x="5242070" y="4172352"/>
            <a:ext cx="2172733" cy="480131"/>
          </a:xfrm>
          <a:prstGeom prst="rect">
            <a:avLst/>
          </a:prstGeom>
          <a:noFill/>
        </p:spPr>
        <p:txBody>
          <a:bodyPr wrap="square" rtlCol="0">
            <a:spAutoFit/>
          </a:bodyPr>
          <a:lstStyle/>
          <a:p>
            <a:pPr>
              <a:lnSpc>
                <a:spcPct val="90000"/>
              </a:lnSpc>
            </a:pPr>
            <a:r>
              <a:rPr kumimoji="1" lang="en-US" altLang="ja-JP" sz="2800" dirty="0">
                <a:solidFill>
                  <a:srgbClr val="92D050"/>
                </a:solidFill>
                <a:latin typeface="g_コミック古印体-教漢(太字)" panose="02000600000000000000" pitchFamily="2" charset="-128"/>
                <a:ea typeface="g_コミック古印体-教漢(太字)" panose="02000600000000000000" pitchFamily="2" charset="-128"/>
              </a:rPr>
              <a:t>Green</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8" name="テキスト ボックス 17">
            <a:extLst>
              <a:ext uri="{FF2B5EF4-FFF2-40B4-BE49-F238E27FC236}">
                <a16:creationId xmlns:a16="http://schemas.microsoft.com/office/drawing/2014/main" id="{49BF798A-BDD5-49C8-8DE5-1E17F48087D2}"/>
              </a:ext>
            </a:extLst>
          </p:cNvPr>
          <p:cNvSpPr txBox="1"/>
          <p:nvPr/>
        </p:nvSpPr>
        <p:spPr>
          <a:xfrm>
            <a:off x="9137679" y="5572800"/>
            <a:ext cx="2050370" cy="480131"/>
          </a:xfrm>
          <a:prstGeom prst="rect">
            <a:avLst/>
          </a:prstGeom>
          <a:noFill/>
        </p:spPr>
        <p:txBody>
          <a:bodyPr wrap="square" rtlCol="0">
            <a:spAutoFit/>
          </a:bodyPr>
          <a:lstStyle/>
          <a:p>
            <a:pPr>
              <a:lnSpc>
                <a:spcPct val="90000"/>
              </a:lnSpc>
            </a:pPr>
            <a:r>
              <a:rPr kumimoji="1" lang="en-US" altLang="ja-JP" sz="2800" dirty="0">
                <a:solidFill>
                  <a:srgbClr val="FF3399"/>
                </a:solidFill>
                <a:latin typeface="g_コミック古印体-教漢(太字)" panose="02000600000000000000" pitchFamily="2" charset="-128"/>
                <a:ea typeface="g_コミック古印体-教漢(太字)" panose="02000600000000000000" pitchFamily="2" charset="-128"/>
              </a:rPr>
              <a:t>Pink</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19" name="テキスト ボックス 18">
            <a:extLst>
              <a:ext uri="{FF2B5EF4-FFF2-40B4-BE49-F238E27FC236}">
                <a16:creationId xmlns:a16="http://schemas.microsoft.com/office/drawing/2014/main" id="{4DA15CB1-E1CF-4D68-9276-F8D9B93908E6}"/>
              </a:ext>
            </a:extLst>
          </p:cNvPr>
          <p:cNvSpPr txBox="1"/>
          <p:nvPr/>
        </p:nvSpPr>
        <p:spPr>
          <a:xfrm>
            <a:off x="7566236" y="4750387"/>
            <a:ext cx="2432157" cy="480131"/>
          </a:xfrm>
          <a:prstGeom prst="rect">
            <a:avLst/>
          </a:prstGeom>
          <a:noFill/>
        </p:spPr>
        <p:txBody>
          <a:bodyPr wrap="square" rtlCol="0">
            <a:spAutoFit/>
          </a:bodyPr>
          <a:lstStyle/>
          <a:p>
            <a:pPr>
              <a:lnSpc>
                <a:spcPct val="90000"/>
              </a:lnSpc>
            </a:pPr>
            <a:r>
              <a:rPr kumimoji="1" lang="en-US" altLang="ja-JP" sz="2800" dirty="0">
                <a:solidFill>
                  <a:srgbClr val="FFFF00"/>
                </a:solidFill>
                <a:latin typeface="g_コミック古印体-教漢(太字)" panose="02000600000000000000" pitchFamily="2" charset="-128"/>
                <a:ea typeface="g_コミック古印体-教漢(太字)" panose="02000600000000000000" pitchFamily="2" charset="-128"/>
              </a:rPr>
              <a:t>Yellow</a:t>
            </a:r>
            <a:r>
              <a:rPr kumimoji="1" lang="en-US" altLang="ja-JP" sz="2800" dirty="0">
                <a:latin typeface="g_コミック古印体-教漢(太字)" panose="02000600000000000000" pitchFamily="2" charset="-128"/>
                <a:ea typeface="g_コミック古印体-教漢(太字)" panose="02000600000000000000" pitchFamily="2" charset="-128"/>
              </a:rPr>
              <a:t> Stone</a:t>
            </a:r>
          </a:p>
        </p:txBody>
      </p:sp>
      <p:sp>
        <p:nvSpPr>
          <p:cNvPr id="20" name="テキスト ボックス 19">
            <a:extLst>
              <a:ext uri="{FF2B5EF4-FFF2-40B4-BE49-F238E27FC236}">
                <a16:creationId xmlns:a16="http://schemas.microsoft.com/office/drawing/2014/main" id="{B38C549B-BC1E-4AAA-82D3-8D60C46CCA65}"/>
              </a:ext>
            </a:extLst>
          </p:cNvPr>
          <p:cNvSpPr txBox="1"/>
          <p:nvPr/>
        </p:nvSpPr>
        <p:spPr>
          <a:xfrm>
            <a:off x="4537378" y="5462000"/>
            <a:ext cx="4117700" cy="590931"/>
          </a:xfrm>
          <a:prstGeom prst="rect">
            <a:avLst/>
          </a:prstGeom>
          <a:noFill/>
        </p:spPr>
        <p:txBody>
          <a:bodyPr wrap="square" rtlCol="0">
            <a:spAutoFit/>
          </a:bodyPr>
          <a:lstStyle/>
          <a:p>
            <a:pPr>
              <a:lnSpc>
                <a:spcPct val="90000"/>
              </a:lnSpc>
            </a:pP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ALL</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rgbClr val="FF0000"/>
                </a:solidFill>
                <a:latin typeface="g_コミック古印体-教漢(太字)" panose="02000600000000000000" pitchFamily="2" charset="-128"/>
                <a:ea typeface="g_コミック古印体-教漢(太字)" panose="02000600000000000000" pitchFamily="2" charset="-128"/>
              </a:rPr>
              <a:t>S</a:t>
            </a:r>
            <a:r>
              <a:rPr kumimoji="1" lang="en-US" altLang="ja-JP" sz="3600" dirty="0">
                <a:solidFill>
                  <a:srgbClr val="00B0F0"/>
                </a:solidFill>
                <a:latin typeface="g_コミック古印体-教漢(太字)" panose="02000600000000000000" pitchFamily="2" charset="-128"/>
                <a:ea typeface="g_コミック古印体-教漢(太字)" panose="02000600000000000000" pitchFamily="2" charset="-128"/>
              </a:rPr>
              <a:t>T</a:t>
            </a:r>
            <a:r>
              <a:rPr kumimoji="1" lang="en-US" altLang="ja-JP" sz="3600" dirty="0">
                <a:solidFill>
                  <a:srgbClr val="92D050"/>
                </a:solidFill>
                <a:latin typeface="g_コミック古印体-教漢(太字)" panose="02000600000000000000" pitchFamily="2" charset="-128"/>
                <a:ea typeface="g_コミック古印体-教漢(太字)" panose="02000600000000000000" pitchFamily="2" charset="-128"/>
              </a:rPr>
              <a:t>O</a:t>
            </a:r>
            <a:r>
              <a:rPr kumimoji="1" lang="en-US" altLang="ja-JP" sz="3600" dirty="0">
                <a:solidFill>
                  <a:srgbClr val="FFFF00"/>
                </a:solidFill>
                <a:latin typeface="g_コミック古印体-教漢(太字)" panose="02000600000000000000" pitchFamily="2" charset="-128"/>
                <a:ea typeface="g_コミック古印体-教漢(太字)" panose="02000600000000000000" pitchFamily="2" charset="-128"/>
              </a:rPr>
              <a:t>N</a:t>
            </a:r>
            <a:r>
              <a:rPr kumimoji="1" lang="en-US" altLang="ja-JP" sz="3600" dirty="0">
                <a:solidFill>
                  <a:srgbClr val="FF3399"/>
                </a:solidFill>
                <a:latin typeface="g_コミック古印体-教漢(太字)" panose="02000600000000000000" pitchFamily="2" charset="-128"/>
                <a:ea typeface="g_コミック古印体-教漢(太字)" panose="02000600000000000000" pitchFamily="2" charset="-128"/>
              </a:rPr>
              <a:t>E</a:t>
            </a:r>
            <a:r>
              <a:rPr kumimoji="1" lang="en-US" altLang="ja-JP" sz="3600" dirty="0">
                <a:latin typeface="g_コミック古印体-教漢(太字)" panose="02000600000000000000" pitchFamily="2" charset="-128"/>
                <a:ea typeface="g_コミック古印体-教漢(太字)" panose="02000600000000000000" pitchFamily="2" charset="-128"/>
              </a:rPr>
              <a:t> </a:t>
            </a:r>
            <a:r>
              <a:rPr kumimoji="1" lang="en-US" altLang="ja-JP" sz="3600" dirty="0">
                <a:solidFill>
                  <a:schemeClr val="bg1"/>
                </a:solidFill>
                <a:latin typeface="g_コミック古印体-教漢(太字)" panose="02000600000000000000" pitchFamily="2" charset="-128"/>
                <a:ea typeface="g_コミック古印体-教漢(太字)" panose="02000600000000000000" pitchFamily="2" charset="-128"/>
              </a:rPr>
              <a:t>SLABS</a:t>
            </a:r>
            <a:endParaRPr kumimoji="1" lang="ja-JP" altLang="en-US" sz="3600" dirty="0">
              <a:solidFill>
                <a:schemeClr val="bg1"/>
              </a:solidFill>
              <a:latin typeface="g_コミック古印体-教漢(太字)" panose="02000600000000000000" pitchFamily="2" charset="-128"/>
              <a:ea typeface="g_コミック古印体-教漢(太字)" panose="02000600000000000000" pitchFamily="2" charset="-128"/>
            </a:endParaRPr>
          </a:p>
        </p:txBody>
      </p:sp>
    </p:spTree>
    <p:extLst>
      <p:ext uri="{BB962C8B-B14F-4D97-AF65-F5344CB8AC3E}">
        <p14:creationId xmlns:p14="http://schemas.microsoft.com/office/powerpoint/2010/main" val="228529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赤い放射状 (16 x 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85_TF02804895_TF02804895.potx" id="{F74BA651-FDA1-49F3-95FF-0BFAEDCF193F}" vid="{0CC4EAD3-FC39-45B8-A0AE-D37A1174825D}"/>
    </a:ext>
  </a:extLst>
</a:theme>
</file>

<file path=ppt/theme/theme2.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テーマ">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赤い放射状線のプレゼンテーション (ワイド画面)</Template>
  <TotalTime>787</TotalTime>
  <Words>940</Words>
  <Application>Microsoft Office PowerPoint</Application>
  <PresentationFormat>ユーザー設定</PresentationFormat>
  <Paragraphs>142</Paragraphs>
  <Slides>16</Slides>
  <Notes>16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16</vt:i4>
      </vt:variant>
    </vt:vector>
  </HeadingPairs>
  <TitlesOfParts>
    <vt:vector size="28" baseType="lpstr">
      <vt:lpstr>g_コミック古印体-教漢(太字)</vt:lpstr>
      <vt:lpstr>ＭＳ Ｐ明朝</vt:lpstr>
      <vt:lpstr>しねきゃぷしょん</vt:lpstr>
      <vt:lpstr>Arial</vt:lpstr>
      <vt:lpstr>Brush Script MT</vt:lpstr>
      <vt:lpstr>Cambria</vt:lpstr>
      <vt:lpstr>Centaur</vt:lpstr>
      <vt:lpstr>Chiller</vt:lpstr>
      <vt:lpstr>DK Face Your Fears</vt:lpstr>
      <vt:lpstr>Impact</vt:lpstr>
      <vt:lpstr>Juice ITC</vt:lpstr>
      <vt:lpstr>赤い放射状 (16 x 9)</vt:lpstr>
      <vt:lpstr>PowerPoint プレゼンテーション</vt:lpstr>
      <vt:lpstr>       1:    GAMESYSTEM</vt:lpstr>
      <vt:lpstr>　　 2:      NetWork</vt:lpstr>
      <vt:lpstr>　　2:   PLAYER and ENEMY       1, PLAYER(1P)</vt:lpstr>
      <vt:lpstr>　　2:   PLAYER and ENEMY       2, PLAYER(2P)</vt:lpstr>
      <vt:lpstr>    3:   PLAYER AND ENEMY               3, ENEMY</vt:lpstr>
      <vt:lpstr>3:   ITEMS</vt:lpstr>
      <vt:lpstr>        3:   ITEMS     1, FIVE Stone Slabs</vt:lpstr>
      <vt:lpstr>        4:   ITEMS     1, FIVE Stone Slabs</vt:lpstr>
      <vt:lpstr>        4:   ITEMS        2, LANTERN</vt:lpstr>
      <vt:lpstr>        4:   ITEMS        3,   rune</vt:lpstr>
      <vt:lpstr>        4:   ITEMS        3,   rune</vt:lpstr>
      <vt:lpstr>        5:   Others        1,   Oil Tank</vt:lpstr>
      <vt:lpstr>        5:   Others        2,  Insanity</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原 拓也</dc:creator>
  <cp:lastModifiedBy>原 拓也</cp:lastModifiedBy>
  <cp:revision>40</cp:revision>
  <dcterms:created xsi:type="dcterms:W3CDTF">2020-01-18T05:51:41Z</dcterms:created>
  <dcterms:modified xsi:type="dcterms:W3CDTF">2020-01-22T09:40:24Z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